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147473126" r:id="rId3"/>
    <p:sldId id="2147473127" r:id="rId4"/>
    <p:sldId id="2147473129" r:id="rId5"/>
    <p:sldId id="2147473130" r:id="rId6"/>
    <p:sldId id="2147473131" r:id="rId7"/>
    <p:sldId id="2147473132" r:id="rId8"/>
    <p:sldId id="2147473133" r:id="rId9"/>
    <p:sldId id="2147473134" r:id="rId10"/>
    <p:sldId id="2147473135" r:id="rId11"/>
    <p:sldId id="2147473136" r:id="rId12"/>
    <p:sldId id="2147473137" r:id="rId13"/>
  </p:sldIdLst>
  <p:sldSz cx="18288000" cy="10287000"/>
  <p:notesSz cx="6858000" cy="9144000"/>
  <p:embeddedFontLst>
    <p:embeddedFont>
      <p:font typeface="Aparajita" panose="02020603050405020304" pitchFamily="18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CBC"/>
    <a:srgbClr val="FC6D3A"/>
    <a:srgbClr val="007837"/>
    <a:srgbClr val="FF7C00"/>
    <a:srgbClr val="1016A0"/>
    <a:srgbClr val="E9B000"/>
    <a:srgbClr val="0B0F70"/>
    <a:srgbClr val="A71CC0"/>
    <a:srgbClr val="181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77" autoAdjust="0"/>
    <p:restoredTop sz="94613" autoAdjust="0"/>
  </p:normalViewPr>
  <p:slideViewPr>
    <p:cSldViewPr>
      <p:cViewPr varScale="1">
        <p:scale>
          <a:sx n="69" d="100"/>
          <a:sy n="69" d="100"/>
        </p:scale>
        <p:origin x="117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0EC-F305-AD48-B7CC-7E0B60B398E5}" type="datetimeFigureOut">
              <a:rPr lang="en-LU" smtClean="0"/>
              <a:t>06/11/2023</a:t>
            </a:fld>
            <a:endParaRPr lang="en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B6CF3-C5EB-4141-A26F-8E25706B0306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520920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03C6B-30ED-2DB3-8BC5-03C17B858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AA4A82-F230-F1AB-4417-4A0484C6A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F3D73-6803-F0BD-CA68-8D44374024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AE99860-2D15-474E-B825-A1F86834DD90}" type="datetimeFigureOut">
              <a:rPr lang="en-LU" smtClean="0"/>
              <a:t>06/11/2023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AAA3C-1F5F-EE7E-B6A7-7B9DCD8B6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F9CB-716D-ED1D-0FFF-73418E07E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7575BE6-C753-E34A-B735-F37052DF1D2E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871610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61C68-4112-ACEB-AEF3-5496C11F6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A3D2A-116E-3F60-6FCD-C3D69BD69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C3C2F-D4B8-DE03-E0FC-ABDDDCB9A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AE99860-2D15-474E-B825-A1F86834DD90}" type="datetimeFigureOut">
              <a:rPr lang="en-LU" smtClean="0"/>
              <a:t>06/11/2023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AB886-1B39-0913-3B35-2CE7F3F42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AB2C0-52E7-CB31-B068-53104554A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7575BE6-C753-E34A-B735-F37052DF1D2E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879349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B99B3-91F8-F262-EDAE-4F409A93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B3D62-9B3B-27A2-5695-C55AB1CA9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CA2E4-926B-4850-07C3-770437AFF7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AE99860-2D15-474E-B825-A1F86834DD90}" type="datetimeFigureOut">
              <a:rPr lang="en-LU" smtClean="0"/>
              <a:t>06/11/2023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22A0C-CB56-3F5E-E5AE-D23F99F04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6FD01-D651-93AF-C7E4-3E437178D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7575BE6-C753-E34A-B735-F37052DF1D2E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593708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5AF41-9F47-8C7C-4377-62F4B37B1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47878-DC42-411D-1DF5-0A4B9B7138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10AA1-3314-300B-AF44-81DCFD61C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A8AAD-54D5-3207-D938-05865BFE6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AE99860-2D15-474E-B825-A1F86834DD90}" type="datetimeFigureOut">
              <a:rPr lang="en-LU" smtClean="0"/>
              <a:t>06/11/2023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975B3-12FE-61AD-335A-3BCBAC81B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FEC3EB-2C38-5F32-9440-C24A43194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7575BE6-C753-E34A-B735-F37052DF1D2E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668279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DCD34-9B93-2FB0-5414-F30D8D72F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094C5-0EFD-2F8A-C94A-DA38B4943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0A885E-3A8E-5BC4-3915-84EDD23FB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4CBB5E-CE09-CB83-9907-BAD9ED2CBD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4D49B6-F071-E683-2521-E6AA641EB4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56FD9C-BD63-DD5C-5C67-8E91A2636B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AE99860-2D15-474E-B825-A1F86834DD90}" type="datetimeFigureOut">
              <a:rPr lang="en-LU" smtClean="0"/>
              <a:t>06/11/2023</a:t>
            </a:fld>
            <a:endParaRPr lang="en-L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A4FCEB-7C64-9483-4959-6863CA9E0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L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963092-40A3-B6BF-37A3-C02B3EB69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7575BE6-C753-E34A-B735-F37052DF1D2E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750959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80837-6F56-1C26-A952-9622A7FC9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4EB090-A7A3-A5AD-C614-12C887B13B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AE99860-2D15-474E-B825-A1F86834DD90}" type="datetimeFigureOut">
              <a:rPr lang="en-LU" smtClean="0"/>
              <a:t>06/11/2023</a:t>
            </a:fld>
            <a:endParaRPr lang="en-L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F944D7-A38D-9DFC-1FED-8837FA687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L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614A07-A2D0-B025-EADF-9AD96696A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7575BE6-C753-E34A-B735-F37052DF1D2E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913762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1EF085-78EB-656F-4BF1-5ACD238791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AE99860-2D15-474E-B825-A1F86834DD90}" type="datetimeFigureOut">
              <a:rPr lang="en-LU" smtClean="0"/>
              <a:t>06/11/2023</a:t>
            </a:fld>
            <a:endParaRPr lang="en-L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34F4B-4C9F-0115-2DCB-9A947A8A3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L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28E45-98EE-B60C-A6D9-070EA7B30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7575BE6-C753-E34A-B735-F37052DF1D2E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4001672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7215E-7F3C-7861-CE99-FF8E35EA0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CAE9F-70AE-9826-84BA-35D178D4C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2C3C02-C5CC-B549-5E1F-6C02EC1CA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CD39F-03F6-4627-5E04-893ED8ED5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AE99860-2D15-474E-B825-A1F86834DD90}" type="datetimeFigureOut">
              <a:rPr lang="en-LU" smtClean="0"/>
              <a:t>06/11/2023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19CCB9-FB44-5F99-943B-1FF9D291A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578B75-A54E-3BE3-5F11-38E09E94F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7575BE6-C753-E34A-B735-F37052DF1D2E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01437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6C2B0-6604-362F-66F6-F60B0DECA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237BF6-0EB6-AFFA-5745-FA7187452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L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3CB26-80C0-972C-71B0-641E63682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16E8C2-F886-3C3D-5658-99F708E1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AE99860-2D15-474E-B825-A1F86834DD90}" type="datetimeFigureOut">
              <a:rPr lang="en-LU" smtClean="0"/>
              <a:t>06/11/2023</a:t>
            </a:fld>
            <a:endParaRPr lang="en-L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69ED1-2939-E73A-8457-73F226DD8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L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DDAC6-0BC2-D184-468E-266888EF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7575BE6-C753-E34A-B735-F37052DF1D2E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692921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2A37-415A-966D-64A5-5045A5312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4A417C-3C8C-AD7A-98A4-14A13096B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94ABC-D88E-B41D-8428-FFCBA3A4AC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AE99860-2D15-474E-B825-A1F86834DD90}" type="datetimeFigureOut">
              <a:rPr lang="en-LU" smtClean="0"/>
              <a:t>06/11/2023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637CB-D45D-E727-F177-65CA821B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959CD-0419-492A-7A4F-70ADCC7C3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7575BE6-C753-E34A-B735-F37052DF1D2E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2585564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39707D-EC4E-790C-7757-765392EF88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L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2CB2EB-44DD-3C93-0DB7-64EAECBB6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E159A-E012-FF00-A727-F757A04F7D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DAE99860-2D15-474E-B825-A1F86834DD90}" type="datetimeFigureOut">
              <a:rPr lang="en-LU" smtClean="0"/>
              <a:t>06/11/2023</a:t>
            </a:fld>
            <a:endParaRPr lang="en-L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62011-8F47-F482-49DE-F6C3C98C9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L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56816-263C-28BC-7079-B44EA330C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/>
          <a:lstStyle/>
          <a:p>
            <a:fld id="{77575BE6-C753-E34A-B735-F37052DF1D2E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44796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BCL">
            <a:extLst>
              <a:ext uri="{FF2B5EF4-FFF2-40B4-BE49-F238E27FC236}">
                <a16:creationId xmlns:a16="http://schemas.microsoft.com/office/drawing/2014/main" id="{6E0B1CD6-6FF7-2C34-E0D2-EA86E66DC2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4332" y="437298"/>
            <a:ext cx="2557334" cy="112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yellow and black logo&#10;&#10;Description automatically generated">
            <a:extLst>
              <a:ext uri="{FF2B5EF4-FFF2-40B4-BE49-F238E27FC236}">
                <a16:creationId xmlns:a16="http://schemas.microsoft.com/office/drawing/2014/main" id="{B5AC94B0-7C7D-534C-B638-1F258907941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349667" y="8731983"/>
            <a:ext cx="2557333" cy="1220400"/>
          </a:xfrm>
          <a:prstGeom prst="rect">
            <a:avLst/>
          </a:prstGeom>
        </p:spPr>
      </p:pic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62052BF9-08E4-3E53-E7B7-9276F61395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8731983"/>
            <a:ext cx="5416222" cy="1220400"/>
          </a:xfrm>
          <a:prstGeom prst="rect">
            <a:avLst/>
          </a:prstGeom>
        </p:spPr>
      </p:pic>
      <p:pic>
        <p:nvPicPr>
          <p:cNvPr id="4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A607E0D0-D5B2-29FC-CE39-192EDF150B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1" t="10217" r="30417" b="61111"/>
          <a:stretch/>
        </p:blipFill>
        <p:spPr>
          <a:xfrm>
            <a:off x="16362838" y="341700"/>
            <a:ext cx="1544162" cy="1220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id="{887A224B-7DFD-D621-C0E6-2D5644D669E0}"/>
              </a:ext>
            </a:extLst>
          </p:cNvPr>
          <p:cNvSpPr/>
          <p:nvPr userDrawn="1"/>
        </p:nvSpPr>
        <p:spPr>
          <a:xfrm>
            <a:off x="6657109" y="-46413"/>
            <a:ext cx="11658600" cy="10363200"/>
          </a:xfrm>
          <a:prstGeom prst="parallelogram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359288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263364-5201-9CCC-7779-87040852D42E}"/>
              </a:ext>
            </a:extLst>
          </p:cNvPr>
          <p:cNvSpPr txBox="1"/>
          <p:nvPr/>
        </p:nvSpPr>
        <p:spPr>
          <a:xfrm>
            <a:off x="2578958" y="2986326"/>
            <a:ext cx="13253652" cy="2724400"/>
          </a:xfrm>
          <a:prstGeom prst="rect">
            <a:avLst/>
          </a:prstGeom>
        </p:spPr>
        <p:txBody>
          <a:bodyPr wrap="square" lIns="0" tIns="0" rIns="0" bIns="0" rtlCol="0" anchor="t">
            <a:spAutoFit/>
            <a:scene3d>
              <a:camera prst="orthographicFront"/>
              <a:lightRig rig="soft" dir="t">
                <a:rot lat="0" lon="0" rev="17400000"/>
              </a:lightRig>
            </a:scene3d>
            <a:sp3d extrusionH="57150" contourW="12700" prstMaterial="softEdge">
              <a:bevelT w="38100" h="25400"/>
              <a:contourClr>
                <a:srgbClr val="181E68"/>
              </a:contourClr>
            </a:sp3d>
          </a:bodyPr>
          <a:lstStyle/>
          <a:p>
            <a:pPr algn="ctr">
              <a:lnSpc>
                <a:spcPts val="11535"/>
              </a:lnSpc>
            </a:pPr>
            <a:r>
              <a:rPr lang="en-US" sz="5400" b="1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parajita"/>
              </a:rPr>
              <a:t>Knowledge &amp; Technology Capability Partnership with India</a:t>
            </a:r>
            <a:endParaRPr lang="en-US" sz="5400" b="1" dirty="0">
              <a:ln w="0"/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parajita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01AAB6-80AA-70FB-A731-93FE11C2BD96}"/>
              </a:ext>
            </a:extLst>
          </p:cNvPr>
          <p:cNvSpPr txBox="1"/>
          <p:nvPr/>
        </p:nvSpPr>
        <p:spPr>
          <a:xfrm>
            <a:off x="6491908" y="6262926"/>
            <a:ext cx="5304183" cy="8617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ts val="5959"/>
              </a:lnSpc>
            </a:pPr>
            <a:r>
              <a:rPr lang="en-US" sz="4000" b="1" spc="759" dirty="0">
                <a:solidFill>
                  <a:srgbClr val="0E0CBC"/>
                </a:solidFill>
                <a:latin typeface="Aparajita"/>
                <a:cs typeface="Aparajita"/>
              </a:rPr>
              <a:t>November 7, 2023</a:t>
            </a:r>
            <a:endParaRPr lang="en-US" sz="4000" b="1" spc="759" dirty="0">
              <a:solidFill>
                <a:srgbClr val="0E0CBC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20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FA3B52DC-61E9-41EB-58A5-500FF6F7FA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61546" y="6426431"/>
            <a:ext cx="4937308" cy="1214254"/>
          </a:xfrm>
          <a:prstGeom prst="rect">
            <a:avLst/>
          </a:prstGeom>
        </p:spPr>
      </p:pic>
      <p:pic>
        <p:nvPicPr>
          <p:cNvPr id="5" name="Picture 4" descr="A logo with black and yellow letters&#10;&#10;Description automatically generated">
            <a:extLst>
              <a:ext uri="{FF2B5EF4-FFF2-40B4-BE49-F238E27FC236}">
                <a16:creationId xmlns:a16="http://schemas.microsoft.com/office/drawing/2014/main" id="{E9428736-9CD0-CFC1-BA23-965C9D647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722" y="2521863"/>
            <a:ext cx="3600000" cy="1711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112E5B-733D-BB42-B274-1368D1AC99B9}"/>
              </a:ext>
            </a:extLst>
          </p:cNvPr>
          <p:cNvSpPr txBox="1"/>
          <p:nvPr/>
        </p:nvSpPr>
        <p:spPr>
          <a:xfrm>
            <a:off x="457200" y="495300"/>
            <a:ext cx="1257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parajita" panose="02020603050405020304" pitchFamily="18" charset="0"/>
              </a:rPr>
              <a:t>Our Sponsors</a:t>
            </a:r>
            <a:endParaRPr lang="en-LU" sz="48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parajita" panose="02020603050405020304" pitchFamily="18" charset="0"/>
            </a:endParaRPr>
          </a:p>
        </p:txBody>
      </p:sp>
      <p:pic>
        <p:nvPicPr>
          <p:cNvPr id="3074" name="Picture 2" descr="Home - Chamber of Commerce Luxembourg">
            <a:extLst>
              <a:ext uri="{FF2B5EF4-FFF2-40B4-BE49-F238E27FC236}">
                <a16:creationId xmlns:a16="http://schemas.microsoft.com/office/drawing/2014/main" id="{1D1A9C51-8D0A-D596-B36B-0CA224307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414" y="2768065"/>
            <a:ext cx="3600000" cy="193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obbyMap ArcelorMittal">
            <a:extLst>
              <a:ext uri="{FF2B5EF4-FFF2-40B4-BE49-F238E27FC236}">
                <a16:creationId xmlns:a16="http://schemas.microsoft.com/office/drawing/2014/main" id="{6B4C7BE2-0F58-0AE4-C9DF-9ADD91F91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722" y="5676900"/>
            <a:ext cx="3600000" cy="149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86F687-E9A9-6E1E-EED2-018ED97E7F99}"/>
              </a:ext>
            </a:extLst>
          </p:cNvPr>
          <p:cNvCxnSpPr/>
          <p:nvPr/>
        </p:nvCxnSpPr>
        <p:spPr>
          <a:xfrm>
            <a:off x="9144000" y="1638300"/>
            <a:ext cx="0" cy="70104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E1B50E-DB66-B7C3-7588-7E583A9FFE3E}"/>
              </a:ext>
            </a:extLst>
          </p:cNvPr>
          <p:cNvCxnSpPr/>
          <p:nvPr/>
        </p:nvCxnSpPr>
        <p:spPr>
          <a:xfrm>
            <a:off x="1676400" y="5143500"/>
            <a:ext cx="147828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244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AEB218-336E-B74D-3584-6963B2954894}"/>
              </a:ext>
            </a:extLst>
          </p:cNvPr>
          <p:cNvSpPr txBox="1"/>
          <p:nvPr/>
        </p:nvSpPr>
        <p:spPr>
          <a:xfrm>
            <a:off x="457200" y="495300"/>
            <a:ext cx="1257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parajita" panose="02020603050405020304" pitchFamily="18" charset="0"/>
              </a:rPr>
              <a:t>Networking</a:t>
            </a:r>
            <a:endParaRPr lang="en-LU" sz="48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parajita" panose="02020603050405020304" pitchFamily="18" charset="0"/>
            </a:endParaRPr>
          </a:p>
        </p:txBody>
      </p:sp>
      <p:pic>
        <p:nvPicPr>
          <p:cNvPr id="4098" name="Picture 2" descr="Cocktails &amp; Connections - Cosmetic Executive Women">
            <a:extLst>
              <a:ext uri="{FF2B5EF4-FFF2-40B4-BE49-F238E27FC236}">
                <a16:creationId xmlns:a16="http://schemas.microsoft.com/office/drawing/2014/main" id="{738DC2E0-962B-D919-6845-8A5D3455F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1333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11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2306B4-ADC2-53F8-42EC-EE092DA470B8}"/>
              </a:ext>
            </a:extLst>
          </p:cNvPr>
          <p:cNvSpPr txBox="1"/>
          <p:nvPr/>
        </p:nvSpPr>
        <p:spPr>
          <a:xfrm>
            <a:off x="457200" y="495300"/>
            <a:ext cx="1257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parajita" panose="02020603050405020304" pitchFamily="18" charset="0"/>
              </a:rPr>
              <a:t>Welcome Remarks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C163D42-4CBF-36C0-C419-6C15C23AA0EF}"/>
              </a:ext>
            </a:extLst>
          </p:cNvPr>
          <p:cNvSpPr/>
          <p:nvPr/>
        </p:nvSpPr>
        <p:spPr>
          <a:xfrm>
            <a:off x="4114800" y="3276600"/>
            <a:ext cx="3810000" cy="3733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21404F-AE22-9D39-DDD4-3286D9C89A41}"/>
              </a:ext>
            </a:extLst>
          </p:cNvPr>
          <p:cNvSpPr txBox="1"/>
          <p:nvPr/>
        </p:nvSpPr>
        <p:spPr>
          <a:xfrm>
            <a:off x="8610600" y="4204781"/>
            <a:ext cx="7239000" cy="18774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IN" sz="4400" b="1" dirty="0">
                <a:solidFill>
                  <a:srgbClr val="0E0CBC"/>
                </a:solidFill>
                <a:latin typeface="Verdana" panose="020B0604030504040204" pitchFamily="34" charset="0"/>
                <a:ea typeface="Verdana" panose="020B0604030504040204" pitchFamily="34" charset="0"/>
                <a:cs typeface="Aparajita" panose="02020603050405020304" pitchFamily="18" charset="0"/>
              </a:rPr>
              <a:t>YVES EVEN</a:t>
            </a:r>
          </a:p>
          <a:p>
            <a:pPr algn="ctr"/>
            <a:r>
              <a:rPr lang="en-GB" sz="2400" b="0" i="0" u="none" strike="noStrike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parajita" panose="02020603050405020304" pitchFamily="18" charset="0"/>
              </a:rPr>
              <a:t>Partner </a:t>
            </a:r>
          </a:p>
          <a:p>
            <a:pPr algn="ctr"/>
            <a:r>
              <a:rPr lang="en-GB" sz="2400" b="0" i="0" u="none" strike="noStrike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parajita"/>
              </a:rPr>
              <a:t>EY Commercial and </a:t>
            </a:r>
            <a:r>
              <a:rPr lang="en-GB" sz="2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Aparajita"/>
              </a:rPr>
              <a:t>Private </a:t>
            </a:r>
            <a:r>
              <a:rPr lang="en-GB" sz="2400" b="0" i="0" u="none" strike="noStrike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parajita"/>
              </a:rPr>
              <a:t>Sector Leader</a:t>
            </a:r>
            <a:r>
              <a:rPr lang="en-GB" sz="2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Aparajita"/>
              </a:rPr>
              <a:t> </a:t>
            </a:r>
            <a:endParaRPr lang="en-GB" sz="2400" b="0" i="0" u="none" strike="noStrike" dirty="0">
              <a:solidFill>
                <a:srgbClr val="333333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parajita" panose="02020603050405020304" pitchFamily="18" charset="0"/>
            </a:endParaRPr>
          </a:p>
          <a:p>
            <a:pPr algn="ctr"/>
            <a:r>
              <a:rPr lang="en-GB" sz="2400" b="0" i="0" u="none" strike="noStrike" dirty="0">
                <a:solidFill>
                  <a:srgbClr val="333333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parajita" panose="02020603050405020304" pitchFamily="18" charset="0"/>
              </a:rPr>
              <a:t>&amp; Advisory Board IBCL</a:t>
            </a:r>
            <a:endParaRPr lang="en-IN" sz="3200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parajit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68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2306B4-ADC2-53F8-42EC-EE092DA470B8}"/>
              </a:ext>
            </a:extLst>
          </p:cNvPr>
          <p:cNvSpPr txBox="1"/>
          <p:nvPr/>
        </p:nvSpPr>
        <p:spPr>
          <a:xfrm>
            <a:off x="457200" y="495300"/>
            <a:ext cx="1257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parajita" panose="02020603050405020304" pitchFamily="18" charset="0"/>
              </a:rPr>
              <a:t>Keynote Address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parajita" panose="02020603050405020304" pitchFamily="18" charset="0"/>
            </a:endParaRPr>
          </a:p>
          <a:p>
            <a:r>
              <a:rPr lang="en-L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parajita" panose="02020603050405020304" pitchFamily="18" charset="0"/>
              </a:rPr>
              <a:t>Knowledge &amp; Technology Capability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21404F-AE22-9D39-DDD4-3286D9C89A41}"/>
              </a:ext>
            </a:extLst>
          </p:cNvPr>
          <p:cNvSpPr txBox="1"/>
          <p:nvPr/>
        </p:nvSpPr>
        <p:spPr>
          <a:xfrm>
            <a:off x="8610600" y="4389447"/>
            <a:ext cx="7239000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 dirty="0">
                <a:solidFill>
                  <a:srgbClr val="0E0CBC"/>
                </a:solidFill>
                <a:latin typeface="Verdana" panose="020B0604030504040204" pitchFamily="34" charset="0"/>
                <a:ea typeface="Verdana" panose="020B0604030504040204" pitchFamily="34" charset="0"/>
                <a:cs typeface="Aparajita" panose="02020603050405020304" pitchFamily="18" charset="0"/>
              </a:rPr>
              <a:t>CHRIS HOLLIFIELD</a:t>
            </a:r>
          </a:p>
          <a:p>
            <a:pPr algn="ctr"/>
            <a:r>
              <a:rPr lang="en-US" sz="2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Aparajita" panose="02020603050405020304" pitchFamily="18" charset="0"/>
              </a:rPr>
              <a:t>Head of Business Development</a:t>
            </a:r>
          </a:p>
          <a:p>
            <a:pPr algn="ctr"/>
            <a:r>
              <a:rPr lang="en-US" sz="2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Aparajita" panose="02020603050405020304" pitchFamily="18" charset="0"/>
              </a:rPr>
              <a:t>Luxembourg for Finance (LFF)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E7AF4E5-C280-FE33-B959-5107B46BAEE9}"/>
              </a:ext>
            </a:extLst>
          </p:cNvPr>
          <p:cNvSpPr/>
          <p:nvPr/>
        </p:nvSpPr>
        <p:spPr>
          <a:xfrm>
            <a:off x="4114800" y="3276600"/>
            <a:ext cx="3810000" cy="3733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282334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2306B4-ADC2-53F8-42EC-EE092DA470B8}"/>
              </a:ext>
            </a:extLst>
          </p:cNvPr>
          <p:cNvSpPr txBox="1"/>
          <p:nvPr/>
        </p:nvSpPr>
        <p:spPr>
          <a:xfrm>
            <a:off x="457200" y="495300"/>
            <a:ext cx="1257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parajita" panose="02020603050405020304" pitchFamily="18" charset="0"/>
              </a:rPr>
              <a:t>Address by Chief Guest</a:t>
            </a:r>
          </a:p>
          <a:p>
            <a:r>
              <a:rPr lang="en-L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parajita" panose="02020603050405020304" pitchFamily="18" charset="0"/>
              </a:rPr>
              <a:t>Critical Knowledge &amp; Technology Policies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21404F-AE22-9D39-DDD4-3286D9C89A41}"/>
              </a:ext>
            </a:extLst>
          </p:cNvPr>
          <p:cNvSpPr txBox="1"/>
          <p:nvPr/>
        </p:nvSpPr>
        <p:spPr>
          <a:xfrm>
            <a:off x="8610600" y="4389447"/>
            <a:ext cx="7239000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 dirty="0">
                <a:solidFill>
                  <a:srgbClr val="0E0CBC"/>
                </a:solidFill>
                <a:latin typeface="Verdana" panose="020B0604030504040204" pitchFamily="34" charset="0"/>
                <a:ea typeface="Verdana" panose="020B0604030504040204" pitchFamily="34" charset="0"/>
                <a:cs typeface="Aparajita" panose="02020603050405020304" pitchFamily="18" charset="0"/>
              </a:rPr>
              <a:t>  N ASHOK KUMAR</a:t>
            </a:r>
          </a:p>
          <a:p>
            <a:pPr algn="ctr"/>
            <a:r>
              <a:rPr lang="en-GB" sz="2400" b="0" i="0" u="none" strike="noStrike" dirty="0">
                <a:solidFill>
                  <a:srgbClr val="2424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Adviser (Industry &amp; Engineering)</a:t>
            </a:r>
            <a:endParaRPr lang="en-US" sz="24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Aparajita" panose="02020603050405020304" pitchFamily="18" charset="0"/>
              </a:rPr>
              <a:t>Embassy of India, Brussels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901CEAA-3687-129A-9368-FC9D9480C433}"/>
              </a:ext>
            </a:extLst>
          </p:cNvPr>
          <p:cNvSpPr/>
          <p:nvPr/>
        </p:nvSpPr>
        <p:spPr>
          <a:xfrm>
            <a:off x="4114800" y="3276600"/>
            <a:ext cx="3810000" cy="3733800"/>
          </a:xfrm>
          <a:prstGeom prst="ellipse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924160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2306B4-ADC2-53F8-42EC-EE092DA470B8}"/>
              </a:ext>
            </a:extLst>
          </p:cNvPr>
          <p:cNvSpPr txBox="1"/>
          <p:nvPr/>
        </p:nvSpPr>
        <p:spPr>
          <a:xfrm>
            <a:off x="457200" y="495300"/>
            <a:ext cx="1257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parajita" panose="02020603050405020304" pitchFamily="18" charset="0"/>
              </a:rPr>
              <a:t>Panel Discussion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5FA3CC2-2455-891A-A113-C4BBF164371C}"/>
              </a:ext>
            </a:extLst>
          </p:cNvPr>
          <p:cNvSpPr/>
          <p:nvPr/>
        </p:nvSpPr>
        <p:spPr>
          <a:xfrm>
            <a:off x="388274" y="2817055"/>
            <a:ext cx="3240000" cy="3240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" b="-4089"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92BB971-A27E-13EE-1B5B-026BED54FDAB}"/>
              </a:ext>
            </a:extLst>
          </p:cNvPr>
          <p:cNvSpPr/>
          <p:nvPr/>
        </p:nvSpPr>
        <p:spPr>
          <a:xfrm>
            <a:off x="3945546" y="2817055"/>
            <a:ext cx="3240000" cy="32400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73AE63D-88A9-90CB-873F-546EDB84FCF4}"/>
              </a:ext>
            </a:extLst>
          </p:cNvPr>
          <p:cNvSpPr/>
          <p:nvPr/>
        </p:nvSpPr>
        <p:spPr>
          <a:xfrm>
            <a:off x="11049000" y="2781300"/>
            <a:ext cx="3240000" cy="324000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1E2DA4B-D5C5-0BFB-0E7B-0986BD61F203}"/>
              </a:ext>
            </a:extLst>
          </p:cNvPr>
          <p:cNvSpPr/>
          <p:nvPr/>
        </p:nvSpPr>
        <p:spPr>
          <a:xfrm>
            <a:off x="14600727" y="2781300"/>
            <a:ext cx="3240000" cy="32400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65B9CDD-13BF-414A-2030-9911CE07A903}"/>
              </a:ext>
            </a:extLst>
          </p:cNvPr>
          <p:cNvSpPr/>
          <p:nvPr/>
        </p:nvSpPr>
        <p:spPr>
          <a:xfrm>
            <a:off x="7497273" y="2817055"/>
            <a:ext cx="3240000" cy="32400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2850DB-8765-2F01-6CC1-4858385FFFD8}"/>
              </a:ext>
            </a:extLst>
          </p:cNvPr>
          <p:cNvSpPr txBox="1"/>
          <p:nvPr/>
        </p:nvSpPr>
        <p:spPr>
          <a:xfrm>
            <a:off x="4117746" y="6347484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Aparajita" panose="02020603050405020304" pitchFamily="18" charset="0"/>
              </a:defRPr>
            </a:lvl1pPr>
          </a:lstStyle>
          <a:p>
            <a:r>
              <a:rPr lang="en-LU" dirty="0"/>
              <a:t>Pranjul Shah</a:t>
            </a:r>
          </a:p>
          <a:p>
            <a:r>
              <a:rPr lang="en-LU" b="0" dirty="0"/>
              <a:t>Manager, Incubator     University Of </a:t>
            </a:r>
            <a:r>
              <a:rPr lang="en-US" b="0" dirty="0"/>
              <a:t>Luxembourg</a:t>
            </a:r>
            <a:endParaRPr lang="en-LU" b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F07015-C259-22D2-D395-AFE50E5CB316}"/>
              </a:ext>
            </a:extLst>
          </p:cNvPr>
          <p:cNvSpPr txBox="1"/>
          <p:nvPr/>
        </p:nvSpPr>
        <p:spPr>
          <a:xfrm>
            <a:off x="11099145" y="6333874"/>
            <a:ext cx="324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U" sz="1600" b="1" dirty="0">
                <a:latin typeface="Verdana" panose="020B0604030504040204" pitchFamily="34" charset="0"/>
                <a:ea typeface="Verdana" panose="020B0604030504040204" pitchFamily="34" charset="0"/>
                <a:cs typeface="Aparajita" panose="02020603050405020304" pitchFamily="18" charset="0"/>
              </a:rPr>
              <a:t>Lokdeep Singh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Aparajita" panose="02020603050405020304" pitchFamily="18" charset="0"/>
            </a:endParaRPr>
          </a:p>
          <a:p>
            <a:pPr algn="ctr"/>
            <a:r>
              <a:rPr lang="en-LU" sz="1600" dirty="0">
                <a:latin typeface="Verdana" panose="020B0604030504040204" pitchFamily="34" charset="0"/>
                <a:ea typeface="Verdana" panose="020B0604030504040204" pitchFamily="34" charset="0"/>
                <a:cs typeface="Aparajita" panose="02020603050405020304" pitchFamily="18" charset="0"/>
              </a:rPr>
              <a:t>CEO</a:t>
            </a:r>
          </a:p>
          <a:p>
            <a:pPr algn="ctr"/>
            <a:r>
              <a:rPr lang="en-LU" sz="1600" dirty="0">
                <a:latin typeface="Verdana" panose="020B0604030504040204" pitchFamily="34" charset="0"/>
                <a:ea typeface="Verdana" panose="020B0604030504040204" pitchFamily="34" charset="0"/>
                <a:cs typeface="Aparajita" panose="02020603050405020304" pitchFamily="18" charset="0"/>
              </a:rPr>
              <a:t>  TALKWALKER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86B9FA-0A21-0C93-5AD7-A465C5703266}"/>
              </a:ext>
            </a:extLst>
          </p:cNvPr>
          <p:cNvSpPr txBox="1"/>
          <p:nvPr/>
        </p:nvSpPr>
        <p:spPr>
          <a:xfrm>
            <a:off x="560474" y="6329917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LU" sz="1600" b="1" dirty="0">
                <a:latin typeface="Verdana" panose="020B0604030504040204" pitchFamily="34" charset="0"/>
                <a:ea typeface="Verdana" panose="020B0604030504040204" pitchFamily="34" charset="0"/>
                <a:cs typeface="Aparajita" panose="02020603050405020304" pitchFamily="18" charset="0"/>
              </a:rPr>
              <a:t>Anjani Ladia</a:t>
            </a:r>
          </a:p>
          <a:p>
            <a:pPr algn="ctr"/>
            <a:r>
              <a:rPr lang="en-LU" sz="1600" dirty="0">
                <a:latin typeface="Verdana" panose="020B0604030504040204" pitchFamily="34" charset="0"/>
                <a:ea typeface="Verdana" panose="020B0604030504040204" pitchFamily="34" charset="0"/>
                <a:cs typeface="Aparajita" panose="02020603050405020304" pitchFamily="18" charset="0"/>
              </a:rPr>
              <a:t>Head of Business Control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Aparajita" panose="02020603050405020304" pitchFamily="18" charset="0"/>
            </a:endParaRPr>
          </a:p>
          <a:p>
            <a:pPr algn="ctr"/>
            <a:r>
              <a:rPr lang="en-LU" sz="1600" dirty="0">
                <a:latin typeface="Verdana" panose="020B0604030504040204" pitchFamily="34" charset="0"/>
                <a:ea typeface="Verdana" panose="020B0604030504040204" pitchFamily="34" charset="0"/>
                <a:cs typeface="Aparajita" panose="02020603050405020304" pitchFamily="18" charset="0"/>
              </a:rPr>
              <a:t>IQ-EQ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D5DB24-7BA7-B8C8-1557-44970766FA91}"/>
              </a:ext>
            </a:extLst>
          </p:cNvPr>
          <p:cNvSpPr txBox="1"/>
          <p:nvPr/>
        </p:nvSpPr>
        <p:spPr>
          <a:xfrm>
            <a:off x="14687395" y="6329917"/>
            <a:ext cx="30666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latin typeface="Verdana" panose="020B0604030504040204" pitchFamily="34" charset="0"/>
                <a:ea typeface="Verdana" panose="020B0604030504040204" pitchFamily="34" charset="0"/>
                <a:cs typeface="Aparajita" panose="02020603050405020304" pitchFamily="18" charset="0"/>
              </a:rPr>
              <a:t>Manoj Kumar</a:t>
            </a:r>
            <a:endParaRPr lang="en-LU" sz="1600" b="1" dirty="0">
              <a:latin typeface="Verdana" panose="020B0604030504040204" pitchFamily="34" charset="0"/>
              <a:ea typeface="Verdana" panose="020B0604030504040204" pitchFamily="34" charset="0"/>
              <a:cs typeface="Aparajita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160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parajita" panose="02020603050405020304" pitchFamily="18" charset="0"/>
              </a:rPr>
              <a:t>CIO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sz="1600" u="none" strike="noStrike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parajita" panose="02020603050405020304" pitchFamily="18" charset="0"/>
              </a:rPr>
              <a:t>APERAM</a:t>
            </a:r>
            <a:endParaRPr lang="en-LU" sz="160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Aparajita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881730-3CD4-55F1-0657-586BC8CE4981}"/>
              </a:ext>
            </a:extLst>
          </p:cNvPr>
          <p:cNvSpPr txBox="1"/>
          <p:nvPr/>
        </p:nvSpPr>
        <p:spPr>
          <a:xfrm>
            <a:off x="7583941" y="6347484"/>
            <a:ext cx="3066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>
                <a:latin typeface="Verdana" panose="020B0604030504040204" pitchFamily="34" charset="0"/>
                <a:ea typeface="Verdana" panose="020B0604030504040204" pitchFamily="34" charset="0"/>
                <a:cs typeface="Aparajita" panose="02020603050405020304" pitchFamily="18" charset="0"/>
              </a:defRPr>
            </a:lvl1pPr>
          </a:lstStyle>
          <a:p>
            <a:r>
              <a:rPr lang="en-LU" dirty="0"/>
              <a:t>  Ajay Bali </a:t>
            </a:r>
          </a:p>
          <a:p>
            <a:r>
              <a:rPr lang="en-LU" dirty="0"/>
              <a:t>   </a:t>
            </a:r>
            <a:r>
              <a:rPr lang="en-LU" b="0" dirty="0"/>
              <a:t>Moderator,</a:t>
            </a:r>
          </a:p>
          <a:p>
            <a:r>
              <a:rPr lang="en-LU" b="0" dirty="0"/>
              <a:t>   Partner, EY  </a:t>
            </a:r>
          </a:p>
        </p:txBody>
      </p:sp>
    </p:spTree>
    <p:extLst>
      <p:ext uri="{BB962C8B-B14F-4D97-AF65-F5344CB8AC3E}">
        <p14:creationId xmlns:p14="http://schemas.microsoft.com/office/powerpoint/2010/main" val="155625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84E0CE-8585-D22F-A051-446DEF84D17C}"/>
              </a:ext>
            </a:extLst>
          </p:cNvPr>
          <p:cNvSpPr txBox="1"/>
          <p:nvPr/>
        </p:nvSpPr>
        <p:spPr>
          <a:xfrm>
            <a:off x="457200" y="495300"/>
            <a:ext cx="1257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parajita" panose="02020603050405020304" pitchFamily="18" charset="0"/>
              </a:rPr>
              <a:t>Open House</a:t>
            </a:r>
            <a:endParaRPr lang="en-LU" sz="48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parajita" panose="02020603050405020304" pitchFamily="18" charset="0"/>
            </a:endParaRPr>
          </a:p>
        </p:txBody>
      </p:sp>
      <p:pic>
        <p:nvPicPr>
          <p:cNvPr id="2050" name="Picture 2" descr="Q and A Icon - Champions Of Change Coalition">
            <a:extLst>
              <a:ext uri="{FF2B5EF4-FFF2-40B4-BE49-F238E27FC236}">
                <a16:creationId xmlns:a16="http://schemas.microsoft.com/office/drawing/2014/main" id="{8464A238-972D-2DBA-619D-149E3B1D8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20918"/>
            <a:ext cx="4495800" cy="424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812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2306B4-ADC2-53F8-42EC-EE092DA470B8}"/>
              </a:ext>
            </a:extLst>
          </p:cNvPr>
          <p:cNvSpPr txBox="1"/>
          <p:nvPr/>
        </p:nvSpPr>
        <p:spPr>
          <a:xfrm>
            <a:off x="457200" y="495300"/>
            <a:ext cx="1257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parajita" panose="02020603050405020304" pitchFamily="18" charset="0"/>
              </a:rPr>
              <a:t>Guest of Honour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21404F-AE22-9D39-DDD4-3286D9C89A41}"/>
              </a:ext>
            </a:extLst>
          </p:cNvPr>
          <p:cNvSpPr txBox="1"/>
          <p:nvPr/>
        </p:nvSpPr>
        <p:spPr>
          <a:xfrm>
            <a:off x="8610600" y="4389447"/>
            <a:ext cx="7239000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 dirty="0">
                <a:solidFill>
                  <a:srgbClr val="0E0CBC"/>
                </a:solidFill>
                <a:latin typeface="Verdana" panose="020B0604030504040204" pitchFamily="34" charset="0"/>
                <a:ea typeface="Verdana" panose="020B0604030504040204" pitchFamily="34" charset="0"/>
                <a:cs typeface="Aparajita" panose="02020603050405020304" pitchFamily="18" charset="0"/>
              </a:rPr>
              <a:t>PERSES BILIMORIA</a:t>
            </a:r>
          </a:p>
          <a:p>
            <a:pPr algn="ctr"/>
            <a:r>
              <a:rPr lang="en-US" sz="2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Aparajita" panose="02020603050405020304" pitchFamily="18" charset="0"/>
              </a:rPr>
              <a:t>Honorary Consulate of the Grand Duchy of </a:t>
            </a:r>
          </a:p>
          <a:p>
            <a:pPr algn="ctr"/>
            <a:r>
              <a:rPr lang="en-US" sz="2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Aparajita" panose="02020603050405020304" pitchFamily="18" charset="0"/>
              </a:rPr>
              <a:t>Luxembourg in Mumbai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893B71-93CF-12DE-65FF-CA575E350B74}"/>
              </a:ext>
            </a:extLst>
          </p:cNvPr>
          <p:cNvSpPr/>
          <p:nvPr/>
        </p:nvSpPr>
        <p:spPr>
          <a:xfrm>
            <a:off x="4114800" y="3276600"/>
            <a:ext cx="3810000" cy="37338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020489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2306B4-ADC2-53F8-42EC-EE092DA470B8}"/>
              </a:ext>
            </a:extLst>
          </p:cNvPr>
          <p:cNvSpPr txBox="1"/>
          <p:nvPr/>
        </p:nvSpPr>
        <p:spPr>
          <a:xfrm>
            <a:off x="457200" y="495300"/>
            <a:ext cx="1257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U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parajita" panose="02020603050405020304" pitchFamily="18" charset="0"/>
              </a:rPr>
              <a:t>Closing Remarks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21404F-AE22-9D39-DDD4-3286D9C89A41}"/>
              </a:ext>
            </a:extLst>
          </p:cNvPr>
          <p:cNvSpPr txBox="1"/>
          <p:nvPr/>
        </p:nvSpPr>
        <p:spPr>
          <a:xfrm>
            <a:off x="8610600" y="4389447"/>
            <a:ext cx="7239000" cy="18774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 dirty="0">
                <a:solidFill>
                  <a:srgbClr val="0E0CBC"/>
                </a:solidFill>
                <a:latin typeface="Verdana" panose="020B0604030504040204" pitchFamily="34" charset="0"/>
                <a:ea typeface="Verdana" panose="020B0604030504040204" pitchFamily="34" charset="0"/>
                <a:cs typeface="Aparajita" panose="02020603050405020304" pitchFamily="18" charset="0"/>
              </a:rPr>
              <a:t>ADITYA SHARMA</a:t>
            </a:r>
          </a:p>
          <a:p>
            <a:pPr algn="ctr"/>
            <a:r>
              <a:rPr lang="en-US" sz="2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Aparajita" panose="02020603050405020304" pitchFamily="18" charset="0"/>
              </a:rPr>
              <a:t>President</a:t>
            </a:r>
          </a:p>
          <a:p>
            <a:pPr algn="ctr"/>
            <a:r>
              <a:rPr lang="en-US" sz="2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Aparajita" panose="02020603050405020304" pitchFamily="18" charset="0"/>
              </a:rPr>
              <a:t>Indian Business Chamber of Luxembourg (IBCL)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7A9F82C-553E-ADBA-D7C7-4FF55621A5C7}"/>
              </a:ext>
            </a:extLst>
          </p:cNvPr>
          <p:cNvSpPr/>
          <p:nvPr/>
        </p:nvSpPr>
        <p:spPr>
          <a:xfrm>
            <a:off x="4114800" y="3276600"/>
            <a:ext cx="3810000" cy="37338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06513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2306B4-ADC2-53F8-42EC-EE092DA470B8}"/>
              </a:ext>
            </a:extLst>
          </p:cNvPr>
          <p:cNvSpPr txBox="1"/>
          <p:nvPr/>
        </p:nvSpPr>
        <p:spPr>
          <a:xfrm>
            <a:off x="457200" y="495300"/>
            <a:ext cx="1257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parajita" panose="02020603050405020304" pitchFamily="18" charset="0"/>
              </a:rPr>
              <a:t>Our Upcoming Events</a:t>
            </a:r>
            <a:endParaRPr lang="en-LU" sz="4800" b="1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parajita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8E232C-77BA-B17F-01F8-773236EFBFA5}"/>
              </a:ext>
            </a:extLst>
          </p:cNvPr>
          <p:cNvSpPr txBox="1"/>
          <p:nvPr/>
        </p:nvSpPr>
        <p:spPr>
          <a:xfrm>
            <a:off x="465406" y="2552700"/>
            <a:ext cx="17289194" cy="51421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Aparajita"/>
              </a:rPr>
              <a:t>Social Event: </a:t>
            </a:r>
            <a:r>
              <a:rPr lang="en-LU" sz="2400" dirty="0">
                <a:latin typeface="Verdana" panose="020B0604030504040204" pitchFamily="34" charset="0"/>
                <a:ea typeface="Verdana" panose="020B0604030504040204" pitchFamily="34" charset="0"/>
                <a:cs typeface="Aparajita"/>
              </a:rPr>
              <a:t>Pre-Christmas Drinks &amp; Get-together   - Dec 21, 2023 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Luxembourg, </a:t>
            </a:r>
            <a:r>
              <a:rPr lang="en-LU" sz="2400" dirty="0">
                <a:latin typeface="Verdana" panose="020B0604030504040204" pitchFamily="34" charset="0"/>
                <a:ea typeface="Verdana" panose="020B0604030504040204" pitchFamily="34" charset="0"/>
                <a:cs typeface="Aparajita"/>
              </a:rPr>
              <a:t>Deloitte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Aparajita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Aparajita"/>
              </a:rPr>
              <a:t>Industry </a:t>
            </a:r>
            <a:r>
              <a:rPr lang="en-LU" sz="2400" b="1" dirty="0">
                <a:latin typeface="Verdana" panose="020B0604030504040204" pitchFamily="34" charset="0"/>
                <a:ea typeface="Verdana" panose="020B0604030504040204" pitchFamily="34" charset="0"/>
                <a:cs typeface="Aparajita"/>
              </a:rPr>
              <a:t>Event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Aparajita"/>
              </a:rPr>
              <a:t>:</a:t>
            </a:r>
            <a:r>
              <a:rPr lang="en-LU" sz="2400" dirty="0">
                <a:latin typeface="Verdana" panose="020B0604030504040204" pitchFamily="34" charset="0"/>
                <a:ea typeface="Verdana" panose="020B0604030504040204" pitchFamily="34" charset="0"/>
                <a:cs typeface="Aparajita"/>
              </a:rPr>
              <a:t> 'Resilience Building through Insurance'  - Jan 24, 2024 Luxembourg, DSM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Aparajita"/>
            </a:endParaRP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Supported Event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: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 </a:t>
            </a:r>
            <a:r>
              <a:rPr lang="en-LU" sz="2400" dirty="0">
                <a:latin typeface="Verdana" panose="020B0604030504040204" pitchFamily="34" charset="0"/>
                <a:ea typeface="Verdana" panose="020B0604030504040204" pitchFamily="34" charset="0"/>
                <a:cs typeface="Aparajita"/>
              </a:rPr>
              <a:t>Vibrant Gujarat -  Jan 10 -12, 2024 Ahmedabad, India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Mission Visit: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  </a:t>
            </a:r>
            <a:r>
              <a:rPr lang="en-LU" sz="2400" dirty="0">
                <a:latin typeface="Verdana" panose="020B0604030504040204" pitchFamily="34" charset="0"/>
                <a:ea typeface="Verdana" panose="020B0604030504040204" pitchFamily="34" charset="0"/>
                <a:cs typeface="Aparajita"/>
              </a:rPr>
              <a:t>ET Global Business Summit  - Mid-Feb 2024, Delhi 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Aparajita"/>
            </a:endParaRP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Supported Event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: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 </a:t>
            </a:r>
            <a:r>
              <a:rPr lang="en-LU" sz="2400" dirty="0">
                <a:latin typeface="Verdana" panose="020B0604030504040204" pitchFamily="34" charset="0"/>
                <a:ea typeface="Verdana" panose="020B0604030504040204" pitchFamily="34" charset="0"/>
                <a:cs typeface="Aparajita"/>
              </a:rPr>
              <a:t>TERI's World Sustainable Development Summit - Mid-Feb, Delhi (TBC)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Aparajita"/>
            </a:endParaRP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Mission Visit: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  </a:t>
            </a:r>
            <a:r>
              <a:rPr lang="en-LU" sz="2400" dirty="0">
                <a:latin typeface="Verdana" panose="020B0604030504040204" pitchFamily="34" charset="0"/>
                <a:ea typeface="Verdana" panose="020B0604030504040204" pitchFamily="34" charset="0"/>
                <a:cs typeface="Aparajita"/>
              </a:rPr>
              <a:t>ChemTech 2024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Aparajita"/>
              </a:rPr>
              <a:t>  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+mn-lt"/>
              </a:rPr>
              <a:t>-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 </a:t>
            </a:r>
            <a:r>
              <a:rPr lang="en-LU" sz="2400" dirty="0">
                <a:latin typeface="Verdana" panose="020B0604030504040204" pitchFamily="34" charset="0"/>
                <a:ea typeface="Verdana" panose="020B0604030504040204" pitchFamily="34" charset="0"/>
                <a:cs typeface="Aparajita"/>
              </a:rPr>
              <a:t>March 4 -7, 2024, Mumbai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Aparajita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LU" sz="2400" b="1" dirty="0">
                <a:latin typeface="Verdana" panose="020B0604030504040204" pitchFamily="34" charset="0"/>
                <a:ea typeface="Verdana" panose="020B0604030504040204" pitchFamily="34" charset="0"/>
                <a:cs typeface="Aparajita"/>
              </a:rPr>
              <a:t>IBCL</a:t>
            </a:r>
            <a:r>
              <a:rPr lang="en-LU" sz="2400" dirty="0">
                <a:latin typeface="Verdana" panose="020B0604030504040204" pitchFamily="34" charset="0"/>
                <a:ea typeface="Verdana" panose="020B0604030504040204" pitchFamily="34" charset="0"/>
                <a:cs typeface="Aparajita"/>
              </a:rPr>
              <a:t> </a:t>
            </a:r>
            <a:r>
              <a:rPr lang="en-LU" sz="2400" b="1" dirty="0">
                <a:latin typeface="Verdana" panose="020B0604030504040204" pitchFamily="34" charset="0"/>
                <a:ea typeface="Verdana" panose="020B0604030504040204" pitchFamily="34" charset="0"/>
                <a:cs typeface="Aparajita"/>
              </a:rPr>
              <a:t>15th  Anniversary</a:t>
            </a:r>
            <a:r>
              <a:rPr lang="en-US" sz="2400" b="1" dirty="0">
                <a:latin typeface="Verdana" panose="020B0604030504040204" pitchFamily="34" charset="0"/>
                <a:ea typeface="Verdana" panose="020B0604030504040204" pitchFamily="34" charset="0"/>
                <a:cs typeface="Aparajita"/>
              </a:rPr>
              <a:t>: </a:t>
            </a:r>
            <a:r>
              <a:rPr lang="en-LU" sz="2400" dirty="0">
                <a:latin typeface="Verdana" panose="020B0604030504040204" pitchFamily="34" charset="0"/>
                <a:ea typeface="Verdana" panose="020B0604030504040204" pitchFamily="34" charset="0"/>
                <a:cs typeface="Aparajita"/>
              </a:rPr>
              <a:t>March 26, 2024, Deloitte</a:t>
            </a:r>
            <a:endParaRPr lang="en-LU" sz="2400" dirty="0"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1284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237</Words>
  <Application>Microsoft Macintosh PowerPoint</Application>
  <PresentationFormat>Custom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Aparajita</vt:lpstr>
      <vt:lpstr>Calibri</vt:lpstr>
      <vt:lpstr>Verdana</vt:lpstr>
      <vt:lpstr>Courier New</vt:lpstr>
      <vt:lpstr>Calibri Light</vt:lpstr>
      <vt:lpstr>Arial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Gray Yellow Modern Professional Business Strategy Presentation</dc:title>
  <cp:lastModifiedBy>Venkatachalam, Sriram</cp:lastModifiedBy>
  <cp:revision>489</cp:revision>
  <dcterms:created xsi:type="dcterms:W3CDTF">2006-08-16T00:00:00Z</dcterms:created>
  <dcterms:modified xsi:type="dcterms:W3CDTF">2023-11-06T15:08:18Z</dcterms:modified>
  <dc:identifier>DAFlPOyEUcY</dc:identifier>
</cp:coreProperties>
</file>