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5" r:id="rId1"/>
    <p:sldMasterId id="2147484271" r:id="rId2"/>
    <p:sldMasterId id="2147484284" r:id="rId3"/>
    <p:sldMasterId id="2147484296" r:id="rId4"/>
  </p:sldMasterIdLst>
  <p:notesMasterIdLst>
    <p:notesMasterId r:id="rId78"/>
  </p:notesMasterIdLst>
  <p:sldIdLst>
    <p:sldId id="271" r:id="rId5"/>
    <p:sldId id="407" r:id="rId6"/>
    <p:sldId id="406" r:id="rId7"/>
    <p:sldId id="408" r:id="rId8"/>
    <p:sldId id="257" r:id="rId9"/>
    <p:sldId id="413" r:id="rId10"/>
    <p:sldId id="415" r:id="rId11"/>
    <p:sldId id="416" r:id="rId12"/>
    <p:sldId id="417" r:id="rId13"/>
    <p:sldId id="418" r:id="rId14"/>
    <p:sldId id="419" r:id="rId15"/>
    <p:sldId id="420" r:id="rId16"/>
    <p:sldId id="421" r:id="rId17"/>
    <p:sldId id="422" r:id="rId18"/>
    <p:sldId id="423" r:id="rId19"/>
    <p:sldId id="424" r:id="rId20"/>
    <p:sldId id="425" r:id="rId21"/>
    <p:sldId id="426" r:id="rId22"/>
    <p:sldId id="427" r:id="rId23"/>
    <p:sldId id="428" r:id="rId24"/>
    <p:sldId id="429" r:id="rId25"/>
    <p:sldId id="430" r:id="rId26"/>
    <p:sldId id="431" r:id="rId27"/>
    <p:sldId id="432" r:id="rId28"/>
    <p:sldId id="433" r:id="rId29"/>
    <p:sldId id="434" r:id="rId30"/>
    <p:sldId id="435" r:id="rId31"/>
    <p:sldId id="438" r:id="rId32"/>
    <p:sldId id="437" r:id="rId33"/>
    <p:sldId id="401" r:id="rId34"/>
    <p:sldId id="403" r:id="rId35"/>
    <p:sldId id="256" r:id="rId36"/>
    <p:sldId id="409" r:id="rId37"/>
    <p:sldId id="258" r:id="rId38"/>
    <p:sldId id="259" r:id="rId39"/>
    <p:sldId id="260" r:id="rId40"/>
    <p:sldId id="261" r:id="rId41"/>
    <p:sldId id="262" r:id="rId42"/>
    <p:sldId id="263" r:id="rId43"/>
    <p:sldId id="264" r:id="rId44"/>
    <p:sldId id="265" r:id="rId45"/>
    <p:sldId id="266" r:id="rId46"/>
    <p:sldId id="267" r:id="rId47"/>
    <p:sldId id="268" r:id="rId48"/>
    <p:sldId id="269" r:id="rId49"/>
    <p:sldId id="270" r:id="rId50"/>
    <p:sldId id="410" r:id="rId51"/>
    <p:sldId id="272" r:id="rId52"/>
    <p:sldId id="273" r:id="rId53"/>
    <p:sldId id="274" r:id="rId54"/>
    <p:sldId id="275" r:id="rId55"/>
    <p:sldId id="276" r:id="rId56"/>
    <p:sldId id="277" r:id="rId57"/>
    <p:sldId id="411" r:id="rId58"/>
    <p:sldId id="279" r:id="rId59"/>
    <p:sldId id="280" r:id="rId60"/>
    <p:sldId id="412" r:id="rId61"/>
    <p:sldId id="282" r:id="rId62"/>
    <p:sldId id="283" r:id="rId63"/>
    <p:sldId id="284" r:id="rId64"/>
    <p:sldId id="285" r:id="rId65"/>
    <p:sldId id="286" r:id="rId66"/>
    <p:sldId id="287" r:id="rId67"/>
    <p:sldId id="288" r:id="rId68"/>
    <p:sldId id="289" r:id="rId69"/>
    <p:sldId id="290" r:id="rId70"/>
    <p:sldId id="291" r:id="rId71"/>
    <p:sldId id="292" r:id="rId72"/>
    <p:sldId id="293" r:id="rId73"/>
    <p:sldId id="278" r:id="rId74"/>
    <p:sldId id="405" r:id="rId75"/>
    <p:sldId id="404" r:id="rId76"/>
    <p:sldId id="281" r:id="rId77"/>
  </p:sldIdLst>
  <p:sldSz cx="9144000" cy="6858000" type="screen4x3"/>
  <p:notesSz cx="6797675" cy="9926638"/>
  <p:defaultTextStyle>
    <a:defPPr>
      <a:defRPr lang="en-GB"/>
    </a:defPPr>
    <a:lvl1pPr algn="l" defTabSz="457200"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57200"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57200"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57200"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57200"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55" autoAdjust="0"/>
    <p:restoredTop sz="94669"/>
  </p:normalViewPr>
  <p:slideViewPr>
    <p:cSldViewPr>
      <p:cViewPr varScale="1">
        <p:scale>
          <a:sx n="108" d="100"/>
          <a:sy n="108" d="100"/>
        </p:scale>
        <p:origin x="1392" y="10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C0144EBF-BCF9-455D-B962-3C18CB74D7D6}"/>
              </a:ext>
            </a:extLst>
          </p:cNvPr>
          <p:cNvSpPr>
            <a:spLocks noGrp="1" noRot="1" noChangeAspect="1" noChangeArrowheads="1"/>
          </p:cNvSpPr>
          <p:nvPr>
            <p:ph type="sldImg"/>
          </p:nvPr>
        </p:nvSpPr>
        <p:spPr bwMode="auto">
          <a:xfrm>
            <a:off x="1106488" y="812800"/>
            <a:ext cx="5343525"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14338" name="Rectangle 2">
            <a:extLst>
              <a:ext uri="{FF2B5EF4-FFF2-40B4-BE49-F238E27FC236}">
                <a16:creationId xmlns:a16="http://schemas.microsoft.com/office/drawing/2014/main" id="{2F4DB2E8-4851-43A7-B215-5435CB34D166}"/>
              </a:ext>
            </a:extLst>
          </p:cNvPr>
          <p:cNvSpPr txBox="1">
            <a:spLocks noGrp="1" noChangeArrowheads="1"/>
          </p:cNvSpPr>
          <p:nvPr>
            <p:ph type="body"/>
          </p:nvPr>
        </p:nvSpPr>
        <p:spPr bwMode="auto">
          <a:xfrm>
            <a:off x="755650" y="5078413"/>
            <a:ext cx="6048375" cy="4811712"/>
          </a:xfrm>
          <a:prstGeom prst="rect">
            <a:avLst/>
          </a:prstGeom>
          <a:noFill/>
          <a:ln>
            <a:noFill/>
          </a:ln>
          <a:effectLst/>
        </p:spPr>
        <p:txBody>
          <a:bodyPr vert="horz" wrap="none" lIns="91440" tIns="45720" rIns="91440" bIns="45720" numCol="1" anchor="ctr" anchorCtr="0" compatLnSpc="1">
            <a:prstTxWarp prst="textNoShape">
              <a:avLst/>
            </a:prstTxWarp>
          </a:bodyPr>
          <a:lstStyle/>
          <a:p>
            <a:pPr lvl="0"/>
            <a:endParaRPr lang="en-US" altLang="lb-LU" noProof="0"/>
          </a:p>
        </p:txBody>
      </p:sp>
      <p:sp>
        <p:nvSpPr>
          <p:cNvPr id="22532" name="Text Box 3">
            <a:extLst>
              <a:ext uri="{FF2B5EF4-FFF2-40B4-BE49-F238E27FC236}">
                <a16:creationId xmlns:a16="http://schemas.microsoft.com/office/drawing/2014/main" id="{BCE3DFAF-34C8-40E7-AE4E-13748FF71648}"/>
              </a:ext>
            </a:extLst>
          </p:cNvPr>
          <p:cNvSpPr txBox="1">
            <a:spLocks noChangeArrowheads="1"/>
          </p:cNvSpPr>
          <p:nvPr/>
        </p:nvSpPr>
        <p:spPr bwMode="auto">
          <a:xfrm>
            <a:off x="0" y="0"/>
            <a:ext cx="3281363"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lb-LU" altLang="lb-LU"/>
          </a:p>
        </p:txBody>
      </p:sp>
      <p:sp>
        <p:nvSpPr>
          <p:cNvPr id="22533" name="Text Box 4">
            <a:extLst>
              <a:ext uri="{FF2B5EF4-FFF2-40B4-BE49-F238E27FC236}">
                <a16:creationId xmlns:a16="http://schemas.microsoft.com/office/drawing/2014/main" id="{EE2925F0-3445-480B-9FA2-9EB5DD0B9613}"/>
              </a:ext>
            </a:extLst>
          </p:cNvPr>
          <p:cNvSpPr txBox="1">
            <a:spLocks noChangeArrowheads="1"/>
          </p:cNvSpPr>
          <p:nvPr/>
        </p:nvSpPr>
        <p:spPr bwMode="auto">
          <a:xfrm>
            <a:off x="4278313" y="0"/>
            <a:ext cx="3281362"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lb-LU" altLang="lb-LU"/>
          </a:p>
        </p:txBody>
      </p:sp>
      <p:sp>
        <p:nvSpPr>
          <p:cNvPr id="22534" name="Text Box 5">
            <a:extLst>
              <a:ext uri="{FF2B5EF4-FFF2-40B4-BE49-F238E27FC236}">
                <a16:creationId xmlns:a16="http://schemas.microsoft.com/office/drawing/2014/main" id="{8DD5C72D-64E7-45B4-A1C7-4B295F04340C}"/>
              </a:ext>
            </a:extLst>
          </p:cNvPr>
          <p:cNvSpPr txBox="1">
            <a:spLocks noChangeArrowheads="1"/>
          </p:cNvSpPr>
          <p:nvPr/>
        </p:nvSpPr>
        <p:spPr bwMode="auto">
          <a:xfrm>
            <a:off x="0" y="10156825"/>
            <a:ext cx="3281363"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lb-LU" altLang="lb-LU"/>
          </a:p>
        </p:txBody>
      </p:sp>
      <p:sp>
        <p:nvSpPr>
          <p:cNvPr id="14342" name="Rectangle 6">
            <a:extLst>
              <a:ext uri="{FF2B5EF4-FFF2-40B4-BE49-F238E27FC236}">
                <a16:creationId xmlns:a16="http://schemas.microsoft.com/office/drawing/2014/main" id="{EA9838C2-01EE-4824-B1EA-B99B820D88B5}"/>
              </a:ext>
            </a:extLst>
          </p:cNvPr>
          <p:cNvSpPr>
            <a:spLocks noGrp="1" noChangeArrowheads="1"/>
          </p:cNvSpPr>
          <p:nvPr>
            <p:ph type="sldNum"/>
          </p:nvPr>
        </p:nvSpPr>
        <p:spPr bwMode="auto">
          <a:xfrm>
            <a:off x="4278313" y="10156825"/>
            <a:ext cx="3279775" cy="533400"/>
          </a:xfrm>
          <a:prstGeom prst="rect">
            <a:avLst/>
          </a:prstGeom>
          <a:noFill/>
          <a:ln>
            <a:noFill/>
          </a:ln>
          <a:effectLst/>
        </p:spPr>
        <p:txBody>
          <a:bodyPr vert="horz" wrap="square" lIns="0" tIns="0" rIns="0" bIns="0" numCol="1" anchor="b" anchorCtr="0" compatLnSpc="1">
            <a:prstTxWarp prst="textNoShape">
              <a:avLst/>
            </a:prstTxWarp>
          </a:bodyPr>
          <a:lstStyle>
            <a:lvl1pPr algn="r" eaLnBrk="1">
              <a:lnSpc>
                <a:spcPct val="100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cs typeface="Arial Unicode MS" panose="020B0604020202020204" pitchFamily="34" charset="-128"/>
              </a:defRPr>
            </a:lvl1pPr>
          </a:lstStyle>
          <a:p>
            <a:pPr>
              <a:defRPr/>
            </a:pPr>
            <a:fld id="{7226CE60-ED53-488A-870F-320E08522FD8}" type="slidenum">
              <a:rPr lang="en-US" altLang="lb-LU"/>
              <a:pPr>
                <a:defRPr/>
              </a:pPr>
              <a:t>‹#›</a:t>
            </a:fld>
            <a:endParaRPr lang="en-US" altLang="lb-LU"/>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nsplash.com/photos/hJ5uMIRNg5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nsplash.com/photos/hJ5uMIRNg5k"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6">
            <a:extLst>
              <a:ext uri="{FF2B5EF4-FFF2-40B4-BE49-F238E27FC236}">
                <a16:creationId xmlns:a16="http://schemas.microsoft.com/office/drawing/2014/main" id="{F70105A5-9981-4D03-A3CE-E781D1C0F73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52142F6F-640B-4CA8-8767-5D1D5B359610}" type="slidenum">
              <a:rPr lang="en-US" altLang="lb-LU" sz="1400" smtClean="0">
                <a:ea typeface="Arial Unicode MS" pitchFamily="34" charset="-128"/>
              </a:rPr>
              <a:pPr>
                <a:spcBef>
                  <a:spcPct val="0"/>
                </a:spcBef>
              </a:pPr>
              <a:t>1</a:t>
            </a:fld>
            <a:endParaRPr lang="en-US" altLang="lb-LU" sz="1400">
              <a:ea typeface="Arial Unicode MS" pitchFamily="34" charset="-128"/>
            </a:endParaRPr>
          </a:p>
        </p:txBody>
      </p:sp>
      <p:sp>
        <p:nvSpPr>
          <p:cNvPr id="24579" name="Text Box 1">
            <a:extLst>
              <a:ext uri="{FF2B5EF4-FFF2-40B4-BE49-F238E27FC236}">
                <a16:creationId xmlns:a16="http://schemas.microsoft.com/office/drawing/2014/main" id="{95EDC25C-E672-4EA9-8BAF-388C9B235970}"/>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lgn="r" eaLnBrk="1">
              <a:spcBef>
                <a:spcPct val="0"/>
              </a:spcBef>
            </a:pPr>
            <a:fld id="{EB400EDC-DAF9-4571-AA75-90251831FCF0}" type="slidenum">
              <a:rPr lang="en-US" altLang="lb-LU" sz="1400">
                <a:ea typeface="Arial Unicode MS" pitchFamily="34" charset="-128"/>
              </a:rPr>
              <a:pPr algn="r" eaLnBrk="1">
                <a:spcBef>
                  <a:spcPct val="0"/>
                </a:spcBef>
              </a:pPr>
              <a:t>1</a:t>
            </a:fld>
            <a:endParaRPr lang="en-US" altLang="lb-LU" sz="1400">
              <a:ea typeface="Arial Unicode MS" pitchFamily="34" charset="-128"/>
            </a:endParaRPr>
          </a:p>
        </p:txBody>
      </p:sp>
      <p:sp>
        <p:nvSpPr>
          <p:cNvPr id="24580" name="Text Box 2">
            <a:extLst>
              <a:ext uri="{FF2B5EF4-FFF2-40B4-BE49-F238E27FC236}">
                <a16:creationId xmlns:a16="http://schemas.microsoft.com/office/drawing/2014/main" id="{8E06C0FE-0A2D-40A8-A542-5099BE820011}"/>
              </a:ext>
            </a:extLst>
          </p:cNvPr>
          <p:cNvSpPr txBox="1">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a:lnSpc>
                <a:spcPct val="93000"/>
              </a:lnSpc>
              <a:spcBef>
                <a:spcPct val="0"/>
              </a:spcBef>
            </a:pPr>
            <a:fld id="{FE99DDBD-C9DA-4E9A-B6EC-D2FDDFADE284}" type="slidenum">
              <a:rPr lang="en-US" altLang="lb-LU" sz="1400" b="1">
                <a:latin typeface="Arial" panose="020B0604020202020204" pitchFamily="34" charset="0"/>
              </a:rPr>
              <a:pPr eaLnBrk="1">
                <a:lnSpc>
                  <a:spcPct val="93000"/>
                </a:lnSpc>
                <a:spcBef>
                  <a:spcPct val="0"/>
                </a:spcBef>
              </a:pPr>
              <a:t>1</a:t>
            </a:fld>
            <a:endParaRPr lang="en-US" altLang="lb-LU" sz="1400" b="1">
              <a:latin typeface="Arial" panose="020B0604020202020204" pitchFamily="34" charset="0"/>
            </a:endParaRPr>
          </a:p>
        </p:txBody>
      </p:sp>
      <p:sp>
        <p:nvSpPr>
          <p:cNvPr id="24581" name="Text Box 3">
            <a:extLst>
              <a:ext uri="{FF2B5EF4-FFF2-40B4-BE49-F238E27FC236}">
                <a16:creationId xmlns:a16="http://schemas.microsoft.com/office/drawing/2014/main" id="{D37F1BD4-BCC7-4F47-968C-724F7CFDD97B}"/>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nchor="b"/>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lgn="r" eaLnBrk="1">
              <a:lnSpc>
                <a:spcPct val="95000"/>
              </a:lnSpc>
              <a:spcBef>
                <a:spcPct val="0"/>
              </a:spcBef>
            </a:pPr>
            <a:fld id="{344FAC56-CC4A-4A91-8E11-FFC21B2D5119}" type="slidenum">
              <a:rPr lang="en-US" altLang="lb-LU" sz="1400">
                <a:ea typeface="Arial Unicode MS" pitchFamily="34" charset="-128"/>
              </a:rPr>
              <a:pPr algn="r" eaLnBrk="1">
                <a:lnSpc>
                  <a:spcPct val="95000"/>
                </a:lnSpc>
                <a:spcBef>
                  <a:spcPct val="0"/>
                </a:spcBef>
              </a:pPr>
              <a:t>1</a:t>
            </a:fld>
            <a:endParaRPr lang="en-US" altLang="lb-LU" sz="1400">
              <a:ea typeface="Arial Unicode MS" pitchFamily="34" charset="-128"/>
            </a:endParaRPr>
          </a:p>
        </p:txBody>
      </p:sp>
      <p:sp>
        <p:nvSpPr>
          <p:cNvPr id="24582" name="Rectangle 4">
            <a:extLst>
              <a:ext uri="{FF2B5EF4-FFF2-40B4-BE49-F238E27FC236}">
                <a16:creationId xmlns:a16="http://schemas.microsoft.com/office/drawing/2014/main" id="{FA0E576D-2DC5-4C65-90E6-8AB69BC1E47A}"/>
              </a:ext>
            </a:extLst>
          </p:cNvPr>
          <p:cNvSpPr>
            <a:spLocks noGrp="1" noRot="1" noChangeAspect="1" noChangeArrowheads="1" noTextEdit="1"/>
          </p:cNvSpPr>
          <p:nvPr>
            <p:ph type="sldImg"/>
          </p:nvPr>
        </p:nvSpPr>
        <p:spPr>
          <a:xfrm>
            <a:off x="917575" y="744538"/>
            <a:ext cx="4962525" cy="3722687"/>
          </a:xfrm>
          <a:solidFill>
            <a:srgbClr val="FFFFFF"/>
          </a:solidFill>
          <a:ln w="126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3" name="Rectangle 5">
            <a:extLst>
              <a:ext uri="{FF2B5EF4-FFF2-40B4-BE49-F238E27FC236}">
                <a16:creationId xmlns:a16="http://schemas.microsoft.com/office/drawing/2014/main" id="{D280ADF6-6132-4D26-A4DC-2524ACA5B8D7}"/>
              </a:ext>
            </a:extLst>
          </p:cNvPr>
          <p:cNvSpPr txBox="1">
            <a:spLocks noGrp="1" noChangeArrowheads="1"/>
          </p:cNvSpPr>
          <p:nvPr>
            <p:ph type="body" idx="1"/>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lb-LU" altLang="lb-L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f73bc72b6_0_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g9f73bc72b6_0_8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ad7274edd2_6_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ad7274edd2_6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ad7274edd2_6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ad7274edd2_6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9f73bc72b6_0_5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9f73bc72b6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ad7274edd2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ad7274edd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ad7274edd2_6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ad7274edd2_6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9f73bc72b6_0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g9f73bc72b6_0_5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d4292d89c_0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ad4292d89c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ad4292d89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endParaRPr/>
          </a:p>
        </p:txBody>
      </p:sp>
      <p:sp>
        <p:nvSpPr>
          <p:cNvPr id="410" name="Google Shape;410;gad4292d89c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ad7274edd2_6_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ad7274edd2_6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ad7274edd2_1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ad7274edd2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https://newdelhi.mae.lu/en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81773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ad7274edd2_6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ad7274edd2_6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ad7274edd2_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ad7274edd2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a0f879749c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ga0f879749c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ad7274edd2_6_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ad7274edd2_6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ad7274edd2_6_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ad7274edd2_6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ad7274edd2_6_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ad7274edd2_6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a0f879749c_0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a0f879749c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a314a9a0f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a314a9a0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ad7274edd2_4_4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ad7274edd2_4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a314a9a0f3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a314a9a0f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ad7274edd2_1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ad7274edd2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0558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6">
            <a:extLst>
              <a:ext uri="{FF2B5EF4-FFF2-40B4-BE49-F238E27FC236}">
                <a16:creationId xmlns:a16="http://schemas.microsoft.com/office/drawing/2014/main" id="{F668C4CC-4371-4D35-ACD0-F207874281E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2F528F"/>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0DDC982-28E5-43CB-8094-DE237EF7F1AE}" type="slidenum">
              <a:rPr lang="en-US" altLang="lb-LU" sz="1400" smtClean="0">
                <a:ea typeface="Arial Unicode MS" pitchFamily="34" charset="-128"/>
              </a:rPr>
              <a:pPr>
                <a:spcBef>
                  <a:spcPct val="0"/>
                </a:spcBef>
              </a:pPr>
              <a:t>30</a:t>
            </a:fld>
            <a:endParaRPr lang="en-US" altLang="lb-LU" sz="1400">
              <a:ea typeface="Arial Unicode MS" pitchFamily="34" charset="-128"/>
            </a:endParaRPr>
          </a:p>
        </p:txBody>
      </p:sp>
      <p:sp>
        <p:nvSpPr>
          <p:cNvPr id="91139" name="Text Box 1">
            <a:extLst>
              <a:ext uri="{FF2B5EF4-FFF2-40B4-BE49-F238E27FC236}">
                <a16:creationId xmlns:a16="http://schemas.microsoft.com/office/drawing/2014/main" id="{E49B1665-0EAC-4AE4-A99C-D174E83E5C15}"/>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lgn="r" eaLnBrk="1">
              <a:spcBef>
                <a:spcPct val="0"/>
              </a:spcBef>
            </a:pPr>
            <a:fld id="{D840422A-592A-4BF0-A52A-32F0CD0E1994}" type="slidenum">
              <a:rPr lang="en-US" altLang="lb-LU" sz="1400">
                <a:ea typeface="Arial Unicode MS" pitchFamily="34" charset="-128"/>
              </a:rPr>
              <a:pPr algn="r" eaLnBrk="1">
                <a:spcBef>
                  <a:spcPct val="0"/>
                </a:spcBef>
              </a:pPr>
              <a:t>30</a:t>
            </a:fld>
            <a:endParaRPr lang="en-US" altLang="lb-LU" sz="1400">
              <a:ea typeface="Arial Unicode MS" pitchFamily="34" charset="-128"/>
            </a:endParaRPr>
          </a:p>
        </p:txBody>
      </p:sp>
      <p:sp>
        <p:nvSpPr>
          <p:cNvPr id="91140" name="Text Box 2">
            <a:extLst>
              <a:ext uri="{FF2B5EF4-FFF2-40B4-BE49-F238E27FC236}">
                <a16:creationId xmlns:a16="http://schemas.microsoft.com/office/drawing/2014/main" id="{BAF9C5DF-0D7E-470C-9535-CDF6FA672402}"/>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nchor="b"/>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lgn="r" eaLnBrk="1">
              <a:lnSpc>
                <a:spcPct val="95000"/>
              </a:lnSpc>
              <a:spcBef>
                <a:spcPct val="0"/>
              </a:spcBef>
            </a:pPr>
            <a:fld id="{7396A708-8ED1-4AA4-A4E7-65CCF9ED6399}" type="slidenum">
              <a:rPr lang="en-US" altLang="lb-LU" sz="1400">
                <a:ea typeface="Arial Unicode MS" pitchFamily="34" charset="-128"/>
              </a:rPr>
              <a:pPr algn="r" eaLnBrk="1">
                <a:lnSpc>
                  <a:spcPct val="95000"/>
                </a:lnSpc>
                <a:spcBef>
                  <a:spcPct val="0"/>
                </a:spcBef>
              </a:pPr>
              <a:t>30</a:t>
            </a:fld>
            <a:endParaRPr lang="en-US" altLang="lb-LU" sz="1400">
              <a:ea typeface="Arial Unicode MS" pitchFamily="34" charset="-128"/>
            </a:endParaRPr>
          </a:p>
        </p:txBody>
      </p:sp>
      <p:sp>
        <p:nvSpPr>
          <p:cNvPr id="91141" name="Rectangle 3">
            <a:extLst>
              <a:ext uri="{FF2B5EF4-FFF2-40B4-BE49-F238E27FC236}">
                <a16:creationId xmlns:a16="http://schemas.microsoft.com/office/drawing/2014/main" id="{F858A7AF-C3C1-474B-9520-4080F0681124}"/>
              </a:ext>
            </a:extLst>
          </p:cNvPr>
          <p:cNvSpPr>
            <a:spLocks noGrp="1" noRot="1" noChangeAspect="1" noChangeArrowheads="1" noTextEdit="1"/>
          </p:cNvSpPr>
          <p:nvPr>
            <p:ph type="sldImg"/>
          </p:nvPr>
        </p:nvSpPr>
        <p:spPr>
          <a:xfrm>
            <a:off x="1106488" y="812800"/>
            <a:ext cx="5345112" cy="4008438"/>
          </a:xfrm>
          <a:solidFill>
            <a:srgbClr val="FFFFFF"/>
          </a:solidFill>
          <a:ln w="126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42" name="Rectangle 4">
            <a:extLst>
              <a:ext uri="{FF2B5EF4-FFF2-40B4-BE49-F238E27FC236}">
                <a16:creationId xmlns:a16="http://schemas.microsoft.com/office/drawing/2014/main" id="{5936DFA6-A506-4B06-AEC5-34F4CBC3A478}"/>
              </a:ext>
            </a:extLst>
          </p:cNvPr>
          <p:cNvSpPr txBox="1">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2F528F"/>
                </a:solidFill>
                <a:miter lim="800000"/>
                <a:headEnd/>
                <a:tailEnd/>
              </a14:hiddenLine>
            </a:ext>
          </a:extLst>
        </p:spPr>
        <p:txBody>
          <a:bodyPr/>
          <a:lstStyle/>
          <a:p>
            <a:endParaRPr lang="lb-LU" altLang="lb-L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ad65cba43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ad65cba4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l" u="sng">
                <a:solidFill>
                  <a:schemeClr val="hlink"/>
                </a:solidFill>
                <a:hlinkClick r:id="rId3"/>
              </a:rPr>
              <a:t>https://unsplash.com/photos/hJ5uMIRNg5k</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547c4fdad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547c4fdad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ad65cba43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ad65cba4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l" u="sng" dirty="0">
                <a:solidFill>
                  <a:schemeClr val="hlink"/>
                </a:solidFill>
                <a:hlinkClick r:id="rId3"/>
              </a:rPr>
              <a:t>https://unsplash.com/photos/hJ5uMIRNg5k</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a6e2849d4f_0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a6e2849d4f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ad00bd8638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ad00bd863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a6e2849d4f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a6e2849d4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ad00bd8638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ad00bd863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ad00bd8638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ad00bd863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ad00bd8638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ad00bd863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ad7274edd2_1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ad7274edd2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42101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ad00bd8638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ad00bd863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ad00bd8638_0_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ad00bd8638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ad00bd8638_0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ad00bd8638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ad00bd8638_0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ad00bd8638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d00bd8638_0_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d00bd8638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ad00bd8638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ad00bd8638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d00bd8638_0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ad00bd8638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d00bd8638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d00bd8638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ad00bd8638_0_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ad00bd8638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ad00bd8638_0_3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ad00bd8638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a0f879749c_0_0:notes"/>
          <p:cNvSpPr txBox="1">
            <a:spLocks noGrp="1"/>
          </p:cNvSpPr>
          <p:nvPr>
            <p:ph type="body" idx="1"/>
          </p:nvPr>
        </p:nvSpPr>
        <p:spPr>
          <a:xfrm>
            <a:off x="685784" y="4343396"/>
            <a:ext cx="5486400" cy="4114800"/>
          </a:xfrm>
          <a:prstGeom prst="rect">
            <a:avLst/>
          </a:prstGeom>
        </p:spPr>
        <p:txBody>
          <a:bodyPr spcFirstLastPara="1" wrap="square" lIns="81350" tIns="81350" rIns="81350" bIns="81350" anchor="t" anchorCtr="0">
            <a:noAutofit/>
          </a:bodyPr>
          <a:lstStyle/>
          <a:p>
            <a:pPr marL="0" lvl="0" indent="0" algn="l" rtl="0">
              <a:spcBef>
                <a:spcPts val="0"/>
              </a:spcBef>
              <a:spcAft>
                <a:spcPts val="0"/>
              </a:spcAft>
              <a:buNone/>
            </a:pPr>
            <a:r>
              <a:rPr lang="en"/>
              <a:t>No shade no logo, photo should hv name. </a:t>
            </a:r>
            <a:endParaRPr/>
          </a:p>
        </p:txBody>
      </p:sp>
      <p:sp>
        <p:nvSpPr>
          <p:cNvPr id="197" name="Google Shape;197;ga0f879749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ad00bd8638_0_3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ad00bd8638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ad00bd8638_0_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ad00bd8638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ad00bd8638_0_3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ad00bd8638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ad00bd8638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ad00bd8638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ad00bd8638_0_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ad00bd8638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ad00bd8638_0_4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ad00bd8638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ad00bd8638_0_4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ad00bd8638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ad00bd8638_0_4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ad00bd8638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d00bd8638_0_4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d00bd8638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ad00bd8638_0_4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ad00bd8638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9f73bc72b6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g9f73bc72b6_0_4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ad00bd8638_0_4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ad00bd8638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ad00bd8638_0_4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ad00bd8638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ad00bd8638_0_5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ad00bd8638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ad00bd8638_0_5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ad00bd8638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ad00bd8638_0_5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ad00bd8638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ad00bd8638_0_5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ad00bd8638_0_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ad65cba43b_0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ad65cba43b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ad65cba43b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ad65cba43b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a6e2849d4f_0_6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a6e2849d4f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a6e2849d4f_0_6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a6e2849d4f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d47e744a3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ad47e744a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a:extLst>
              <a:ext uri="{FF2B5EF4-FFF2-40B4-BE49-F238E27FC236}">
                <a16:creationId xmlns:a16="http://schemas.microsoft.com/office/drawing/2014/main" id="{62C93E54-776F-4A24-9A8D-3C88F2404C8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677F1153-7812-445A-B98B-DE6CA585330C}" type="slidenum">
              <a:rPr lang="en-US" altLang="lb-LU" sz="1400" smtClean="0">
                <a:ea typeface="Arial Unicode MS" pitchFamily="34" charset="-128"/>
              </a:rPr>
              <a:pPr>
                <a:spcBef>
                  <a:spcPct val="0"/>
                </a:spcBef>
              </a:pPr>
              <a:t>70</a:t>
            </a:fld>
            <a:endParaRPr lang="en-US" altLang="lb-LU" sz="1400">
              <a:ea typeface="Arial Unicode MS" pitchFamily="34" charset="-128"/>
            </a:endParaRPr>
          </a:p>
        </p:txBody>
      </p:sp>
      <p:sp>
        <p:nvSpPr>
          <p:cNvPr id="89091" name="Text Box 1">
            <a:extLst>
              <a:ext uri="{FF2B5EF4-FFF2-40B4-BE49-F238E27FC236}">
                <a16:creationId xmlns:a16="http://schemas.microsoft.com/office/drawing/2014/main" id="{D5DFC053-0F2C-4F0E-A188-AFB1B78FA835}"/>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lgn="r" eaLnBrk="1">
              <a:spcBef>
                <a:spcPct val="0"/>
              </a:spcBef>
            </a:pPr>
            <a:fld id="{C80F5FEA-B657-49C6-BEE0-918B7F3FD223}" type="slidenum">
              <a:rPr lang="en-US" altLang="lb-LU" sz="1400">
                <a:ea typeface="Arial Unicode MS" pitchFamily="34" charset="-128"/>
              </a:rPr>
              <a:pPr algn="r" eaLnBrk="1">
                <a:spcBef>
                  <a:spcPct val="0"/>
                </a:spcBef>
              </a:pPr>
              <a:t>70</a:t>
            </a:fld>
            <a:endParaRPr lang="en-US" altLang="lb-LU" sz="1400">
              <a:ea typeface="Arial Unicode MS" pitchFamily="34" charset="-128"/>
            </a:endParaRPr>
          </a:p>
        </p:txBody>
      </p:sp>
      <p:sp>
        <p:nvSpPr>
          <p:cNvPr id="89092" name="Text Box 2">
            <a:extLst>
              <a:ext uri="{FF2B5EF4-FFF2-40B4-BE49-F238E27FC236}">
                <a16:creationId xmlns:a16="http://schemas.microsoft.com/office/drawing/2014/main" id="{E02DECC6-0B4C-4C8F-97C7-9AAFFD86AA4A}"/>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nchor="b"/>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lgn="r" eaLnBrk="1">
              <a:lnSpc>
                <a:spcPct val="95000"/>
              </a:lnSpc>
              <a:spcBef>
                <a:spcPct val="0"/>
              </a:spcBef>
            </a:pPr>
            <a:fld id="{D6B37FB5-C899-4368-80B3-222457FAB07D}" type="slidenum">
              <a:rPr lang="en-US" altLang="lb-LU" sz="1400">
                <a:ea typeface="Arial Unicode MS" pitchFamily="34" charset="-128"/>
              </a:rPr>
              <a:pPr algn="r" eaLnBrk="1">
                <a:lnSpc>
                  <a:spcPct val="95000"/>
                </a:lnSpc>
                <a:spcBef>
                  <a:spcPct val="0"/>
                </a:spcBef>
              </a:pPr>
              <a:t>70</a:t>
            </a:fld>
            <a:endParaRPr lang="en-US" altLang="lb-LU" sz="1400">
              <a:ea typeface="Arial Unicode MS" pitchFamily="34" charset="-128"/>
            </a:endParaRPr>
          </a:p>
        </p:txBody>
      </p:sp>
      <p:sp>
        <p:nvSpPr>
          <p:cNvPr id="89093" name="Rectangle 3">
            <a:extLst>
              <a:ext uri="{FF2B5EF4-FFF2-40B4-BE49-F238E27FC236}">
                <a16:creationId xmlns:a16="http://schemas.microsoft.com/office/drawing/2014/main" id="{67417A8F-73CB-451A-AEBA-117F87ABE813}"/>
              </a:ext>
            </a:extLst>
          </p:cNvPr>
          <p:cNvSpPr>
            <a:spLocks noGrp="1" noRot="1" noChangeAspect="1" noChangeArrowheads="1" noTextEdit="1"/>
          </p:cNvSpPr>
          <p:nvPr>
            <p:ph type="sldImg"/>
          </p:nvPr>
        </p:nvSpPr>
        <p:spPr>
          <a:xfrm>
            <a:off x="1106488" y="812800"/>
            <a:ext cx="5345112" cy="4008438"/>
          </a:xfrm>
          <a:solidFill>
            <a:srgbClr val="FFFFFF"/>
          </a:solidFill>
          <a:ln w="126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4" name="Rectangle 4">
            <a:extLst>
              <a:ext uri="{FF2B5EF4-FFF2-40B4-BE49-F238E27FC236}">
                <a16:creationId xmlns:a16="http://schemas.microsoft.com/office/drawing/2014/main" id="{11409B76-B108-4191-82C6-2A9F1ABED748}"/>
              </a:ext>
            </a:extLst>
          </p:cNvPr>
          <p:cNvSpPr txBox="1">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lb-LU" altLang="lb-LU"/>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6">
            <a:extLst>
              <a:ext uri="{FF2B5EF4-FFF2-40B4-BE49-F238E27FC236}">
                <a16:creationId xmlns:a16="http://schemas.microsoft.com/office/drawing/2014/main" id="{F668C4CC-4371-4D35-ACD0-F207874281E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2F528F"/>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0DDC982-28E5-43CB-8094-DE237EF7F1AE}" type="slidenum">
              <a:rPr lang="en-US" altLang="lb-LU" sz="1400" smtClean="0">
                <a:ea typeface="Arial Unicode MS" pitchFamily="34" charset="-128"/>
              </a:rPr>
              <a:pPr>
                <a:spcBef>
                  <a:spcPct val="0"/>
                </a:spcBef>
              </a:pPr>
              <a:t>71</a:t>
            </a:fld>
            <a:endParaRPr lang="en-US" altLang="lb-LU" sz="1400">
              <a:ea typeface="Arial Unicode MS" pitchFamily="34" charset="-128"/>
            </a:endParaRPr>
          </a:p>
        </p:txBody>
      </p:sp>
      <p:sp>
        <p:nvSpPr>
          <p:cNvPr id="91139" name="Text Box 1">
            <a:extLst>
              <a:ext uri="{FF2B5EF4-FFF2-40B4-BE49-F238E27FC236}">
                <a16:creationId xmlns:a16="http://schemas.microsoft.com/office/drawing/2014/main" id="{E49B1665-0EAC-4AE4-A99C-D174E83E5C15}"/>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lgn="r" eaLnBrk="1">
              <a:spcBef>
                <a:spcPct val="0"/>
              </a:spcBef>
            </a:pPr>
            <a:fld id="{D840422A-592A-4BF0-A52A-32F0CD0E1994}" type="slidenum">
              <a:rPr lang="en-US" altLang="lb-LU" sz="1400">
                <a:ea typeface="Arial Unicode MS" pitchFamily="34" charset="-128"/>
              </a:rPr>
              <a:pPr algn="r" eaLnBrk="1">
                <a:spcBef>
                  <a:spcPct val="0"/>
                </a:spcBef>
              </a:pPr>
              <a:t>71</a:t>
            </a:fld>
            <a:endParaRPr lang="en-US" altLang="lb-LU" sz="1400">
              <a:ea typeface="Arial Unicode MS" pitchFamily="34" charset="-128"/>
            </a:endParaRPr>
          </a:p>
        </p:txBody>
      </p:sp>
      <p:sp>
        <p:nvSpPr>
          <p:cNvPr id="91140" name="Text Box 2">
            <a:extLst>
              <a:ext uri="{FF2B5EF4-FFF2-40B4-BE49-F238E27FC236}">
                <a16:creationId xmlns:a16="http://schemas.microsoft.com/office/drawing/2014/main" id="{BAF9C5DF-0D7E-470C-9535-CDF6FA672402}"/>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nchor="b"/>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lgn="r" eaLnBrk="1">
              <a:lnSpc>
                <a:spcPct val="95000"/>
              </a:lnSpc>
              <a:spcBef>
                <a:spcPct val="0"/>
              </a:spcBef>
            </a:pPr>
            <a:fld id="{7396A708-8ED1-4AA4-A4E7-65CCF9ED6399}" type="slidenum">
              <a:rPr lang="en-US" altLang="lb-LU" sz="1400">
                <a:ea typeface="Arial Unicode MS" pitchFamily="34" charset="-128"/>
              </a:rPr>
              <a:pPr algn="r" eaLnBrk="1">
                <a:lnSpc>
                  <a:spcPct val="95000"/>
                </a:lnSpc>
                <a:spcBef>
                  <a:spcPct val="0"/>
                </a:spcBef>
              </a:pPr>
              <a:t>71</a:t>
            </a:fld>
            <a:endParaRPr lang="en-US" altLang="lb-LU" sz="1400">
              <a:ea typeface="Arial Unicode MS" pitchFamily="34" charset="-128"/>
            </a:endParaRPr>
          </a:p>
        </p:txBody>
      </p:sp>
      <p:sp>
        <p:nvSpPr>
          <p:cNvPr id="91141" name="Rectangle 3">
            <a:extLst>
              <a:ext uri="{FF2B5EF4-FFF2-40B4-BE49-F238E27FC236}">
                <a16:creationId xmlns:a16="http://schemas.microsoft.com/office/drawing/2014/main" id="{F858A7AF-C3C1-474B-9520-4080F0681124}"/>
              </a:ext>
            </a:extLst>
          </p:cNvPr>
          <p:cNvSpPr>
            <a:spLocks noGrp="1" noRot="1" noChangeAspect="1" noChangeArrowheads="1" noTextEdit="1"/>
          </p:cNvSpPr>
          <p:nvPr>
            <p:ph type="sldImg"/>
          </p:nvPr>
        </p:nvSpPr>
        <p:spPr>
          <a:xfrm>
            <a:off x="1106488" y="812800"/>
            <a:ext cx="5345112" cy="4008438"/>
          </a:xfrm>
          <a:solidFill>
            <a:srgbClr val="FFFFFF"/>
          </a:solidFill>
          <a:ln w="126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42" name="Rectangle 4">
            <a:extLst>
              <a:ext uri="{FF2B5EF4-FFF2-40B4-BE49-F238E27FC236}">
                <a16:creationId xmlns:a16="http://schemas.microsoft.com/office/drawing/2014/main" id="{5936DFA6-A506-4B06-AEC5-34F4CBC3A478}"/>
              </a:ext>
            </a:extLst>
          </p:cNvPr>
          <p:cNvSpPr txBox="1">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2F528F"/>
                </a:solidFill>
                <a:miter lim="800000"/>
                <a:headEnd/>
                <a:tailEnd/>
              </a14:hiddenLine>
            </a:ext>
          </a:extLst>
        </p:spPr>
        <p:txBody>
          <a:bodyPr/>
          <a:lstStyle/>
          <a:p>
            <a:endParaRPr lang="lb-LU" altLang="lb-LU"/>
          </a:p>
        </p:txBody>
      </p:sp>
    </p:spTree>
    <p:extLst>
      <p:ext uri="{BB962C8B-B14F-4D97-AF65-F5344CB8AC3E}">
        <p14:creationId xmlns:p14="http://schemas.microsoft.com/office/powerpoint/2010/main" val="19016754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6">
            <a:extLst>
              <a:ext uri="{FF2B5EF4-FFF2-40B4-BE49-F238E27FC236}">
                <a16:creationId xmlns:a16="http://schemas.microsoft.com/office/drawing/2014/main" id="{F668C4CC-4371-4D35-ACD0-F207874281E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2F528F"/>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0DDC982-28E5-43CB-8094-DE237EF7F1AE}" type="slidenum">
              <a:rPr lang="en-US" altLang="lb-LU" sz="1400" smtClean="0">
                <a:ea typeface="Arial Unicode MS" pitchFamily="34" charset="-128"/>
              </a:rPr>
              <a:pPr>
                <a:spcBef>
                  <a:spcPct val="0"/>
                </a:spcBef>
              </a:pPr>
              <a:t>72</a:t>
            </a:fld>
            <a:endParaRPr lang="en-US" altLang="lb-LU" sz="1400">
              <a:ea typeface="Arial Unicode MS" pitchFamily="34" charset="-128"/>
            </a:endParaRPr>
          </a:p>
        </p:txBody>
      </p:sp>
      <p:sp>
        <p:nvSpPr>
          <p:cNvPr id="91139" name="Text Box 1">
            <a:extLst>
              <a:ext uri="{FF2B5EF4-FFF2-40B4-BE49-F238E27FC236}">
                <a16:creationId xmlns:a16="http://schemas.microsoft.com/office/drawing/2014/main" id="{E49B1665-0EAC-4AE4-A99C-D174E83E5C15}"/>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lgn="r" eaLnBrk="1">
              <a:spcBef>
                <a:spcPct val="0"/>
              </a:spcBef>
            </a:pPr>
            <a:fld id="{D840422A-592A-4BF0-A52A-32F0CD0E1994}" type="slidenum">
              <a:rPr lang="en-US" altLang="lb-LU" sz="1400">
                <a:ea typeface="Arial Unicode MS" pitchFamily="34" charset="-128"/>
              </a:rPr>
              <a:pPr algn="r" eaLnBrk="1">
                <a:spcBef>
                  <a:spcPct val="0"/>
                </a:spcBef>
              </a:pPr>
              <a:t>72</a:t>
            </a:fld>
            <a:endParaRPr lang="en-US" altLang="lb-LU" sz="1400">
              <a:ea typeface="Arial Unicode MS" pitchFamily="34" charset="-128"/>
            </a:endParaRPr>
          </a:p>
        </p:txBody>
      </p:sp>
      <p:sp>
        <p:nvSpPr>
          <p:cNvPr id="91140" name="Text Box 2">
            <a:extLst>
              <a:ext uri="{FF2B5EF4-FFF2-40B4-BE49-F238E27FC236}">
                <a16:creationId xmlns:a16="http://schemas.microsoft.com/office/drawing/2014/main" id="{BAF9C5DF-0D7E-470C-9535-CDF6FA672402}"/>
              </a:ext>
            </a:extLst>
          </p:cNvPr>
          <p:cNvSpPr txBox="1">
            <a:spLocks noChangeArrowheads="1"/>
          </p:cNvSpPr>
          <p:nvPr/>
        </p:nvSpPr>
        <p:spPr bwMode="auto">
          <a:xfrm>
            <a:off x="4278313" y="10156825"/>
            <a:ext cx="3281362"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nchor="b"/>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lgn="r" eaLnBrk="1">
              <a:lnSpc>
                <a:spcPct val="95000"/>
              </a:lnSpc>
              <a:spcBef>
                <a:spcPct val="0"/>
              </a:spcBef>
            </a:pPr>
            <a:fld id="{7396A708-8ED1-4AA4-A4E7-65CCF9ED6399}" type="slidenum">
              <a:rPr lang="en-US" altLang="lb-LU" sz="1400">
                <a:ea typeface="Arial Unicode MS" pitchFamily="34" charset="-128"/>
              </a:rPr>
              <a:pPr algn="r" eaLnBrk="1">
                <a:lnSpc>
                  <a:spcPct val="95000"/>
                </a:lnSpc>
                <a:spcBef>
                  <a:spcPct val="0"/>
                </a:spcBef>
              </a:pPr>
              <a:t>72</a:t>
            </a:fld>
            <a:endParaRPr lang="en-US" altLang="lb-LU" sz="1400">
              <a:ea typeface="Arial Unicode MS" pitchFamily="34" charset="-128"/>
            </a:endParaRPr>
          </a:p>
        </p:txBody>
      </p:sp>
      <p:sp>
        <p:nvSpPr>
          <p:cNvPr id="91141" name="Rectangle 3">
            <a:extLst>
              <a:ext uri="{FF2B5EF4-FFF2-40B4-BE49-F238E27FC236}">
                <a16:creationId xmlns:a16="http://schemas.microsoft.com/office/drawing/2014/main" id="{F858A7AF-C3C1-474B-9520-4080F0681124}"/>
              </a:ext>
            </a:extLst>
          </p:cNvPr>
          <p:cNvSpPr>
            <a:spLocks noGrp="1" noRot="1" noChangeAspect="1" noChangeArrowheads="1" noTextEdit="1"/>
          </p:cNvSpPr>
          <p:nvPr>
            <p:ph type="sldImg"/>
          </p:nvPr>
        </p:nvSpPr>
        <p:spPr>
          <a:xfrm>
            <a:off x="1106488" y="812800"/>
            <a:ext cx="5345112" cy="4008438"/>
          </a:xfrm>
          <a:solidFill>
            <a:srgbClr val="FFFFFF"/>
          </a:solidFill>
          <a:ln w="126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42" name="Rectangle 4">
            <a:extLst>
              <a:ext uri="{FF2B5EF4-FFF2-40B4-BE49-F238E27FC236}">
                <a16:creationId xmlns:a16="http://schemas.microsoft.com/office/drawing/2014/main" id="{5936DFA6-A506-4B06-AEC5-34F4CBC3A478}"/>
              </a:ext>
            </a:extLst>
          </p:cNvPr>
          <p:cNvSpPr txBox="1">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2F528F"/>
                </a:solidFill>
                <a:miter lim="800000"/>
                <a:headEnd/>
                <a:tailEnd/>
              </a14:hiddenLine>
            </a:ext>
          </a:extLst>
        </p:spPr>
        <p:txBody>
          <a:bodyPr/>
          <a:lstStyle/>
          <a:p>
            <a:endParaRPr lang="lb-LU" altLang="lb-LU"/>
          </a:p>
        </p:txBody>
      </p:sp>
    </p:spTree>
    <p:extLst>
      <p:ext uri="{BB962C8B-B14F-4D97-AF65-F5344CB8AC3E}">
        <p14:creationId xmlns:p14="http://schemas.microsoft.com/office/powerpoint/2010/main" val="5136878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ad7274edd2_1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ad7274edd2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ad7274edd2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ad7274edd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ad7274edd2_6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ad7274edd2_6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lb-LU"/>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b-LU"/>
          </a:p>
        </p:txBody>
      </p:sp>
      <p:sp>
        <p:nvSpPr>
          <p:cNvPr id="4" name="Rectangle 1">
            <a:extLst>
              <a:ext uri="{FF2B5EF4-FFF2-40B4-BE49-F238E27FC236}">
                <a16:creationId xmlns:a16="http://schemas.microsoft.com/office/drawing/2014/main" id="{E6D7A3C2-873D-4419-A0AC-D31EB1F29771}"/>
              </a:ext>
            </a:extLst>
          </p:cNvPr>
          <p:cNvSpPr>
            <a:spLocks noGrp="1" noChangeArrowheads="1"/>
          </p:cNvSpPr>
          <p:nvPr>
            <p:ph type="dt" idx="10"/>
          </p:nvPr>
        </p:nvSpPr>
        <p:spPr>
          <a:ln/>
        </p:spPr>
        <p:txBody>
          <a:bodyPr/>
          <a:lstStyle>
            <a:lvl1pPr>
              <a:defRPr/>
            </a:lvl1pPr>
          </a:lstStyle>
          <a:p>
            <a:pPr>
              <a:defRPr/>
            </a:pPr>
            <a:r>
              <a:rPr lang="en-US" altLang="lb-LU"/>
              <a:t>03/10/2018</a:t>
            </a:r>
          </a:p>
        </p:txBody>
      </p:sp>
      <p:sp>
        <p:nvSpPr>
          <p:cNvPr id="5" name="Rectangle 2">
            <a:extLst>
              <a:ext uri="{FF2B5EF4-FFF2-40B4-BE49-F238E27FC236}">
                <a16:creationId xmlns:a16="http://schemas.microsoft.com/office/drawing/2014/main" id="{E607F84A-A749-4CFC-8F4B-8BD95226FE81}"/>
              </a:ext>
            </a:extLst>
          </p:cNvPr>
          <p:cNvSpPr>
            <a:spLocks noGrp="1" noChangeArrowheads="1"/>
          </p:cNvSpPr>
          <p:nvPr>
            <p:ph type="ftr" idx="11"/>
          </p:nvPr>
        </p:nvSpPr>
        <p:spPr>
          <a:ln/>
        </p:spPr>
        <p:txBody>
          <a:bodyPr/>
          <a:lstStyle>
            <a:lvl1pPr>
              <a:defRPr/>
            </a:lvl1pPr>
          </a:lstStyle>
          <a:p>
            <a:pPr>
              <a:defRPr/>
            </a:pPr>
            <a:r>
              <a:rPr lang="en-US" altLang="lb-LU"/>
              <a:t>IBCL office l 45, route d’Arlon, L-8009 Strassen l Tel. +352 445905 l contact@ibcl.lu l www.ibcl.lu</a:t>
            </a:r>
          </a:p>
        </p:txBody>
      </p:sp>
      <p:sp>
        <p:nvSpPr>
          <p:cNvPr id="6" name="Rectangle 3">
            <a:extLst>
              <a:ext uri="{FF2B5EF4-FFF2-40B4-BE49-F238E27FC236}">
                <a16:creationId xmlns:a16="http://schemas.microsoft.com/office/drawing/2014/main" id="{8831B2EE-CA55-4EE7-BB67-A4BC7DDBC81C}"/>
              </a:ext>
            </a:extLst>
          </p:cNvPr>
          <p:cNvSpPr>
            <a:spLocks noGrp="1" noChangeArrowheads="1"/>
          </p:cNvSpPr>
          <p:nvPr>
            <p:ph type="sldNum" idx="12"/>
          </p:nvPr>
        </p:nvSpPr>
        <p:spPr>
          <a:ln/>
        </p:spPr>
        <p:txBody>
          <a:bodyPr/>
          <a:lstStyle>
            <a:lvl1pPr>
              <a:defRPr/>
            </a:lvl1pPr>
          </a:lstStyle>
          <a:p>
            <a:pPr>
              <a:defRPr/>
            </a:pPr>
            <a:fld id="{92EC7569-8323-4F7D-B36E-262B2A9568A3}" type="slidenum">
              <a:rPr lang="en-US" altLang="lb-LU"/>
              <a:pPr>
                <a:defRPr/>
              </a:pPr>
              <a:t>‹#›</a:t>
            </a:fld>
            <a:endParaRPr lang="en-US" altLang="lb-LU"/>
          </a:p>
        </p:txBody>
      </p:sp>
    </p:spTree>
    <p:extLst>
      <p:ext uri="{BB962C8B-B14F-4D97-AF65-F5344CB8AC3E}">
        <p14:creationId xmlns:p14="http://schemas.microsoft.com/office/powerpoint/2010/main" val="39676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lb-LU"/>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b-LU"/>
          </a:p>
        </p:txBody>
      </p:sp>
      <p:sp>
        <p:nvSpPr>
          <p:cNvPr id="4" name="Rectangle 1">
            <a:extLst>
              <a:ext uri="{FF2B5EF4-FFF2-40B4-BE49-F238E27FC236}">
                <a16:creationId xmlns:a16="http://schemas.microsoft.com/office/drawing/2014/main" id="{4CFFBA5E-4433-41E3-A1DF-7F46305074EC}"/>
              </a:ext>
            </a:extLst>
          </p:cNvPr>
          <p:cNvSpPr>
            <a:spLocks noGrp="1" noChangeArrowheads="1"/>
          </p:cNvSpPr>
          <p:nvPr>
            <p:ph type="dt" idx="10"/>
          </p:nvPr>
        </p:nvSpPr>
        <p:spPr>
          <a:ln/>
        </p:spPr>
        <p:txBody>
          <a:bodyPr/>
          <a:lstStyle>
            <a:lvl1pPr>
              <a:defRPr/>
            </a:lvl1pPr>
          </a:lstStyle>
          <a:p>
            <a:pPr>
              <a:defRPr/>
            </a:pPr>
            <a:r>
              <a:rPr lang="en-US" altLang="lb-LU"/>
              <a:t>03/10/2018</a:t>
            </a:r>
          </a:p>
        </p:txBody>
      </p:sp>
      <p:sp>
        <p:nvSpPr>
          <p:cNvPr id="5" name="Rectangle 2">
            <a:extLst>
              <a:ext uri="{FF2B5EF4-FFF2-40B4-BE49-F238E27FC236}">
                <a16:creationId xmlns:a16="http://schemas.microsoft.com/office/drawing/2014/main" id="{7E4475E5-B264-4927-9B01-83035ED60ADE}"/>
              </a:ext>
            </a:extLst>
          </p:cNvPr>
          <p:cNvSpPr>
            <a:spLocks noGrp="1" noChangeArrowheads="1"/>
          </p:cNvSpPr>
          <p:nvPr>
            <p:ph type="ftr" idx="11"/>
          </p:nvPr>
        </p:nvSpPr>
        <p:spPr>
          <a:ln/>
        </p:spPr>
        <p:txBody>
          <a:bodyPr/>
          <a:lstStyle>
            <a:lvl1pPr>
              <a:defRPr/>
            </a:lvl1pPr>
          </a:lstStyle>
          <a:p>
            <a:pPr>
              <a:defRPr/>
            </a:pPr>
            <a:r>
              <a:rPr lang="en-US" altLang="lb-LU"/>
              <a:t>IBCL office l 45, route d’Arlon, L-8009 Strassen l Tel. +352 445905 l contact@ibcl.lu l www.ibcl.lu</a:t>
            </a:r>
          </a:p>
        </p:txBody>
      </p:sp>
      <p:sp>
        <p:nvSpPr>
          <p:cNvPr id="6" name="Rectangle 3">
            <a:extLst>
              <a:ext uri="{FF2B5EF4-FFF2-40B4-BE49-F238E27FC236}">
                <a16:creationId xmlns:a16="http://schemas.microsoft.com/office/drawing/2014/main" id="{B7CC9369-EAE3-4F99-9515-9DB40B36841F}"/>
              </a:ext>
            </a:extLst>
          </p:cNvPr>
          <p:cNvSpPr>
            <a:spLocks noGrp="1" noChangeArrowheads="1"/>
          </p:cNvSpPr>
          <p:nvPr>
            <p:ph type="sldNum" idx="12"/>
          </p:nvPr>
        </p:nvSpPr>
        <p:spPr>
          <a:ln/>
        </p:spPr>
        <p:txBody>
          <a:bodyPr/>
          <a:lstStyle>
            <a:lvl1pPr>
              <a:defRPr/>
            </a:lvl1pPr>
          </a:lstStyle>
          <a:p>
            <a:pPr>
              <a:defRPr/>
            </a:pPr>
            <a:fld id="{7A0A0DF5-87BC-4068-94D7-1D1DFB05B337}" type="slidenum">
              <a:rPr lang="en-US" altLang="lb-LU"/>
              <a:pPr>
                <a:defRPr/>
              </a:pPr>
              <a:t>‹#›</a:t>
            </a:fld>
            <a:endParaRPr lang="en-US" altLang="lb-LU"/>
          </a:p>
        </p:txBody>
      </p:sp>
    </p:spTree>
    <p:extLst>
      <p:ext uri="{BB962C8B-B14F-4D97-AF65-F5344CB8AC3E}">
        <p14:creationId xmlns:p14="http://schemas.microsoft.com/office/powerpoint/2010/main" val="1198392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lb-LU"/>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b-LU"/>
          </a:p>
        </p:txBody>
      </p:sp>
      <p:sp>
        <p:nvSpPr>
          <p:cNvPr id="4" name="Rectangle 1">
            <a:extLst>
              <a:ext uri="{FF2B5EF4-FFF2-40B4-BE49-F238E27FC236}">
                <a16:creationId xmlns:a16="http://schemas.microsoft.com/office/drawing/2014/main" id="{38F3DBBA-3393-4FD0-BB48-AB72E85F8437}"/>
              </a:ext>
            </a:extLst>
          </p:cNvPr>
          <p:cNvSpPr>
            <a:spLocks noGrp="1" noChangeArrowheads="1"/>
          </p:cNvSpPr>
          <p:nvPr>
            <p:ph type="dt" idx="10"/>
          </p:nvPr>
        </p:nvSpPr>
        <p:spPr>
          <a:ln/>
        </p:spPr>
        <p:txBody>
          <a:bodyPr/>
          <a:lstStyle>
            <a:lvl1pPr>
              <a:defRPr/>
            </a:lvl1pPr>
          </a:lstStyle>
          <a:p>
            <a:pPr>
              <a:defRPr/>
            </a:pPr>
            <a:r>
              <a:rPr lang="en-US" altLang="lb-LU"/>
              <a:t>03/10/2018</a:t>
            </a:r>
          </a:p>
        </p:txBody>
      </p:sp>
      <p:sp>
        <p:nvSpPr>
          <p:cNvPr id="5" name="Rectangle 2">
            <a:extLst>
              <a:ext uri="{FF2B5EF4-FFF2-40B4-BE49-F238E27FC236}">
                <a16:creationId xmlns:a16="http://schemas.microsoft.com/office/drawing/2014/main" id="{B8EA11F7-5BD3-4237-A1BE-ACC1609DC70D}"/>
              </a:ext>
            </a:extLst>
          </p:cNvPr>
          <p:cNvSpPr>
            <a:spLocks noGrp="1" noChangeArrowheads="1"/>
          </p:cNvSpPr>
          <p:nvPr>
            <p:ph type="ftr" idx="11"/>
          </p:nvPr>
        </p:nvSpPr>
        <p:spPr>
          <a:ln/>
        </p:spPr>
        <p:txBody>
          <a:bodyPr/>
          <a:lstStyle>
            <a:lvl1pPr>
              <a:defRPr/>
            </a:lvl1pPr>
          </a:lstStyle>
          <a:p>
            <a:pPr>
              <a:defRPr/>
            </a:pPr>
            <a:r>
              <a:rPr lang="en-US" altLang="lb-LU"/>
              <a:t>IBCL office l 45, route d’Arlon, L-8009 Strassen l Tel. +352 445905 l contact@ibcl.lu l www.ibcl.lu</a:t>
            </a:r>
          </a:p>
        </p:txBody>
      </p:sp>
      <p:sp>
        <p:nvSpPr>
          <p:cNvPr id="6" name="Rectangle 3">
            <a:extLst>
              <a:ext uri="{FF2B5EF4-FFF2-40B4-BE49-F238E27FC236}">
                <a16:creationId xmlns:a16="http://schemas.microsoft.com/office/drawing/2014/main" id="{C0B3E453-8082-4EC9-A1A0-885A1341F2E2}"/>
              </a:ext>
            </a:extLst>
          </p:cNvPr>
          <p:cNvSpPr>
            <a:spLocks noGrp="1" noChangeArrowheads="1"/>
          </p:cNvSpPr>
          <p:nvPr>
            <p:ph type="sldNum" idx="12"/>
          </p:nvPr>
        </p:nvSpPr>
        <p:spPr>
          <a:ln/>
        </p:spPr>
        <p:txBody>
          <a:bodyPr/>
          <a:lstStyle>
            <a:lvl1pPr>
              <a:defRPr/>
            </a:lvl1pPr>
          </a:lstStyle>
          <a:p>
            <a:pPr>
              <a:defRPr/>
            </a:pPr>
            <a:fld id="{77AAA020-5E05-4584-9525-DBD8CB3E2DD9}" type="slidenum">
              <a:rPr lang="en-US" altLang="lb-LU"/>
              <a:pPr>
                <a:defRPr/>
              </a:pPr>
              <a:t>‹#›</a:t>
            </a:fld>
            <a:endParaRPr lang="en-US" altLang="lb-LU"/>
          </a:p>
        </p:txBody>
      </p:sp>
    </p:spTree>
    <p:extLst>
      <p:ext uri="{BB962C8B-B14F-4D97-AF65-F5344CB8AC3E}">
        <p14:creationId xmlns:p14="http://schemas.microsoft.com/office/powerpoint/2010/main" val="3709724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53"/>
        <p:cNvGrpSpPr/>
        <p:nvPr/>
      </p:nvGrpSpPr>
      <p:grpSpPr>
        <a:xfrm>
          <a:off x="0" y="0"/>
          <a:ext cx="0" cy="0"/>
          <a:chOff x="0" y="0"/>
          <a:chExt cx="0" cy="0"/>
        </a:xfrm>
      </p:grpSpPr>
    </p:spTree>
    <p:extLst>
      <p:ext uri="{BB962C8B-B14F-4D97-AF65-F5344CB8AC3E}">
        <p14:creationId xmlns:p14="http://schemas.microsoft.com/office/powerpoint/2010/main" val="4141416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45711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6" name="Google Shape;56;p15"/>
          <p:cNvSpPr txBox="1">
            <a:spLocks noGrp="1"/>
          </p:cNvSpPr>
          <p:nvPr>
            <p:ph type="subTitle" idx="1"/>
          </p:nvPr>
        </p:nvSpPr>
        <p:spPr>
          <a:xfrm>
            <a:off x="0" y="0"/>
            <a:ext cx="9143700" cy="6857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extLst>
      <p:ext uri="{BB962C8B-B14F-4D97-AF65-F5344CB8AC3E}">
        <p14:creationId xmlns:p14="http://schemas.microsoft.com/office/powerpoint/2010/main" val="563819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57"/>
        <p:cNvGrpSpPr/>
        <p:nvPr/>
      </p:nvGrpSpPr>
      <p:grpSpPr>
        <a:xfrm>
          <a:off x="0" y="0"/>
          <a:ext cx="0" cy="0"/>
          <a:chOff x="0" y="0"/>
          <a:chExt cx="0" cy="0"/>
        </a:xfrm>
      </p:grpSpPr>
      <p:sp>
        <p:nvSpPr>
          <p:cNvPr id="58" name="Google Shape;58;p16"/>
          <p:cNvSpPr txBox="1">
            <a:spLocks noGrp="1"/>
          </p:cNvSpPr>
          <p:nvPr>
            <p:ph type="title"/>
          </p:nvPr>
        </p:nvSpPr>
        <p:spPr>
          <a:xfrm>
            <a:off x="45711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9" name="Google Shape;59;p16"/>
          <p:cNvSpPr txBox="1">
            <a:spLocks noGrp="1"/>
          </p:cNvSpPr>
          <p:nvPr>
            <p:ph type="body" idx="1"/>
          </p:nvPr>
        </p:nvSpPr>
        <p:spPr>
          <a:xfrm>
            <a:off x="0" y="0"/>
            <a:ext cx="9143700" cy="68576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Tree>
    <p:extLst>
      <p:ext uri="{BB962C8B-B14F-4D97-AF65-F5344CB8AC3E}">
        <p14:creationId xmlns:p14="http://schemas.microsoft.com/office/powerpoint/2010/main" val="476972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45711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2" name="Google Shape;62;p17"/>
          <p:cNvSpPr txBox="1">
            <a:spLocks noGrp="1"/>
          </p:cNvSpPr>
          <p:nvPr>
            <p:ph type="body" idx="1"/>
          </p:nvPr>
        </p:nvSpPr>
        <p:spPr>
          <a:xfrm>
            <a:off x="0" y="0"/>
            <a:ext cx="4461900" cy="68576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63" name="Google Shape;63;p17"/>
          <p:cNvSpPr txBox="1">
            <a:spLocks noGrp="1"/>
          </p:cNvSpPr>
          <p:nvPr>
            <p:ph type="body" idx="2"/>
          </p:nvPr>
        </p:nvSpPr>
        <p:spPr>
          <a:xfrm>
            <a:off x="4685310" y="0"/>
            <a:ext cx="4461900" cy="68576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Tree>
    <p:extLst>
      <p:ext uri="{BB962C8B-B14F-4D97-AF65-F5344CB8AC3E}">
        <p14:creationId xmlns:p14="http://schemas.microsoft.com/office/powerpoint/2010/main" val="2026782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45711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extLst>
      <p:ext uri="{BB962C8B-B14F-4D97-AF65-F5344CB8AC3E}">
        <p14:creationId xmlns:p14="http://schemas.microsoft.com/office/powerpoint/2010/main" val="2271005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66"/>
        <p:cNvGrpSpPr/>
        <p:nvPr/>
      </p:nvGrpSpPr>
      <p:grpSpPr>
        <a:xfrm>
          <a:off x="0" y="0"/>
          <a:ext cx="0" cy="0"/>
          <a:chOff x="0" y="0"/>
          <a:chExt cx="0" cy="0"/>
        </a:xfrm>
      </p:grpSpPr>
      <p:sp>
        <p:nvSpPr>
          <p:cNvPr id="67" name="Google Shape;67;p19"/>
          <p:cNvSpPr txBox="1">
            <a:spLocks noGrp="1"/>
          </p:cNvSpPr>
          <p:nvPr>
            <p:ph type="subTitle" idx="1"/>
          </p:nvPr>
        </p:nvSpPr>
        <p:spPr>
          <a:xfrm>
            <a:off x="457110" y="273600"/>
            <a:ext cx="8229300" cy="5308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extLst>
      <p:ext uri="{BB962C8B-B14F-4D97-AF65-F5344CB8AC3E}">
        <p14:creationId xmlns:p14="http://schemas.microsoft.com/office/powerpoint/2010/main" val="795104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68"/>
        <p:cNvGrpSpPr/>
        <p:nvPr/>
      </p:nvGrpSpPr>
      <p:grpSpPr>
        <a:xfrm>
          <a:off x="0" y="0"/>
          <a:ext cx="0" cy="0"/>
          <a:chOff x="0" y="0"/>
          <a:chExt cx="0" cy="0"/>
        </a:xfrm>
      </p:grpSpPr>
      <p:sp>
        <p:nvSpPr>
          <p:cNvPr id="69" name="Google Shape;69;p20"/>
          <p:cNvSpPr txBox="1">
            <a:spLocks noGrp="1"/>
          </p:cNvSpPr>
          <p:nvPr>
            <p:ph type="title"/>
          </p:nvPr>
        </p:nvSpPr>
        <p:spPr>
          <a:xfrm>
            <a:off x="45711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0" name="Google Shape;70;p20"/>
          <p:cNvSpPr txBox="1">
            <a:spLocks noGrp="1"/>
          </p:cNvSpPr>
          <p:nvPr>
            <p:ph type="body" idx="1"/>
          </p:nvPr>
        </p:nvSpPr>
        <p:spPr>
          <a:xfrm>
            <a:off x="0" y="0"/>
            <a:ext cx="44619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71" name="Google Shape;71;p20"/>
          <p:cNvSpPr txBox="1">
            <a:spLocks noGrp="1"/>
          </p:cNvSpPr>
          <p:nvPr>
            <p:ph type="body" idx="2"/>
          </p:nvPr>
        </p:nvSpPr>
        <p:spPr>
          <a:xfrm>
            <a:off x="4685310" y="0"/>
            <a:ext cx="4461900" cy="68576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72" name="Google Shape;72;p20"/>
          <p:cNvSpPr txBox="1">
            <a:spLocks noGrp="1"/>
          </p:cNvSpPr>
          <p:nvPr>
            <p:ph type="body" idx="3"/>
          </p:nvPr>
        </p:nvSpPr>
        <p:spPr>
          <a:xfrm>
            <a:off x="0" y="3582000"/>
            <a:ext cx="44619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Tree>
    <p:extLst>
      <p:ext uri="{BB962C8B-B14F-4D97-AF65-F5344CB8AC3E}">
        <p14:creationId xmlns:p14="http://schemas.microsoft.com/office/powerpoint/2010/main" val="1692201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73"/>
        <p:cNvGrpSpPr/>
        <p:nvPr/>
      </p:nvGrpSpPr>
      <p:grpSpPr>
        <a:xfrm>
          <a:off x="0" y="0"/>
          <a:ext cx="0" cy="0"/>
          <a:chOff x="0" y="0"/>
          <a:chExt cx="0" cy="0"/>
        </a:xfrm>
      </p:grpSpPr>
      <p:sp>
        <p:nvSpPr>
          <p:cNvPr id="74" name="Google Shape;74;p21"/>
          <p:cNvSpPr txBox="1">
            <a:spLocks noGrp="1"/>
          </p:cNvSpPr>
          <p:nvPr>
            <p:ph type="title"/>
          </p:nvPr>
        </p:nvSpPr>
        <p:spPr>
          <a:xfrm>
            <a:off x="45711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5" name="Google Shape;75;p21"/>
          <p:cNvSpPr txBox="1">
            <a:spLocks noGrp="1"/>
          </p:cNvSpPr>
          <p:nvPr>
            <p:ph type="body" idx="1"/>
          </p:nvPr>
        </p:nvSpPr>
        <p:spPr>
          <a:xfrm>
            <a:off x="0" y="0"/>
            <a:ext cx="4461900" cy="68576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76" name="Google Shape;76;p21"/>
          <p:cNvSpPr txBox="1">
            <a:spLocks noGrp="1"/>
          </p:cNvSpPr>
          <p:nvPr>
            <p:ph type="body" idx="2"/>
          </p:nvPr>
        </p:nvSpPr>
        <p:spPr>
          <a:xfrm>
            <a:off x="4685310" y="0"/>
            <a:ext cx="44619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77" name="Google Shape;77;p21"/>
          <p:cNvSpPr txBox="1">
            <a:spLocks noGrp="1"/>
          </p:cNvSpPr>
          <p:nvPr>
            <p:ph type="body" idx="3"/>
          </p:nvPr>
        </p:nvSpPr>
        <p:spPr>
          <a:xfrm>
            <a:off x="4685310" y="3582000"/>
            <a:ext cx="44619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Tree>
    <p:extLst>
      <p:ext uri="{BB962C8B-B14F-4D97-AF65-F5344CB8AC3E}">
        <p14:creationId xmlns:p14="http://schemas.microsoft.com/office/powerpoint/2010/main" val="53330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lb-LU"/>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b-LU"/>
          </a:p>
        </p:txBody>
      </p:sp>
      <p:sp>
        <p:nvSpPr>
          <p:cNvPr id="4" name="Rectangle 1">
            <a:extLst>
              <a:ext uri="{FF2B5EF4-FFF2-40B4-BE49-F238E27FC236}">
                <a16:creationId xmlns:a16="http://schemas.microsoft.com/office/drawing/2014/main" id="{A61C1888-41B4-4E36-AA47-C410BB5948B7}"/>
              </a:ext>
            </a:extLst>
          </p:cNvPr>
          <p:cNvSpPr>
            <a:spLocks noGrp="1" noChangeArrowheads="1"/>
          </p:cNvSpPr>
          <p:nvPr>
            <p:ph type="dt" idx="10"/>
          </p:nvPr>
        </p:nvSpPr>
        <p:spPr>
          <a:ln/>
        </p:spPr>
        <p:txBody>
          <a:bodyPr/>
          <a:lstStyle>
            <a:lvl1pPr>
              <a:defRPr/>
            </a:lvl1pPr>
          </a:lstStyle>
          <a:p>
            <a:pPr>
              <a:defRPr/>
            </a:pPr>
            <a:r>
              <a:rPr lang="en-US" altLang="lb-LU"/>
              <a:t>03/10/2018</a:t>
            </a:r>
          </a:p>
        </p:txBody>
      </p:sp>
      <p:sp>
        <p:nvSpPr>
          <p:cNvPr id="5" name="Rectangle 2">
            <a:extLst>
              <a:ext uri="{FF2B5EF4-FFF2-40B4-BE49-F238E27FC236}">
                <a16:creationId xmlns:a16="http://schemas.microsoft.com/office/drawing/2014/main" id="{95696BAF-3966-4FCB-828A-5D477AFE509D}"/>
              </a:ext>
            </a:extLst>
          </p:cNvPr>
          <p:cNvSpPr>
            <a:spLocks noGrp="1" noChangeArrowheads="1"/>
          </p:cNvSpPr>
          <p:nvPr>
            <p:ph type="ftr" idx="11"/>
          </p:nvPr>
        </p:nvSpPr>
        <p:spPr>
          <a:ln/>
        </p:spPr>
        <p:txBody>
          <a:bodyPr/>
          <a:lstStyle>
            <a:lvl1pPr>
              <a:defRPr/>
            </a:lvl1pPr>
          </a:lstStyle>
          <a:p>
            <a:pPr>
              <a:defRPr/>
            </a:pPr>
            <a:r>
              <a:rPr lang="en-US" altLang="lb-LU"/>
              <a:t>IBCL office l 45, route d’Arlon, L-8009 Strassen l Tel. +352 445905 l contact@ibcl.lu l www.ibcl.lu</a:t>
            </a:r>
          </a:p>
        </p:txBody>
      </p:sp>
      <p:sp>
        <p:nvSpPr>
          <p:cNvPr id="6" name="Rectangle 3">
            <a:extLst>
              <a:ext uri="{FF2B5EF4-FFF2-40B4-BE49-F238E27FC236}">
                <a16:creationId xmlns:a16="http://schemas.microsoft.com/office/drawing/2014/main" id="{F1CEBAF2-93C1-40C3-95A2-B78A2C4CC598}"/>
              </a:ext>
            </a:extLst>
          </p:cNvPr>
          <p:cNvSpPr>
            <a:spLocks noGrp="1" noChangeArrowheads="1"/>
          </p:cNvSpPr>
          <p:nvPr>
            <p:ph type="sldNum" idx="12"/>
          </p:nvPr>
        </p:nvSpPr>
        <p:spPr>
          <a:ln/>
        </p:spPr>
        <p:txBody>
          <a:bodyPr/>
          <a:lstStyle>
            <a:lvl1pPr>
              <a:defRPr/>
            </a:lvl1pPr>
          </a:lstStyle>
          <a:p>
            <a:pPr>
              <a:defRPr/>
            </a:pPr>
            <a:fld id="{EF9A1AB2-BAC1-4353-8FBD-FE6521221D7F}" type="slidenum">
              <a:rPr lang="en-US" altLang="lb-LU"/>
              <a:pPr>
                <a:defRPr/>
              </a:pPr>
              <a:t>‹#›</a:t>
            </a:fld>
            <a:endParaRPr lang="en-US" altLang="lb-LU"/>
          </a:p>
        </p:txBody>
      </p:sp>
    </p:spTree>
    <p:extLst>
      <p:ext uri="{BB962C8B-B14F-4D97-AF65-F5344CB8AC3E}">
        <p14:creationId xmlns:p14="http://schemas.microsoft.com/office/powerpoint/2010/main" val="2746777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a:off x="45711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 name="Google Shape;80;p22"/>
          <p:cNvSpPr txBox="1">
            <a:spLocks noGrp="1"/>
          </p:cNvSpPr>
          <p:nvPr>
            <p:ph type="body" idx="1"/>
          </p:nvPr>
        </p:nvSpPr>
        <p:spPr>
          <a:xfrm>
            <a:off x="0" y="0"/>
            <a:ext cx="44619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81" name="Google Shape;81;p22"/>
          <p:cNvSpPr txBox="1">
            <a:spLocks noGrp="1"/>
          </p:cNvSpPr>
          <p:nvPr>
            <p:ph type="body" idx="2"/>
          </p:nvPr>
        </p:nvSpPr>
        <p:spPr>
          <a:xfrm>
            <a:off x="4685310" y="0"/>
            <a:ext cx="44619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82" name="Google Shape;82;p22"/>
          <p:cNvSpPr txBox="1">
            <a:spLocks noGrp="1"/>
          </p:cNvSpPr>
          <p:nvPr>
            <p:ph type="body" idx="3"/>
          </p:nvPr>
        </p:nvSpPr>
        <p:spPr>
          <a:xfrm>
            <a:off x="0" y="3582000"/>
            <a:ext cx="91437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Tree>
    <p:extLst>
      <p:ext uri="{BB962C8B-B14F-4D97-AF65-F5344CB8AC3E}">
        <p14:creationId xmlns:p14="http://schemas.microsoft.com/office/powerpoint/2010/main" val="3819456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83"/>
        <p:cNvGrpSpPr/>
        <p:nvPr/>
      </p:nvGrpSpPr>
      <p:grpSpPr>
        <a:xfrm>
          <a:off x="0" y="0"/>
          <a:ext cx="0" cy="0"/>
          <a:chOff x="0" y="0"/>
          <a:chExt cx="0" cy="0"/>
        </a:xfrm>
      </p:grpSpPr>
      <p:sp>
        <p:nvSpPr>
          <p:cNvPr id="84" name="Google Shape;84;p23"/>
          <p:cNvSpPr txBox="1">
            <a:spLocks noGrp="1"/>
          </p:cNvSpPr>
          <p:nvPr>
            <p:ph type="title"/>
          </p:nvPr>
        </p:nvSpPr>
        <p:spPr>
          <a:xfrm>
            <a:off x="45711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5" name="Google Shape;85;p23"/>
          <p:cNvSpPr txBox="1">
            <a:spLocks noGrp="1"/>
          </p:cNvSpPr>
          <p:nvPr>
            <p:ph type="body" idx="1"/>
          </p:nvPr>
        </p:nvSpPr>
        <p:spPr>
          <a:xfrm>
            <a:off x="0" y="0"/>
            <a:ext cx="91437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86" name="Google Shape;86;p23"/>
          <p:cNvSpPr txBox="1">
            <a:spLocks noGrp="1"/>
          </p:cNvSpPr>
          <p:nvPr>
            <p:ph type="body" idx="2"/>
          </p:nvPr>
        </p:nvSpPr>
        <p:spPr>
          <a:xfrm>
            <a:off x="0" y="3582000"/>
            <a:ext cx="91437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Tree>
    <p:extLst>
      <p:ext uri="{BB962C8B-B14F-4D97-AF65-F5344CB8AC3E}">
        <p14:creationId xmlns:p14="http://schemas.microsoft.com/office/powerpoint/2010/main" val="2014858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87"/>
        <p:cNvGrpSpPr/>
        <p:nvPr/>
      </p:nvGrpSpPr>
      <p:grpSpPr>
        <a:xfrm>
          <a:off x="0" y="0"/>
          <a:ext cx="0" cy="0"/>
          <a:chOff x="0" y="0"/>
          <a:chExt cx="0" cy="0"/>
        </a:xfrm>
      </p:grpSpPr>
      <p:sp>
        <p:nvSpPr>
          <p:cNvPr id="88" name="Google Shape;88;p24"/>
          <p:cNvSpPr txBox="1">
            <a:spLocks noGrp="1"/>
          </p:cNvSpPr>
          <p:nvPr>
            <p:ph type="title"/>
          </p:nvPr>
        </p:nvSpPr>
        <p:spPr>
          <a:xfrm>
            <a:off x="45711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 name="Google Shape;89;p24"/>
          <p:cNvSpPr txBox="1">
            <a:spLocks noGrp="1"/>
          </p:cNvSpPr>
          <p:nvPr>
            <p:ph type="body" idx="1"/>
          </p:nvPr>
        </p:nvSpPr>
        <p:spPr>
          <a:xfrm>
            <a:off x="0" y="0"/>
            <a:ext cx="44619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90" name="Google Shape;90;p24"/>
          <p:cNvSpPr txBox="1">
            <a:spLocks noGrp="1"/>
          </p:cNvSpPr>
          <p:nvPr>
            <p:ph type="body" idx="2"/>
          </p:nvPr>
        </p:nvSpPr>
        <p:spPr>
          <a:xfrm>
            <a:off x="4685310" y="0"/>
            <a:ext cx="44619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91" name="Google Shape;91;p24"/>
          <p:cNvSpPr txBox="1">
            <a:spLocks noGrp="1"/>
          </p:cNvSpPr>
          <p:nvPr>
            <p:ph type="body" idx="3"/>
          </p:nvPr>
        </p:nvSpPr>
        <p:spPr>
          <a:xfrm>
            <a:off x="0" y="3582000"/>
            <a:ext cx="44619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92" name="Google Shape;92;p24"/>
          <p:cNvSpPr txBox="1">
            <a:spLocks noGrp="1"/>
          </p:cNvSpPr>
          <p:nvPr>
            <p:ph type="body" idx="4"/>
          </p:nvPr>
        </p:nvSpPr>
        <p:spPr>
          <a:xfrm>
            <a:off x="4685310" y="3582000"/>
            <a:ext cx="44619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Tree>
    <p:extLst>
      <p:ext uri="{BB962C8B-B14F-4D97-AF65-F5344CB8AC3E}">
        <p14:creationId xmlns:p14="http://schemas.microsoft.com/office/powerpoint/2010/main" val="1931333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93"/>
        <p:cNvGrpSpPr/>
        <p:nvPr/>
      </p:nvGrpSpPr>
      <p:grpSpPr>
        <a:xfrm>
          <a:off x="0" y="0"/>
          <a:ext cx="0" cy="0"/>
          <a:chOff x="0" y="0"/>
          <a:chExt cx="0" cy="0"/>
        </a:xfrm>
      </p:grpSpPr>
      <p:sp>
        <p:nvSpPr>
          <p:cNvPr id="94" name="Google Shape;94;p25"/>
          <p:cNvSpPr txBox="1">
            <a:spLocks noGrp="1"/>
          </p:cNvSpPr>
          <p:nvPr>
            <p:ph type="title"/>
          </p:nvPr>
        </p:nvSpPr>
        <p:spPr>
          <a:xfrm>
            <a:off x="45711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5" name="Google Shape;95;p25"/>
          <p:cNvSpPr txBox="1">
            <a:spLocks noGrp="1"/>
          </p:cNvSpPr>
          <p:nvPr>
            <p:ph type="body" idx="1"/>
          </p:nvPr>
        </p:nvSpPr>
        <p:spPr>
          <a:xfrm>
            <a:off x="0" y="0"/>
            <a:ext cx="29442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96" name="Google Shape;96;p25"/>
          <p:cNvSpPr txBox="1">
            <a:spLocks noGrp="1"/>
          </p:cNvSpPr>
          <p:nvPr>
            <p:ph type="body" idx="2"/>
          </p:nvPr>
        </p:nvSpPr>
        <p:spPr>
          <a:xfrm>
            <a:off x="3091500" y="0"/>
            <a:ext cx="29442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97" name="Google Shape;97;p25"/>
          <p:cNvSpPr txBox="1">
            <a:spLocks noGrp="1"/>
          </p:cNvSpPr>
          <p:nvPr>
            <p:ph type="body" idx="3"/>
          </p:nvPr>
        </p:nvSpPr>
        <p:spPr>
          <a:xfrm>
            <a:off x="6183270" y="0"/>
            <a:ext cx="29442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98" name="Google Shape;98;p25"/>
          <p:cNvSpPr txBox="1">
            <a:spLocks noGrp="1"/>
          </p:cNvSpPr>
          <p:nvPr>
            <p:ph type="body" idx="4"/>
          </p:nvPr>
        </p:nvSpPr>
        <p:spPr>
          <a:xfrm>
            <a:off x="0" y="3582000"/>
            <a:ext cx="29442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99" name="Google Shape;99;p25"/>
          <p:cNvSpPr txBox="1">
            <a:spLocks noGrp="1"/>
          </p:cNvSpPr>
          <p:nvPr>
            <p:ph type="body" idx="5"/>
          </p:nvPr>
        </p:nvSpPr>
        <p:spPr>
          <a:xfrm>
            <a:off x="3091500" y="3582000"/>
            <a:ext cx="29442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100" name="Google Shape;100;p25"/>
          <p:cNvSpPr txBox="1">
            <a:spLocks noGrp="1"/>
          </p:cNvSpPr>
          <p:nvPr>
            <p:ph type="body" idx="6"/>
          </p:nvPr>
        </p:nvSpPr>
        <p:spPr>
          <a:xfrm>
            <a:off x="6183270" y="3582000"/>
            <a:ext cx="2944200" cy="3270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Tree>
    <p:extLst>
      <p:ext uri="{BB962C8B-B14F-4D97-AF65-F5344CB8AC3E}">
        <p14:creationId xmlns:p14="http://schemas.microsoft.com/office/powerpoint/2010/main" val="3536129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pl" smtClean="0"/>
              <a:pPr>
                <a:spcBef>
                  <a:spcPts val="0"/>
                </a:spcBef>
                <a:spcAft>
                  <a:spcPts val="0"/>
                </a:spcAft>
              </a:pPr>
              <a:t>‹#›</a:t>
            </a:fld>
            <a:endParaRPr lang="pl"/>
          </a:p>
        </p:txBody>
      </p:sp>
    </p:spTree>
    <p:extLst>
      <p:ext uri="{BB962C8B-B14F-4D97-AF65-F5344CB8AC3E}">
        <p14:creationId xmlns:p14="http://schemas.microsoft.com/office/powerpoint/2010/main" val="1560116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pl" smtClean="0"/>
              <a:pPr>
                <a:spcBef>
                  <a:spcPts val="0"/>
                </a:spcBef>
                <a:spcAft>
                  <a:spcPts val="0"/>
                </a:spcAft>
              </a:pPr>
              <a:t>‹#›</a:t>
            </a:fld>
            <a:endParaRPr lang="pl"/>
          </a:p>
        </p:txBody>
      </p:sp>
    </p:spTree>
    <p:extLst>
      <p:ext uri="{BB962C8B-B14F-4D97-AF65-F5344CB8AC3E}">
        <p14:creationId xmlns:p14="http://schemas.microsoft.com/office/powerpoint/2010/main" val="1332458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pl" smtClean="0"/>
              <a:pPr>
                <a:spcBef>
                  <a:spcPts val="0"/>
                </a:spcBef>
                <a:spcAft>
                  <a:spcPts val="0"/>
                </a:spcAft>
              </a:pPr>
              <a:t>‹#›</a:t>
            </a:fld>
            <a:endParaRPr lang="pl"/>
          </a:p>
        </p:txBody>
      </p:sp>
    </p:spTree>
    <p:extLst>
      <p:ext uri="{BB962C8B-B14F-4D97-AF65-F5344CB8AC3E}">
        <p14:creationId xmlns:p14="http://schemas.microsoft.com/office/powerpoint/2010/main" val="2462722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pl" smtClean="0"/>
              <a:pPr>
                <a:spcBef>
                  <a:spcPts val="0"/>
                </a:spcBef>
                <a:spcAft>
                  <a:spcPts val="0"/>
                </a:spcAft>
              </a:pPr>
              <a:t>‹#›</a:t>
            </a:fld>
            <a:endParaRPr lang="pl"/>
          </a:p>
        </p:txBody>
      </p:sp>
    </p:spTree>
    <p:extLst>
      <p:ext uri="{BB962C8B-B14F-4D97-AF65-F5344CB8AC3E}">
        <p14:creationId xmlns:p14="http://schemas.microsoft.com/office/powerpoint/2010/main" val="1595634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pl" smtClean="0"/>
              <a:pPr>
                <a:spcBef>
                  <a:spcPts val="0"/>
                </a:spcBef>
                <a:spcAft>
                  <a:spcPts val="0"/>
                </a:spcAft>
              </a:pPr>
              <a:t>‹#›</a:t>
            </a:fld>
            <a:endParaRPr lang="pl"/>
          </a:p>
        </p:txBody>
      </p:sp>
    </p:spTree>
    <p:extLst>
      <p:ext uri="{BB962C8B-B14F-4D97-AF65-F5344CB8AC3E}">
        <p14:creationId xmlns:p14="http://schemas.microsoft.com/office/powerpoint/2010/main" val="3190254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pl" smtClean="0"/>
              <a:pPr>
                <a:spcBef>
                  <a:spcPts val="0"/>
                </a:spcBef>
                <a:spcAft>
                  <a:spcPts val="0"/>
                </a:spcAft>
              </a:pPr>
              <a:t>‹#›</a:t>
            </a:fld>
            <a:endParaRPr lang="pl"/>
          </a:p>
        </p:txBody>
      </p:sp>
    </p:spTree>
    <p:extLst>
      <p:ext uri="{BB962C8B-B14F-4D97-AF65-F5344CB8AC3E}">
        <p14:creationId xmlns:p14="http://schemas.microsoft.com/office/powerpoint/2010/main" val="650305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lb-LU"/>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
            <a:extLst>
              <a:ext uri="{FF2B5EF4-FFF2-40B4-BE49-F238E27FC236}">
                <a16:creationId xmlns:a16="http://schemas.microsoft.com/office/drawing/2014/main" id="{CA2D33BD-3F9E-4B11-878D-E315AC48BFF6}"/>
              </a:ext>
            </a:extLst>
          </p:cNvPr>
          <p:cNvSpPr>
            <a:spLocks noGrp="1" noChangeArrowheads="1"/>
          </p:cNvSpPr>
          <p:nvPr>
            <p:ph type="dt" idx="10"/>
          </p:nvPr>
        </p:nvSpPr>
        <p:spPr>
          <a:ln/>
        </p:spPr>
        <p:txBody>
          <a:bodyPr/>
          <a:lstStyle>
            <a:lvl1pPr>
              <a:defRPr/>
            </a:lvl1pPr>
          </a:lstStyle>
          <a:p>
            <a:pPr>
              <a:defRPr/>
            </a:pPr>
            <a:r>
              <a:rPr lang="en-US" altLang="lb-LU"/>
              <a:t>03/10/2018</a:t>
            </a:r>
          </a:p>
        </p:txBody>
      </p:sp>
      <p:sp>
        <p:nvSpPr>
          <p:cNvPr id="5" name="Rectangle 2">
            <a:extLst>
              <a:ext uri="{FF2B5EF4-FFF2-40B4-BE49-F238E27FC236}">
                <a16:creationId xmlns:a16="http://schemas.microsoft.com/office/drawing/2014/main" id="{EAE06BAE-F2B9-43B4-B49A-4AAE5B500D83}"/>
              </a:ext>
            </a:extLst>
          </p:cNvPr>
          <p:cNvSpPr>
            <a:spLocks noGrp="1" noChangeArrowheads="1"/>
          </p:cNvSpPr>
          <p:nvPr>
            <p:ph type="ftr" idx="11"/>
          </p:nvPr>
        </p:nvSpPr>
        <p:spPr>
          <a:ln/>
        </p:spPr>
        <p:txBody>
          <a:bodyPr/>
          <a:lstStyle>
            <a:lvl1pPr>
              <a:defRPr/>
            </a:lvl1pPr>
          </a:lstStyle>
          <a:p>
            <a:pPr>
              <a:defRPr/>
            </a:pPr>
            <a:r>
              <a:rPr lang="en-US" altLang="lb-LU"/>
              <a:t>IBCL office l 45, route d’Arlon, L-8009 Strassen l Tel. +352 445905 l contact@ibcl.lu l www.ibcl.lu</a:t>
            </a:r>
          </a:p>
        </p:txBody>
      </p:sp>
      <p:sp>
        <p:nvSpPr>
          <p:cNvPr id="6" name="Rectangle 3">
            <a:extLst>
              <a:ext uri="{FF2B5EF4-FFF2-40B4-BE49-F238E27FC236}">
                <a16:creationId xmlns:a16="http://schemas.microsoft.com/office/drawing/2014/main" id="{C58705DC-5CAC-4750-B43A-F8C08FB94690}"/>
              </a:ext>
            </a:extLst>
          </p:cNvPr>
          <p:cNvSpPr>
            <a:spLocks noGrp="1" noChangeArrowheads="1"/>
          </p:cNvSpPr>
          <p:nvPr>
            <p:ph type="sldNum" idx="12"/>
          </p:nvPr>
        </p:nvSpPr>
        <p:spPr>
          <a:ln/>
        </p:spPr>
        <p:txBody>
          <a:bodyPr/>
          <a:lstStyle>
            <a:lvl1pPr>
              <a:defRPr/>
            </a:lvl1pPr>
          </a:lstStyle>
          <a:p>
            <a:pPr>
              <a:defRPr/>
            </a:pPr>
            <a:fld id="{5C82AF70-C704-45AC-B93D-3C44946C9133}" type="slidenum">
              <a:rPr lang="en-US" altLang="lb-LU"/>
              <a:pPr>
                <a:defRPr/>
              </a:pPr>
              <a:t>‹#›</a:t>
            </a:fld>
            <a:endParaRPr lang="en-US" altLang="lb-LU"/>
          </a:p>
        </p:txBody>
      </p:sp>
    </p:spTree>
    <p:extLst>
      <p:ext uri="{BB962C8B-B14F-4D97-AF65-F5344CB8AC3E}">
        <p14:creationId xmlns:p14="http://schemas.microsoft.com/office/powerpoint/2010/main" val="597022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pl" smtClean="0"/>
              <a:pPr>
                <a:spcBef>
                  <a:spcPts val="0"/>
                </a:spcBef>
                <a:spcAft>
                  <a:spcPts val="0"/>
                </a:spcAft>
              </a:pPr>
              <a:t>‹#›</a:t>
            </a:fld>
            <a:endParaRPr lang="pl"/>
          </a:p>
        </p:txBody>
      </p:sp>
    </p:spTree>
    <p:extLst>
      <p:ext uri="{BB962C8B-B14F-4D97-AF65-F5344CB8AC3E}">
        <p14:creationId xmlns:p14="http://schemas.microsoft.com/office/powerpoint/2010/main" val="597765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pl" smtClean="0"/>
              <a:pPr>
                <a:spcBef>
                  <a:spcPts val="0"/>
                </a:spcBef>
                <a:spcAft>
                  <a:spcPts val="0"/>
                </a:spcAft>
              </a:pPr>
              <a:t>‹#›</a:t>
            </a:fld>
            <a:endParaRPr lang="pl"/>
          </a:p>
        </p:txBody>
      </p:sp>
    </p:spTree>
    <p:extLst>
      <p:ext uri="{BB962C8B-B14F-4D97-AF65-F5344CB8AC3E}">
        <p14:creationId xmlns:p14="http://schemas.microsoft.com/office/powerpoint/2010/main" val="349800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pl" smtClean="0"/>
              <a:pPr>
                <a:spcBef>
                  <a:spcPts val="0"/>
                </a:spcBef>
                <a:spcAft>
                  <a:spcPts val="0"/>
                </a:spcAft>
              </a:pPr>
              <a:t>‹#›</a:t>
            </a:fld>
            <a:endParaRPr lang="pl"/>
          </a:p>
        </p:txBody>
      </p:sp>
    </p:spTree>
    <p:extLst>
      <p:ext uri="{BB962C8B-B14F-4D97-AF65-F5344CB8AC3E}">
        <p14:creationId xmlns:p14="http://schemas.microsoft.com/office/powerpoint/2010/main" val="947234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pl" smtClean="0"/>
              <a:pPr>
                <a:spcBef>
                  <a:spcPts val="0"/>
                </a:spcBef>
                <a:spcAft>
                  <a:spcPts val="0"/>
                </a:spcAft>
              </a:pPr>
              <a:t>‹#›</a:t>
            </a:fld>
            <a:endParaRPr lang="pl"/>
          </a:p>
        </p:txBody>
      </p:sp>
    </p:spTree>
    <p:extLst>
      <p:ext uri="{BB962C8B-B14F-4D97-AF65-F5344CB8AC3E}">
        <p14:creationId xmlns:p14="http://schemas.microsoft.com/office/powerpoint/2010/main" val="42757389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pl" smtClean="0"/>
              <a:pPr>
                <a:spcBef>
                  <a:spcPts val="0"/>
                </a:spcBef>
                <a:spcAft>
                  <a:spcPts val="0"/>
                </a:spcAft>
              </a:pPr>
              <a:t>‹#›</a:t>
            </a:fld>
            <a:endParaRPr lang="pl"/>
          </a:p>
        </p:txBody>
      </p:sp>
    </p:spTree>
    <p:extLst>
      <p:ext uri="{BB962C8B-B14F-4D97-AF65-F5344CB8AC3E}">
        <p14:creationId xmlns:p14="http://schemas.microsoft.com/office/powerpoint/2010/main" val="3992259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7"/>
        <p:cNvGrpSpPr/>
        <p:nvPr/>
      </p:nvGrpSpPr>
      <p:grpSpPr>
        <a:xfrm>
          <a:off x="0" y="0"/>
          <a:ext cx="0" cy="0"/>
          <a:chOff x="0" y="0"/>
          <a:chExt cx="0" cy="0"/>
        </a:xfrm>
      </p:grpSpPr>
      <p:sp>
        <p:nvSpPr>
          <p:cNvPr id="108" name="Google Shape;108;p27"/>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9" name="Google Shape;109;p27"/>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0" name="Google Shape;110;p27"/>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7"/>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2" name="Google Shape;112;p27"/>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en" smtClean="0"/>
              <a:pPr>
                <a:spcAft>
                  <a:spcPts val="0"/>
                </a:spcAft>
              </a:pPr>
              <a:t>‹#›</a:t>
            </a:fld>
            <a:endParaRPr lang="en"/>
          </a:p>
        </p:txBody>
      </p:sp>
    </p:spTree>
    <p:extLst>
      <p:ext uri="{BB962C8B-B14F-4D97-AF65-F5344CB8AC3E}">
        <p14:creationId xmlns:p14="http://schemas.microsoft.com/office/powerpoint/2010/main" val="12392809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3"/>
        <p:cNvGrpSpPr/>
        <p:nvPr/>
      </p:nvGrpSpPr>
      <p:grpSpPr>
        <a:xfrm>
          <a:off x="0" y="0"/>
          <a:ext cx="0" cy="0"/>
          <a:chOff x="0" y="0"/>
          <a:chExt cx="0" cy="0"/>
        </a:xfrm>
      </p:grpSpPr>
      <p:sp>
        <p:nvSpPr>
          <p:cNvPr id="114" name="Google Shape;114;p28"/>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5" name="Google Shape;115;p28"/>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6" name="Google Shape;116;p28"/>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8"/>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en" smtClean="0"/>
              <a:pPr>
                <a:spcAft>
                  <a:spcPts val="0"/>
                </a:spcAft>
              </a:pPr>
              <a:t>‹#›</a:t>
            </a:fld>
            <a:endParaRPr lang="en"/>
          </a:p>
        </p:txBody>
      </p:sp>
    </p:spTree>
    <p:extLst>
      <p:ext uri="{BB962C8B-B14F-4D97-AF65-F5344CB8AC3E}">
        <p14:creationId xmlns:p14="http://schemas.microsoft.com/office/powerpoint/2010/main" val="2770960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8"/>
        <p:cNvGrpSpPr/>
        <p:nvPr/>
      </p:nvGrpSpPr>
      <p:grpSpPr>
        <a:xfrm>
          <a:off x="0" y="0"/>
          <a:ext cx="0" cy="0"/>
          <a:chOff x="0" y="0"/>
          <a:chExt cx="0" cy="0"/>
        </a:xfrm>
      </p:grpSpPr>
      <p:sp>
        <p:nvSpPr>
          <p:cNvPr id="119" name="Google Shape;119;p29"/>
          <p:cNvSpPr txBox="1">
            <a:spLocks noGrp="1"/>
          </p:cNvSpPr>
          <p:nvPr>
            <p:ph type="ctrTitle"/>
          </p:nvPr>
        </p:nvSpPr>
        <p:spPr>
          <a:xfrm>
            <a:off x="1143000" y="1122363"/>
            <a:ext cx="6858000" cy="23876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0" name="Google Shape;120;p29"/>
          <p:cNvSpPr txBox="1">
            <a:spLocks noGrp="1"/>
          </p:cNvSpPr>
          <p:nvPr>
            <p:ph type="subTitle" idx="1"/>
          </p:nvPr>
        </p:nvSpPr>
        <p:spPr>
          <a:xfrm>
            <a:off x="1143000" y="3602037"/>
            <a:ext cx="6858000" cy="16556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21" name="Google Shape;121;p29"/>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2" name="Google Shape;122;p29"/>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9"/>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en" smtClean="0"/>
              <a:pPr>
                <a:spcAft>
                  <a:spcPts val="0"/>
                </a:spcAft>
              </a:pPr>
              <a:t>‹#›</a:t>
            </a:fld>
            <a:endParaRPr lang="en"/>
          </a:p>
        </p:txBody>
      </p:sp>
    </p:spTree>
    <p:extLst>
      <p:ext uri="{BB962C8B-B14F-4D97-AF65-F5344CB8AC3E}">
        <p14:creationId xmlns:p14="http://schemas.microsoft.com/office/powerpoint/2010/main" val="24655563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4"/>
        <p:cNvGrpSpPr/>
        <p:nvPr/>
      </p:nvGrpSpPr>
      <p:grpSpPr>
        <a:xfrm>
          <a:off x="0" y="0"/>
          <a:ext cx="0" cy="0"/>
          <a:chOff x="0" y="0"/>
          <a:chExt cx="0" cy="0"/>
        </a:xfrm>
      </p:grpSpPr>
      <p:sp>
        <p:nvSpPr>
          <p:cNvPr id="125" name="Google Shape;125;p30"/>
          <p:cNvSpPr txBox="1">
            <a:spLocks noGrp="1"/>
          </p:cNvSpPr>
          <p:nvPr>
            <p:ph type="title"/>
          </p:nvPr>
        </p:nvSpPr>
        <p:spPr>
          <a:xfrm>
            <a:off x="623888" y="1709739"/>
            <a:ext cx="7886700" cy="28528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6" name="Google Shape;126;p30"/>
          <p:cNvSpPr txBox="1">
            <a:spLocks noGrp="1"/>
          </p:cNvSpPr>
          <p:nvPr>
            <p:ph type="body" idx="1"/>
          </p:nvPr>
        </p:nvSpPr>
        <p:spPr>
          <a:xfrm>
            <a:off x="623888" y="4589463"/>
            <a:ext cx="7886700" cy="15000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27" name="Google Shape;127;p30"/>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8" name="Google Shape;128;p30"/>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30"/>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en" smtClean="0"/>
              <a:pPr>
                <a:spcAft>
                  <a:spcPts val="0"/>
                </a:spcAft>
              </a:pPr>
              <a:t>‹#›</a:t>
            </a:fld>
            <a:endParaRPr lang="en"/>
          </a:p>
        </p:txBody>
      </p:sp>
    </p:spTree>
    <p:extLst>
      <p:ext uri="{BB962C8B-B14F-4D97-AF65-F5344CB8AC3E}">
        <p14:creationId xmlns:p14="http://schemas.microsoft.com/office/powerpoint/2010/main" val="970432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0"/>
        <p:cNvGrpSpPr/>
        <p:nvPr/>
      </p:nvGrpSpPr>
      <p:grpSpPr>
        <a:xfrm>
          <a:off x="0" y="0"/>
          <a:ext cx="0" cy="0"/>
          <a:chOff x="0" y="0"/>
          <a:chExt cx="0" cy="0"/>
        </a:xfrm>
      </p:grpSpPr>
      <p:sp>
        <p:nvSpPr>
          <p:cNvPr id="131" name="Google Shape;131;p31"/>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2" name="Google Shape;132;p31"/>
          <p:cNvSpPr txBox="1">
            <a:spLocks noGrp="1"/>
          </p:cNvSpPr>
          <p:nvPr>
            <p:ph type="body" idx="1"/>
          </p:nvPr>
        </p:nvSpPr>
        <p:spPr>
          <a:xfrm>
            <a:off x="628650" y="1825625"/>
            <a:ext cx="38862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3" name="Google Shape;133;p31"/>
          <p:cNvSpPr txBox="1">
            <a:spLocks noGrp="1"/>
          </p:cNvSpPr>
          <p:nvPr>
            <p:ph type="body" idx="2"/>
          </p:nvPr>
        </p:nvSpPr>
        <p:spPr>
          <a:xfrm>
            <a:off x="4629150" y="1825625"/>
            <a:ext cx="38862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4" name="Google Shape;134;p31"/>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5" name="Google Shape;135;p31"/>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6" name="Google Shape;136;p31"/>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en" smtClean="0"/>
              <a:pPr>
                <a:spcAft>
                  <a:spcPts val="0"/>
                </a:spcAft>
              </a:pPr>
              <a:t>‹#›</a:t>
            </a:fld>
            <a:endParaRPr lang="en"/>
          </a:p>
        </p:txBody>
      </p:sp>
    </p:spTree>
    <p:extLst>
      <p:ext uri="{BB962C8B-B14F-4D97-AF65-F5344CB8AC3E}">
        <p14:creationId xmlns:p14="http://schemas.microsoft.com/office/powerpoint/2010/main" val="4082300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lb-LU"/>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b-LU"/>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b-LU"/>
          </a:p>
        </p:txBody>
      </p:sp>
      <p:sp>
        <p:nvSpPr>
          <p:cNvPr id="5" name="Rectangle 1">
            <a:extLst>
              <a:ext uri="{FF2B5EF4-FFF2-40B4-BE49-F238E27FC236}">
                <a16:creationId xmlns:a16="http://schemas.microsoft.com/office/drawing/2014/main" id="{40821709-5538-4722-B99F-3E3EB2E8B471}"/>
              </a:ext>
            </a:extLst>
          </p:cNvPr>
          <p:cNvSpPr>
            <a:spLocks noGrp="1" noChangeArrowheads="1"/>
          </p:cNvSpPr>
          <p:nvPr>
            <p:ph type="dt" idx="10"/>
          </p:nvPr>
        </p:nvSpPr>
        <p:spPr>
          <a:ln/>
        </p:spPr>
        <p:txBody>
          <a:bodyPr/>
          <a:lstStyle>
            <a:lvl1pPr>
              <a:defRPr/>
            </a:lvl1pPr>
          </a:lstStyle>
          <a:p>
            <a:pPr>
              <a:defRPr/>
            </a:pPr>
            <a:r>
              <a:rPr lang="en-US" altLang="lb-LU"/>
              <a:t>03/10/2018</a:t>
            </a:r>
          </a:p>
        </p:txBody>
      </p:sp>
      <p:sp>
        <p:nvSpPr>
          <p:cNvPr id="6" name="Rectangle 2">
            <a:extLst>
              <a:ext uri="{FF2B5EF4-FFF2-40B4-BE49-F238E27FC236}">
                <a16:creationId xmlns:a16="http://schemas.microsoft.com/office/drawing/2014/main" id="{962F003E-5721-4DD7-8F65-BD47F495D0C2}"/>
              </a:ext>
            </a:extLst>
          </p:cNvPr>
          <p:cNvSpPr>
            <a:spLocks noGrp="1" noChangeArrowheads="1"/>
          </p:cNvSpPr>
          <p:nvPr>
            <p:ph type="ftr" idx="11"/>
          </p:nvPr>
        </p:nvSpPr>
        <p:spPr>
          <a:ln/>
        </p:spPr>
        <p:txBody>
          <a:bodyPr/>
          <a:lstStyle>
            <a:lvl1pPr>
              <a:defRPr/>
            </a:lvl1pPr>
          </a:lstStyle>
          <a:p>
            <a:pPr>
              <a:defRPr/>
            </a:pPr>
            <a:r>
              <a:rPr lang="en-US" altLang="lb-LU"/>
              <a:t>IBCL office l 45, route d’Arlon, L-8009 Strassen l Tel. +352 445905 l contact@ibcl.lu l www.ibcl.lu</a:t>
            </a:r>
          </a:p>
        </p:txBody>
      </p:sp>
      <p:sp>
        <p:nvSpPr>
          <p:cNvPr id="7" name="Rectangle 3">
            <a:extLst>
              <a:ext uri="{FF2B5EF4-FFF2-40B4-BE49-F238E27FC236}">
                <a16:creationId xmlns:a16="http://schemas.microsoft.com/office/drawing/2014/main" id="{200B5306-54A8-4552-AC97-37713A78C77E}"/>
              </a:ext>
            </a:extLst>
          </p:cNvPr>
          <p:cNvSpPr>
            <a:spLocks noGrp="1" noChangeArrowheads="1"/>
          </p:cNvSpPr>
          <p:nvPr>
            <p:ph type="sldNum" idx="12"/>
          </p:nvPr>
        </p:nvSpPr>
        <p:spPr>
          <a:ln/>
        </p:spPr>
        <p:txBody>
          <a:bodyPr/>
          <a:lstStyle>
            <a:lvl1pPr>
              <a:defRPr/>
            </a:lvl1pPr>
          </a:lstStyle>
          <a:p>
            <a:pPr>
              <a:defRPr/>
            </a:pPr>
            <a:fld id="{6AAB83D8-D40D-428E-9E38-1F3297B72730}" type="slidenum">
              <a:rPr lang="en-US" altLang="lb-LU"/>
              <a:pPr>
                <a:defRPr/>
              </a:pPr>
              <a:t>‹#›</a:t>
            </a:fld>
            <a:endParaRPr lang="en-US" altLang="lb-LU"/>
          </a:p>
        </p:txBody>
      </p:sp>
    </p:spTree>
    <p:extLst>
      <p:ext uri="{BB962C8B-B14F-4D97-AF65-F5344CB8AC3E}">
        <p14:creationId xmlns:p14="http://schemas.microsoft.com/office/powerpoint/2010/main" val="8797763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7"/>
        <p:cNvGrpSpPr/>
        <p:nvPr/>
      </p:nvGrpSpPr>
      <p:grpSpPr>
        <a:xfrm>
          <a:off x="0" y="0"/>
          <a:ext cx="0" cy="0"/>
          <a:chOff x="0" y="0"/>
          <a:chExt cx="0" cy="0"/>
        </a:xfrm>
      </p:grpSpPr>
      <p:sp>
        <p:nvSpPr>
          <p:cNvPr id="138" name="Google Shape;138;p32"/>
          <p:cNvSpPr txBox="1">
            <a:spLocks noGrp="1"/>
          </p:cNvSpPr>
          <p:nvPr>
            <p:ph type="title"/>
          </p:nvPr>
        </p:nvSpPr>
        <p:spPr>
          <a:xfrm>
            <a:off x="629841" y="365125"/>
            <a:ext cx="78867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9" name="Google Shape;139;p32"/>
          <p:cNvSpPr txBox="1">
            <a:spLocks noGrp="1"/>
          </p:cNvSpPr>
          <p:nvPr>
            <p:ph type="body" idx="1"/>
          </p:nvPr>
        </p:nvSpPr>
        <p:spPr>
          <a:xfrm>
            <a:off x="629841" y="1681163"/>
            <a:ext cx="3868200" cy="824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40" name="Google Shape;140;p32"/>
          <p:cNvSpPr txBox="1">
            <a:spLocks noGrp="1"/>
          </p:cNvSpPr>
          <p:nvPr>
            <p:ph type="body" idx="2"/>
          </p:nvPr>
        </p:nvSpPr>
        <p:spPr>
          <a:xfrm>
            <a:off x="629841" y="2505075"/>
            <a:ext cx="3868200" cy="3684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1" name="Google Shape;141;p32"/>
          <p:cNvSpPr txBox="1">
            <a:spLocks noGrp="1"/>
          </p:cNvSpPr>
          <p:nvPr>
            <p:ph type="body" idx="3"/>
          </p:nvPr>
        </p:nvSpPr>
        <p:spPr>
          <a:xfrm>
            <a:off x="4629150" y="1681163"/>
            <a:ext cx="3887400" cy="824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42" name="Google Shape;142;p32"/>
          <p:cNvSpPr txBox="1">
            <a:spLocks noGrp="1"/>
          </p:cNvSpPr>
          <p:nvPr>
            <p:ph type="body" idx="4"/>
          </p:nvPr>
        </p:nvSpPr>
        <p:spPr>
          <a:xfrm>
            <a:off x="4629150" y="2505075"/>
            <a:ext cx="3887400" cy="3684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3" name="Google Shape;143;p32"/>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4" name="Google Shape;144;p32"/>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5" name="Google Shape;145;p32"/>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en" smtClean="0"/>
              <a:pPr>
                <a:spcAft>
                  <a:spcPts val="0"/>
                </a:spcAft>
              </a:pPr>
              <a:t>‹#›</a:t>
            </a:fld>
            <a:endParaRPr lang="en"/>
          </a:p>
        </p:txBody>
      </p:sp>
    </p:spTree>
    <p:extLst>
      <p:ext uri="{BB962C8B-B14F-4D97-AF65-F5344CB8AC3E}">
        <p14:creationId xmlns:p14="http://schemas.microsoft.com/office/powerpoint/2010/main" val="1181659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6"/>
        <p:cNvGrpSpPr/>
        <p:nvPr/>
      </p:nvGrpSpPr>
      <p:grpSpPr>
        <a:xfrm>
          <a:off x="0" y="0"/>
          <a:ext cx="0" cy="0"/>
          <a:chOff x="0" y="0"/>
          <a:chExt cx="0" cy="0"/>
        </a:xfrm>
      </p:grpSpPr>
      <p:sp>
        <p:nvSpPr>
          <p:cNvPr id="147" name="Google Shape;147;p33"/>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8" name="Google Shape;148;p33"/>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9" name="Google Shape;149;p33"/>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en" smtClean="0"/>
              <a:pPr>
                <a:spcAft>
                  <a:spcPts val="0"/>
                </a:spcAft>
              </a:pPr>
              <a:t>‹#›</a:t>
            </a:fld>
            <a:endParaRPr lang="en"/>
          </a:p>
        </p:txBody>
      </p:sp>
    </p:spTree>
    <p:extLst>
      <p:ext uri="{BB962C8B-B14F-4D97-AF65-F5344CB8AC3E}">
        <p14:creationId xmlns:p14="http://schemas.microsoft.com/office/powerpoint/2010/main" val="17489110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629841" y="457200"/>
            <a:ext cx="2949300" cy="1600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2" name="Google Shape;152;p34"/>
          <p:cNvSpPr txBox="1">
            <a:spLocks noGrp="1"/>
          </p:cNvSpPr>
          <p:nvPr>
            <p:ph type="body" idx="1"/>
          </p:nvPr>
        </p:nvSpPr>
        <p:spPr>
          <a:xfrm>
            <a:off x="3887391" y="987425"/>
            <a:ext cx="4629000" cy="48736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53" name="Google Shape;153;p34"/>
          <p:cNvSpPr txBox="1">
            <a:spLocks noGrp="1"/>
          </p:cNvSpPr>
          <p:nvPr>
            <p:ph type="body" idx="2"/>
          </p:nvPr>
        </p:nvSpPr>
        <p:spPr>
          <a:xfrm>
            <a:off x="629841" y="2057400"/>
            <a:ext cx="2949300" cy="38116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54" name="Google Shape;154;p34"/>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5" name="Google Shape;155;p34"/>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6" name="Google Shape;156;p34"/>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en" smtClean="0"/>
              <a:pPr>
                <a:spcAft>
                  <a:spcPts val="0"/>
                </a:spcAft>
              </a:pPr>
              <a:t>‹#›</a:t>
            </a:fld>
            <a:endParaRPr lang="en"/>
          </a:p>
        </p:txBody>
      </p:sp>
    </p:spTree>
    <p:extLst>
      <p:ext uri="{BB962C8B-B14F-4D97-AF65-F5344CB8AC3E}">
        <p14:creationId xmlns:p14="http://schemas.microsoft.com/office/powerpoint/2010/main" val="4639873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57"/>
        <p:cNvGrpSpPr/>
        <p:nvPr/>
      </p:nvGrpSpPr>
      <p:grpSpPr>
        <a:xfrm>
          <a:off x="0" y="0"/>
          <a:ext cx="0" cy="0"/>
          <a:chOff x="0" y="0"/>
          <a:chExt cx="0" cy="0"/>
        </a:xfrm>
      </p:grpSpPr>
      <p:sp>
        <p:nvSpPr>
          <p:cNvPr id="158" name="Google Shape;158;p35"/>
          <p:cNvSpPr txBox="1">
            <a:spLocks noGrp="1"/>
          </p:cNvSpPr>
          <p:nvPr>
            <p:ph type="title"/>
          </p:nvPr>
        </p:nvSpPr>
        <p:spPr>
          <a:xfrm>
            <a:off x="629841" y="457200"/>
            <a:ext cx="2949300" cy="1600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9" name="Google Shape;159;p35"/>
          <p:cNvSpPr>
            <a:spLocks noGrp="1"/>
          </p:cNvSpPr>
          <p:nvPr>
            <p:ph type="pic" idx="2"/>
          </p:nvPr>
        </p:nvSpPr>
        <p:spPr>
          <a:xfrm>
            <a:off x="3887391" y="987425"/>
            <a:ext cx="4629000" cy="4873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60" name="Google Shape;160;p35"/>
          <p:cNvSpPr txBox="1">
            <a:spLocks noGrp="1"/>
          </p:cNvSpPr>
          <p:nvPr>
            <p:ph type="body" idx="1"/>
          </p:nvPr>
        </p:nvSpPr>
        <p:spPr>
          <a:xfrm>
            <a:off x="629841" y="2057400"/>
            <a:ext cx="2949300" cy="38116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61" name="Google Shape;161;p35"/>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2" name="Google Shape;162;p35"/>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3" name="Google Shape;163;p35"/>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en" smtClean="0"/>
              <a:pPr>
                <a:spcAft>
                  <a:spcPts val="0"/>
                </a:spcAft>
              </a:pPr>
              <a:t>‹#›</a:t>
            </a:fld>
            <a:endParaRPr lang="en"/>
          </a:p>
        </p:txBody>
      </p:sp>
    </p:spTree>
    <p:extLst>
      <p:ext uri="{BB962C8B-B14F-4D97-AF65-F5344CB8AC3E}">
        <p14:creationId xmlns:p14="http://schemas.microsoft.com/office/powerpoint/2010/main" val="32641183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64"/>
        <p:cNvGrpSpPr/>
        <p:nvPr/>
      </p:nvGrpSpPr>
      <p:grpSpPr>
        <a:xfrm>
          <a:off x="0" y="0"/>
          <a:ext cx="0" cy="0"/>
          <a:chOff x="0" y="0"/>
          <a:chExt cx="0" cy="0"/>
        </a:xfrm>
      </p:grpSpPr>
      <p:sp>
        <p:nvSpPr>
          <p:cNvPr id="165" name="Google Shape;165;p36"/>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6" name="Google Shape;166;p36"/>
          <p:cNvSpPr txBox="1">
            <a:spLocks noGrp="1"/>
          </p:cNvSpPr>
          <p:nvPr>
            <p:ph type="body" idx="1"/>
          </p:nvPr>
        </p:nvSpPr>
        <p:spPr>
          <a:xfrm rot="5400000">
            <a:off x="2396400" y="57875"/>
            <a:ext cx="43512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7" name="Google Shape;167;p36"/>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8" name="Google Shape;168;p36"/>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9" name="Google Shape;169;p36"/>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en" smtClean="0"/>
              <a:pPr>
                <a:spcAft>
                  <a:spcPts val="0"/>
                </a:spcAft>
              </a:pPr>
              <a:t>‹#›</a:t>
            </a:fld>
            <a:endParaRPr lang="en"/>
          </a:p>
        </p:txBody>
      </p:sp>
    </p:spTree>
    <p:extLst>
      <p:ext uri="{BB962C8B-B14F-4D97-AF65-F5344CB8AC3E}">
        <p14:creationId xmlns:p14="http://schemas.microsoft.com/office/powerpoint/2010/main" val="4061271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70"/>
        <p:cNvGrpSpPr/>
        <p:nvPr/>
      </p:nvGrpSpPr>
      <p:grpSpPr>
        <a:xfrm>
          <a:off x="0" y="0"/>
          <a:ext cx="0" cy="0"/>
          <a:chOff x="0" y="0"/>
          <a:chExt cx="0" cy="0"/>
        </a:xfrm>
      </p:grpSpPr>
      <p:sp>
        <p:nvSpPr>
          <p:cNvPr id="171" name="Google Shape;171;p37"/>
          <p:cNvSpPr txBox="1">
            <a:spLocks noGrp="1"/>
          </p:cNvSpPr>
          <p:nvPr>
            <p:ph type="title"/>
          </p:nvPr>
        </p:nvSpPr>
        <p:spPr>
          <a:xfrm rot="5400000">
            <a:off x="4623550" y="2285325"/>
            <a:ext cx="5812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2" name="Google Shape;172;p37"/>
          <p:cNvSpPr txBox="1">
            <a:spLocks noGrp="1"/>
          </p:cNvSpPr>
          <p:nvPr>
            <p:ph type="body" idx="1"/>
          </p:nvPr>
        </p:nvSpPr>
        <p:spPr>
          <a:xfrm rot="5400000">
            <a:off x="622975" y="370725"/>
            <a:ext cx="5812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3" name="Google Shape;173;p37"/>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4" name="Google Shape;174;p37"/>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5" name="Google Shape;175;p37"/>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en" smtClean="0"/>
              <a:pPr>
                <a:spcAft>
                  <a:spcPts val="0"/>
                </a:spcAft>
              </a:pPr>
              <a:t>‹#›</a:t>
            </a:fld>
            <a:endParaRPr lang="en"/>
          </a:p>
        </p:txBody>
      </p:sp>
    </p:spTree>
    <p:extLst>
      <p:ext uri="{BB962C8B-B14F-4D97-AF65-F5344CB8AC3E}">
        <p14:creationId xmlns:p14="http://schemas.microsoft.com/office/powerpoint/2010/main" val="242431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endParaRPr lang="lb-LU"/>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b-LU"/>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b-LU"/>
          </a:p>
        </p:txBody>
      </p:sp>
      <p:sp>
        <p:nvSpPr>
          <p:cNvPr id="7" name="Rectangle 1">
            <a:extLst>
              <a:ext uri="{FF2B5EF4-FFF2-40B4-BE49-F238E27FC236}">
                <a16:creationId xmlns:a16="http://schemas.microsoft.com/office/drawing/2014/main" id="{F67AEF3E-4F16-4FFE-A729-E6D81E2079F0}"/>
              </a:ext>
            </a:extLst>
          </p:cNvPr>
          <p:cNvSpPr>
            <a:spLocks noGrp="1" noChangeArrowheads="1"/>
          </p:cNvSpPr>
          <p:nvPr>
            <p:ph type="dt" idx="10"/>
          </p:nvPr>
        </p:nvSpPr>
        <p:spPr>
          <a:ln/>
        </p:spPr>
        <p:txBody>
          <a:bodyPr/>
          <a:lstStyle>
            <a:lvl1pPr>
              <a:defRPr/>
            </a:lvl1pPr>
          </a:lstStyle>
          <a:p>
            <a:pPr>
              <a:defRPr/>
            </a:pPr>
            <a:r>
              <a:rPr lang="en-US" altLang="lb-LU"/>
              <a:t>03/10/2018</a:t>
            </a:r>
          </a:p>
        </p:txBody>
      </p:sp>
      <p:sp>
        <p:nvSpPr>
          <p:cNvPr id="8" name="Rectangle 2">
            <a:extLst>
              <a:ext uri="{FF2B5EF4-FFF2-40B4-BE49-F238E27FC236}">
                <a16:creationId xmlns:a16="http://schemas.microsoft.com/office/drawing/2014/main" id="{02443812-2131-42CD-98F4-EB2BF644A300}"/>
              </a:ext>
            </a:extLst>
          </p:cNvPr>
          <p:cNvSpPr>
            <a:spLocks noGrp="1" noChangeArrowheads="1"/>
          </p:cNvSpPr>
          <p:nvPr>
            <p:ph type="ftr" idx="11"/>
          </p:nvPr>
        </p:nvSpPr>
        <p:spPr>
          <a:ln/>
        </p:spPr>
        <p:txBody>
          <a:bodyPr/>
          <a:lstStyle>
            <a:lvl1pPr>
              <a:defRPr/>
            </a:lvl1pPr>
          </a:lstStyle>
          <a:p>
            <a:pPr>
              <a:defRPr/>
            </a:pPr>
            <a:r>
              <a:rPr lang="en-US" altLang="lb-LU"/>
              <a:t>IBCL office l 45, route d’Arlon, L-8009 Strassen l Tel. +352 445905 l contact@ibcl.lu l www.ibcl.lu</a:t>
            </a:r>
          </a:p>
        </p:txBody>
      </p:sp>
      <p:sp>
        <p:nvSpPr>
          <p:cNvPr id="9" name="Rectangle 3">
            <a:extLst>
              <a:ext uri="{FF2B5EF4-FFF2-40B4-BE49-F238E27FC236}">
                <a16:creationId xmlns:a16="http://schemas.microsoft.com/office/drawing/2014/main" id="{DC7DB5BD-C348-461D-A29C-380576C42531}"/>
              </a:ext>
            </a:extLst>
          </p:cNvPr>
          <p:cNvSpPr>
            <a:spLocks noGrp="1" noChangeArrowheads="1"/>
          </p:cNvSpPr>
          <p:nvPr>
            <p:ph type="sldNum" idx="12"/>
          </p:nvPr>
        </p:nvSpPr>
        <p:spPr>
          <a:ln/>
        </p:spPr>
        <p:txBody>
          <a:bodyPr/>
          <a:lstStyle>
            <a:lvl1pPr>
              <a:defRPr/>
            </a:lvl1pPr>
          </a:lstStyle>
          <a:p>
            <a:pPr>
              <a:defRPr/>
            </a:pPr>
            <a:fld id="{C60D80C6-E93B-4182-A265-00ACEC387611}" type="slidenum">
              <a:rPr lang="en-US" altLang="lb-LU"/>
              <a:pPr>
                <a:defRPr/>
              </a:pPr>
              <a:t>‹#›</a:t>
            </a:fld>
            <a:endParaRPr lang="en-US" altLang="lb-LU"/>
          </a:p>
        </p:txBody>
      </p:sp>
    </p:spTree>
    <p:extLst>
      <p:ext uri="{BB962C8B-B14F-4D97-AF65-F5344CB8AC3E}">
        <p14:creationId xmlns:p14="http://schemas.microsoft.com/office/powerpoint/2010/main" val="1058731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lb-LU"/>
          </a:p>
        </p:txBody>
      </p:sp>
      <p:sp>
        <p:nvSpPr>
          <p:cNvPr id="3" name="Rectangle 1">
            <a:extLst>
              <a:ext uri="{FF2B5EF4-FFF2-40B4-BE49-F238E27FC236}">
                <a16:creationId xmlns:a16="http://schemas.microsoft.com/office/drawing/2014/main" id="{ADC360B6-B757-423B-9F0B-700936889026}"/>
              </a:ext>
            </a:extLst>
          </p:cNvPr>
          <p:cNvSpPr>
            <a:spLocks noGrp="1" noChangeArrowheads="1"/>
          </p:cNvSpPr>
          <p:nvPr>
            <p:ph type="dt" idx="10"/>
          </p:nvPr>
        </p:nvSpPr>
        <p:spPr>
          <a:ln/>
        </p:spPr>
        <p:txBody>
          <a:bodyPr/>
          <a:lstStyle>
            <a:lvl1pPr>
              <a:defRPr/>
            </a:lvl1pPr>
          </a:lstStyle>
          <a:p>
            <a:pPr>
              <a:defRPr/>
            </a:pPr>
            <a:r>
              <a:rPr lang="en-US" altLang="lb-LU"/>
              <a:t>03/10/2018</a:t>
            </a:r>
          </a:p>
        </p:txBody>
      </p:sp>
      <p:sp>
        <p:nvSpPr>
          <p:cNvPr id="4" name="Rectangle 2">
            <a:extLst>
              <a:ext uri="{FF2B5EF4-FFF2-40B4-BE49-F238E27FC236}">
                <a16:creationId xmlns:a16="http://schemas.microsoft.com/office/drawing/2014/main" id="{2B2D61CF-389C-4AC0-9ADD-D4DC18EB7695}"/>
              </a:ext>
            </a:extLst>
          </p:cNvPr>
          <p:cNvSpPr>
            <a:spLocks noGrp="1" noChangeArrowheads="1"/>
          </p:cNvSpPr>
          <p:nvPr>
            <p:ph type="ftr" idx="11"/>
          </p:nvPr>
        </p:nvSpPr>
        <p:spPr>
          <a:ln/>
        </p:spPr>
        <p:txBody>
          <a:bodyPr/>
          <a:lstStyle>
            <a:lvl1pPr>
              <a:defRPr/>
            </a:lvl1pPr>
          </a:lstStyle>
          <a:p>
            <a:pPr>
              <a:defRPr/>
            </a:pPr>
            <a:r>
              <a:rPr lang="en-US" altLang="lb-LU"/>
              <a:t>IBCL office l 45, route d’Arlon, L-8009 Strassen l Tel. +352 445905 l contact@ibcl.lu l www.ibcl.lu</a:t>
            </a:r>
          </a:p>
        </p:txBody>
      </p:sp>
      <p:sp>
        <p:nvSpPr>
          <p:cNvPr id="5" name="Rectangle 3">
            <a:extLst>
              <a:ext uri="{FF2B5EF4-FFF2-40B4-BE49-F238E27FC236}">
                <a16:creationId xmlns:a16="http://schemas.microsoft.com/office/drawing/2014/main" id="{5574B574-BE47-4203-BB53-87E51AC8615E}"/>
              </a:ext>
            </a:extLst>
          </p:cNvPr>
          <p:cNvSpPr>
            <a:spLocks noGrp="1" noChangeArrowheads="1"/>
          </p:cNvSpPr>
          <p:nvPr>
            <p:ph type="sldNum" idx="12"/>
          </p:nvPr>
        </p:nvSpPr>
        <p:spPr>
          <a:ln/>
        </p:spPr>
        <p:txBody>
          <a:bodyPr/>
          <a:lstStyle>
            <a:lvl1pPr>
              <a:defRPr/>
            </a:lvl1pPr>
          </a:lstStyle>
          <a:p>
            <a:pPr>
              <a:defRPr/>
            </a:pPr>
            <a:fld id="{23A5B185-1EF7-4705-822B-E580C340C963}" type="slidenum">
              <a:rPr lang="en-US" altLang="lb-LU"/>
              <a:pPr>
                <a:defRPr/>
              </a:pPr>
              <a:t>‹#›</a:t>
            </a:fld>
            <a:endParaRPr lang="en-US" altLang="lb-LU"/>
          </a:p>
        </p:txBody>
      </p:sp>
    </p:spTree>
    <p:extLst>
      <p:ext uri="{BB962C8B-B14F-4D97-AF65-F5344CB8AC3E}">
        <p14:creationId xmlns:p14="http://schemas.microsoft.com/office/powerpoint/2010/main" val="3741779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0E2489-582A-43B2-B5F5-29C885239801}"/>
              </a:ext>
            </a:extLst>
          </p:cNvPr>
          <p:cNvSpPr>
            <a:spLocks noGrp="1" noChangeArrowheads="1"/>
          </p:cNvSpPr>
          <p:nvPr>
            <p:ph type="dt" idx="10"/>
          </p:nvPr>
        </p:nvSpPr>
        <p:spPr>
          <a:ln/>
        </p:spPr>
        <p:txBody>
          <a:bodyPr/>
          <a:lstStyle>
            <a:lvl1pPr>
              <a:defRPr/>
            </a:lvl1pPr>
          </a:lstStyle>
          <a:p>
            <a:pPr>
              <a:defRPr/>
            </a:pPr>
            <a:r>
              <a:rPr lang="en-US" altLang="lb-LU"/>
              <a:t>03/10/2018</a:t>
            </a:r>
          </a:p>
        </p:txBody>
      </p:sp>
      <p:sp>
        <p:nvSpPr>
          <p:cNvPr id="3" name="Rectangle 2">
            <a:extLst>
              <a:ext uri="{FF2B5EF4-FFF2-40B4-BE49-F238E27FC236}">
                <a16:creationId xmlns:a16="http://schemas.microsoft.com/office/drawing/2014/main" id="{6F15DCE7-1CAE-4CD2-889E-4A010239EEC0}"/>
              </a:ext>
            </a:extLst>
          </p:cNvPr>
          <p:cNvSpPr>
            <a:spLocks noGrp="1" noChangeArrowheads="1"/>
          </p:cNvSpPr>
          <p:nvPr>
            <p:ph type="ftr" idx="11"/>
          </p:nvPr>
        </p:nvSpPr>
        <p:spPr>
          <a:ln/>
        </p:spPr>
        <p:txBody>
          <a:bodyPr/>
          <a:lstStyle>
            <a:lvl1pPr>
              <a:defRPr/>
            </a:lvl1pPr>
          </a:lstStyle>
          <a:p>
            <a:pPr>
              <a:defRPr/>
            </a:pPr>
            <a:r>
              <a:rPr lang="en-US" altLang="lb-LU"/>
              <a:t>IBCL office l 45, route d’Arlon, L-8009 Strassen l Tel. +352 445905 l contact@ibcl.lu l www.ibcl.lu</a:t>
            </a:r>
          </a:p>
        </p:txBody>
      </p:sp>
      <p:sp>
        <p:nvSpPr>
          <p:cNvPr id="4" name="Rectangle 3">
            <a:extLst>
              <a:ext uri="{FF2B5EF4-FFF2-40B4-BE49-F238E27FC236}">
                <a16:creationId xmlns:a16="http://schemas.microsoft.com/office/drawing/2014/main" id="{0D1ADA21-A65E-4247-BF87-68F0F939F102}"/>
              </a:ext>
            </a:extLst>
          </p:cNvPr>
          <p:cNvSpPr>
            <a:spLocks noGrp="1" noChangeArrowheads="1"/>
          </p:cNvSpPr>
          <p:nvPr>
            <p:ph type="sldNum" idx="12"/>
          </p:nvPr>
        </p:nvSpPr>
        <p:spPr>
          <a:ln/>
        </p:spPr>
        <p:txBody>
          <a:bodyPr/>
          <a:lstStyle>
            <a:lvl1pPr>
              <a:defRPr/>
            </a:lvl1pPr>
          </a:lstStyle>
          <a:p>
            <a:pPr>
              <a:defRPr/>
            </a:pPr>
            <a:fld id="{C32C288A-C066-4187-95CE-50370BFA2AE1}" type="slidenum">
              <a:rPr lang="en-US" altLang="lb-LU"/>
              <a:pPr>
                <a:defRPr/>
              </a:pPr>
              <a:t>‹#›</a:t>
            </a:fld>
            <a:endParaRPr lang="en-US" altLang="lb-LU"/>
          </a:p>
        </p:txBody>
      </p:sp>
    </p:spTree>
    <p:extLst>
      <p:ext uri="{BB962C8B-B14F-4D97-AF65-F5344CB8AC3E}">
        <p14:creationId xmlns:p14="http://schemas.microsoft.com/office/powerpoint/2010/main" val="3000820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lb-LU"/>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b-LU"/>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
            <a:extLst>
              <a:ext uri="{FF2B5EF4-FFF2-40B4-BE49-F238E27FC236}">
                <a16:creationId xmlns:a16="http://schemas.microsoft.com/office/drawing/2014/main" id="{C0EABA09-6F76-477D-A2FD-F2F195AEA71C}"/>
              </a:ext>
            </a:extLst>
          </p:cNvPr>
          <p:cNvSpPr>
            <a:spLocks noGrp="1" noChangeArrowheads="1"/>
          </p:cNvSpPr>
          <p:nvPr>
            <p:ph type="dt" idx="10"/>
          </p:nvPr>
        </p:nvSpPr>
        <p:spPr>
          <a:ln/>
        </p:spPr>
        <p:txBody>
          <a:bodyPr/>
          <a:lstStyle>
            <a:lvl1pPr>
              <a:defRPr/>
            </a:lvl1pPr>
          </a:lstStyle>
          <a:p>
            <a:pPr>
              <a:defRPr/>
            </a:pPr>
            <a:r>
              <a:rPr lang="en-US" altLang="lb-LU"/>
              <a:t>03/10/2018</a:t>
            </a:r>
          </a:p>
        </p:txBody>
      </p:sp>
      <p:sp>
        <p:nvSpPr>
          <p:cNvPr id="6" name="Rectangle 2">
            <a:extLst>
              <a:ext uri="{FF2B5EF4-FFF2-40B4-BE49-F238E27FC236}">
                <a16:creationId xmlns:a16="http://schemas.microsoft.com/office/drawing/2014/main" id="{CD420BF1-A6E0-4D42-99D2-B9E6993A59E7}"/>
              </a:ext>
            </a:extLst>
          </p:cNvPr>
          <p:cNvSpPr>
            <a:spLocks noGrp="1" noChangeArrowheads="1"/>
          </p:cNvSpPr>
          <p:nvPr>
            <p:ph type="ftr" idx="11"/>
          </p:nvPr>
        </p:nvSpPr>
        <p:spPr>
          <a:ln/>
        </p:spPr>
        <p:txBody>
          <a:bodyPr/>
          <a:lstStyle>
            <a:lvl1pPr>
              <a:defRPr/>
            </a:lvl1pPr>
          </a:lstStyle>
          <a:p>
            <a:pPr>
              <a:defRPr/>
            </a:pPr>
            <a:r>
              <a:rPr lang="en-US" altLang="lb-LU"/>
              <a:t>IBCL office l 45, route d’Arlon, L-8009 Strassen l Tel. +352 445905 l contact@ibcl.lu l www.ibcl.lu</a:t>
            </a:r>
          </a:p>
        </p:txBody>
      </p:sp>
      <p:sp>
        <p:nvSpPr>
          <p:cNvPr id="7" name="Rectangle 3">
            <a:extLst>
              <a:ext uri="{FF2B5EF4-FFF2-40B4-BE49-F238E27FC236}">
                <a16:creationId xmlns:a16="http://schemas.microsoft.com/office/drawing/2014/main" id="{72FB6432-55C6-4EC9-B47E-B88DACE132CC}"/>
              </a:ext>
            </a:extLst>
          </p:cNvPr>
          <p:cNvSpPr>
            <a:spLocks noGrp="1" noChangeArrowheads="1"/>
          </p:cNvSpPr>
          <p:nvPr>
            <p:ph type="sldNum" idx="12"/>
          </p:nvPr>
        </p:nvSpPr>
        <p:spPr>
          <a:ln/>
        </p:spPr>
        <p:txBody>
          <a:bodyPr/>
          <a:lstStyle>
            <a:lvl1pPr>
              <a:defRPr/>
            </a:lvl1pPr>
          </a:lstStyle>
          <a:p>
            <a:pPr>
              <a:defRPr/>
            </a:pPr>
            <a:fld id="{3D1A1569-E95B-4429-AC5C-4A16DB51970B}" type="slidenum">
              <a:rPr lang="en-US" altLang="lb-LU"/>
              <a:pPr>
                <a:defRPr/>
              </a:pPr>
              <a:t>‹#›</a:t>
            </a:fld>
            <a:endParaRPr lang="en-US" altLang="lb-LU"/>
          </a:p>
        </p:txBody>
      </p:sp>
    </p:spTree>
    <p:extLst>
      <p:ext uri="{BB962C8B-B14F-4D97-AF65-F5344CB8AC3E}">
        <p14:creationId xmlns:p14="http://schemas.microsoft.com/office/powerpoint/2010/main" val="2739748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lb-LU"/>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b-LU"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
            <a:extLst>
              <a:ext uri="{FF2B5EF4-FFF2-40B4-BE49-F238E27FC236}">
                <a16:creationId xmlns:a16="http://schemas.microsoft.com/office/drawing/2014/main" id="{123E2A26-9278-46AF-AFB0-FDE7597909C6}"/>
              </a:ext>
            </a:extLst>
          </p:cNvPr>
          <p:cNvSpPr>
            <a:spLocks noGrp="1" noChangeArrowheads="1"/>
          </p:cNvSpPr>
          <p:nvPr>
            <p:ph type="dt" idx="10"/>
          </p:nvPr>
        </p:nvSpPr>
        <p:spPr>
          <a:ln/>
        </p:spPr>
        <p:txBody>
          <a:bodyPr/>
          <a:lstStyle>
            <a:lvl1pPr>
              <a:defRPr/>
            </a:lvl1pPr>
          </a:lstStyle>
          <a:p>
            <a:pPr>
              <a:defRPr/>
            </a:pPr>
            <a:r>
              <a:rPr lang="en-US" altLang="lb-LU"/>
              <a:t>03/10/2018</a:t>
            </a:r>
          </a:p>
        </p:txBody>
      </p:sp>
      <p:sp>
        <p:nvSpPr>
          <p:cNvPr id="6" name="Rectangle 2">
            <a:extLst>
              <a:ext uri="{FF2B5EF4-FFF2-40B4-BE49-F238E27FC236}">
                <a16:creationId xmlns:a16="http://schemas.microsoft.com/office/drawing/2014/main" id="{9E0E2730-E10E-4C1A-AF78-CD1C4AA1148D}"/>
              </a:ext>
            </a:extLst>
          </p:cNvPr>
          <p:cNvSpPr>
            <a:spLocks noGrp="1" noChangeArrowheads="1"/>
          </p:cNvSpPr>
          <p:nvPr>
            <p:ph type="ftr" idx="11"/>
          </p:nvPr>
        </p:nvSpPr>
        <p:spPr>
          <a:ln/>
        </p:spPr>
        <p:txBody>
          <a:bodyPr/>
          <a:lstStyle>
            <a:lvl1pPr>
              <a:defRPr/>
            </a:lvl1pPr>
          </a:lstStyle>
          <a:p>
            <a:pPr>
              <a:defRPr/>
            </a:pPr>
            <a:r>
              <a:rPr lang="en-US" altLang="lb-LU"/>
              <a:t>IBCL office l 45, route d’Arlon, L-8009 Strassen l Tel. +352 445905 l contact@ibcl.lu l www.ibcl.lu</a:t>
            </a:r>
          </a:p>
        </p:txBody>
      </p:sp>
      <p:sp>
        <p:nvSpPr>
          <p:cNvPr id="7" name="Rectangle 3">
            <a:extLst>
              <a:ext uri="{FF2B5EF4-FFF2-40B4-BE49-F238E27FC236}">
                <a16:creationId xmlns:a16="http://schemas.microsoft.com/office/drawing/2014/main" id="{354C0271-0CDC-487D-AC9D-2B932E82ED36}"/>
              </a:ext>
            </a:extLst>
          </p:cNvPr>
          <p:cNvSpPr>
            <a:spLocks noGrp="1" noChangeArrowheads="1"/>
          </p:cNvSpPr>
          <p:nvPr>
            <p:ph type="sldNum" idx="12"/>
          </p:nvPr>
        </p:nvSpPr>
        <p:spPr>
          <a:ln/>
        </p:spPr>
        <p:txBody>
          <a:bodyPr/>
          <a:lstStyle>
            <a:lvl1pPr>
              <a:defRPr/>
            </a:lvl1pPr>
          </a:lstStyle>
          <a:p>
            <a:pPr>
              <a:defRPr/>
            </a:pPr>
            <a:fld id="{3A46E82A-0D0A-4972-9D77-CE0E019461F0}" type="slidenum">
              <a:rPr lang="en-US" altLang="lb-LU"/>
              <a:pPr>
                <a:defRPr/>
              </a:pPr>
              <a:t>‹#›</a:t>
            </a:fld>
            <a:endParaRPr lang="en-US" altLang="lb-LU"/>
          </a:p>
        </p:txBody>
      </p:sp>
    </p:spTree>
    <p:extLst>
      <p:ext uri="{BB962C8B-B14F-4D97-AF65-F5344CB8AC3E}">
        <p14:creationId xmlns:p14="http://schemas.microsoft.com/office/powerpoint/2010/main" val="105108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03871692-148E-4B43-B0E5-67644ADB2B39}"/>
              </a:ext>
            </a:extLst>
          </p:cNvPr>
          <p:cNvSpPr>
            <a:spLocks noGrp="1" noChangeArrowheads="1"/>
          </p:cNvSpPr>
          <p:nvPr>
            <p:ph type="dt"/>
          </p:nvPr>
        </p:nvSpPr>
        <p:spPr bwMode="auto">
          <a:xfrm>
            <a:off x="457200" y="6356350"/>
            <a:ext cx="2132013" cy="363538"/>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 pos="1447800" algn="l"/>
              </a:tabLst>
              <a:defRPr b="1">
                <a:solidFill>
                  <a:srgbClr val="000000"/>
                </a:solidFill>
                <a:latin typeface="Calibri" panose="020F0502020204030204" pitchFamily="34" charset="0"/>
                <a:cs typeface="Arial Unicode MS" panose="020B0604020202020204" pitchFamily="34" charset="-128"/>
              </a:defRPr>
            </a:lvl1pPr>
          </a:lstStyle>
          <a:p>
            <a:pPr>
              <a:defRPr/>
            </a:pPr>
            <a:r>
              <a:rPr lang="en-US" altLang="lb-LU"/>
              <a:t>03/10/2018</a:t>
            </a:r>
          </a:p>
        </p:txBody>
      </p:sp>
      <p:sp>
        <p:nvSpPr>
          <p:cNvPr id="8194" name="Rectangle 2">
            <a:extLst>
              <a:ext uri="{FF2B5EF4-FFF2-40B4-BE49-F238E27FC236}">
                <a16:creationId xmlns:a16="http://schemas.microsoft.com/office/drawing/2014/main" id="{BA63E5EB-B560-4CE8-9A33-27AEDA64D5BF}"/>
              </a:ext>
            </a:extLst>
          </p:cNvPr>
          <p:cNvSpPr>
            <a:spLocks noGrp="1" noChangeArrowheads="1"/>
          </p:cNvSpPr>
          <p:nvPr>
            <p:ph type="ftr"/>
          </p:nvPr>
        </p:nvSpPr>
        <p:spPr bwMode="auto">
          <a:xfrm>
            <a:off x="3124200" y="6356350"/>
            <a:ext cx="2894013" cy="363538"/>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 pos="1447800" algn="l"/>
                <a:tab pos="2171700" algn="l"/>
                <a:tab pos="2895600" algn="l"/>
              </a:tabLst>
              <a:defRPr b="1">
                <a:solidFill>
                  <a:srgbClr val="000000"/>
                </a:solidFill>
                <a:latin typeface="Calibri" panose="020F0502020204030204" pitchFamily="34" charset="0"/>
                <a:cs typeface="Arial Unicode MS" panose="020B0604020202020204" pitchFamily="34" charset="-128"/>
              </a:defRPr>
            </a:lvl1pPr>
          </a:lstStyle>
          <a:p>
            <a:pPr>
              <a:defRPr/>
            </a:pPr>
            <a:r>
              <a:rPr lang="en-US" altLang="lb-LU"/>
              <a:t>IBCL office l 45, route d’Arlon, L-8009 Strassen l Tel. +352 445905 l contact@ibcl.lu l www.ibcl.lu</a:t>
            </a:r>
          </a:p>
        </p:txBody>
      </p:sp>
      <p:sp>
        <p:nvSpPr>
          <p:cNvPr id="8195" name="Rectangle 3">
            <a:extLst>
              <a:ext uri="{FF2B5EF4-FFF2-40B4-BE49-F238E27FC236}">
                <a16:creationId xmlns:a16="http://schemas.microsoft.com/office/drawing/2014/main" id="{28499DBD-9625-4578-81A4-1059B5C1B825}"/>
              </a:ext>
            </a:extLst>
          </p:cNvPr>
          <p:cNvSpPr>
            <a:spLocks noGrp="1" noChangeArrowheads="1"/>
          </p:cNvSpPr>
          <p:nvPr>
            <p:ph type="sldNum"/>
          </p:nvPr>
        </p:nvSpPr>
        <p:spPr bwMode="auto">
          <a:xfrm>
            <a:off x="6553200" y="6356350"/>
            <a:ext cx="2132013" cy="363538"/>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 pos="1447800" algn="l"/>
              </a:tabLst>
              <a:defRPr b="1">
                <a:solidFill>
                  <a:srgbClr val="000000"/>
                </a:solidFill>
                <a:latin typeface="Calibri" panose="020F0502020204030204" pitchFamily="34" charset="0"/>
                <a:cs typeface="Arial Unicode MS" panose="020B0604020202020204" pitchFamily="34" charset="-128"/>
              </a:defRPr>
            </a:lvl1pPr>
          </a:lstStyle>
          <a:p>
            <a:pPr>
              <a:defRPr/>
            </a:pPr>
            <a:fld id="{3F345687-5459-4762-B318-AAA0C40590D8}" type="slidenum">
              <a:rPr lang="en-US" altLang="lb-LU"/>
              <a:pPr>
                <a:defRPr/>
              </a:pPr>
              <a:t>‹#›</a:t>
            </a:fld>
            <a:endParaRPr lang="en-US" altLang="lb-LU"/>
          </a:p>
        </p:txBody>
      </p:sp>
    </p:spTree>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hf sldNum="0" hdr="0"/>
  <p:txStyles>
    <p:titleStyle>
      <a:lvl1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57200" rtl="0" eaLnBrk="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0" y="0"/>
            <a:ext cx="9143700" cy="6857600"/>
          </a:xfrm>
          <a:prstGeom prst="rect">
            <a:avLst/>
          </a:prstGeom>
          <a:noFill/>
          <a:ln>
            <a:noFill/>
          </a:ln>
        </p:spPr>
        <p:txBody>
          <a:bodyPr spcFirstLastPara="1" wrap="square" lIns="67500" tIns="33750" rIns="67500" bIns="33750"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
        <p:nvSpPr>
          <p:cNvPr id="52" name="Google Shape;52;p13"/>
          <p:cNvSpPr txBox="1">
            <a:spLocks noGrp="1"/>
          </p:cNvSpPr>
          <p:nvPr>
            <p:ph type="title"/>
          </p:nvPr>
        </p:nvSpPr>
        <p:spPr>
          <a:xfrm>
            <a:off x="457110" y="273600"/>
            <a:ext cx="822930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100"/>
              <a:buNone/>
              <a:defRPr sz="1400" b="0" i="0" u="none" strike="noStrike" cap="none"/>
            </a:lvl1pPr>
            <a:lvl2pPr marR="0" lvl="1" algn="l" rtl="0">
              <a:spcBef>
                <a:spcPts val="0"/>
              </a:spcBef>
              <a:spcAft>
                <a:spcPts val="0"/>
              </a:spcAft>
              <a:buSzPts val="1100"/>
              <a:buNone/>
              <a:defRPr sz="1400" b="0" i="0" u="none" strike="noStrike" cap="none"/>
            </a:lvl2pPr>
            <a:lvl3pPr marR="0" lvl="2" algn="l" rtl="0">
              <a:spcBef>
                <a:spcPts val="0"/>
              </a:spcBef>
              <a:spcAft>
                <a:spcPts val="0"/>
              </a:spcAft>
              <a:buSzPts val="1100"/>
              <a:buNone/>
              <a:defRPr sz="1400" b="0" i="0" u="none" strike="noStrike" cap="none"/>
            </a:lvl3pPr>
            <a:lvl4pPr marR="0" lvl="3" algn="l" rtl="0">
              <a:spcBef>
                <a:spcPts val="0"/>
              </a:spcBef>
              <a:spcAft>
                <a:spcPts val="0"/>
              </a:spcAft>
              <a:buSzPts val="1100"/>
              <a:buNone/>
              <a:defRPr sz="1400" b="0" i="0" u="none" strike="noStrike" cap="none"/>
            </a:lvl4pPr>
            <a:lvl5pPr marR="0" lvl="4" algn="l" rtl="0">
              <a:spcBef>
                <a:spcPts val="0"/>
              </a:spcBef>
              <a:spcAft>
                <a:spcPts val="0"/>
              </a:spcAft>
              <a:buSzPts val="1100"/>
              <a:buNone/>
              <a:defRPr sz="1400" b="0" i="0" u="none" strike="noStrike" cap="none"/>
            </a:lvl5pPr>
            <a:lvl6pPr marR="0" lvl="5" algn="l" rtl="0">
              <a:spcBef>
                <a:spcPts val="0"/>
              </a:spcBef>
              <a:spcAft>
                <a:spcPts val="0"/>
              </a:spcAft>
              <a:buSzPts val="1100"/>
              <a:buNone/>
              <a:defRPr sz="1400" b="0" i="0" u="none" strike="noStrike" cap="none"/>
            </a:lvl6pPr>
            <a:lvl7pPr marR="0" lvl="6" algn="l" rtl="0">
              <a:spcBef>
                <a:spcPts val="0"/>
              </a:spcBef>
              <a:spcAft>
                <a:spcPts val="0"/>
              </a:spcAft>
              <a:buSzPts val="1100"/>
              <a:buNone/>
              <a:defRPr sz="1400" b="0" i="0" u="none" strike="noStrike" cap="none"/>
            </a:lvl7pPr>
            <a:lvl8pPr marR="0" lvl="7" algn="l" rtl="0">
              <a:spcBef>
                <a:spcPts val="0"/>
              </a:spcBef>
              <a:spcAft>
                <a:spcPts val="0"/>
              </a:spcAft>
              <a:buSzPts val="1100"/>
              <a:buNone/>
              <a:defRPr sz="1400" b="0" i="0" u="none" strike="noStrike" cap="none"/>
            </a:lvl8pPr>
            <a:lvl9pPr marR="0" lvl="8" algn="l" rtl="0">
              <a:spcBef>
                <a:spcPts val="0"/>
              </a:spcBef>
              <a:spcAft>
                <a:spcPts val="0"/>
              </a:spcAft>
              <a:buSzPts val="1100"/>
              <a:buNone/>
              <a:defRPr sz="1400" b="0" i="0" u="none" strike="noStrike" cap="none"/>
            </a:lvl9pPr>
          </a:lstStyle>
          <a:p>
            <a:endParaRPr/>
          </a:p>
        </p:txBody>
      </p:sp>
    </p:spTree>
    <p:extLst>
      <p:ext uri="{BB962C8B-B14F-4D97-AF65-F5344CB8AC3E}">
        <p14:creationId xmlns:p14="http://schemas.microsoft.com/office/powerpoint/2010/main" val="2434883014"/>
      </p:ext>
    </p:extLst>
  </p:cSld>
  <p:clrMap bg1="lt1" tx1="dk1" bg2="dk2" tx2="lt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 id="21474842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a:spcBef>
                <a:spcPts val="0"/>
              </a:spcBef>
              <a:spcAft>
                <a:spcPts val="0"/>
              </a:spcAft>
            </a:pPr>
            <a:fld id="{00000000-1234-1234-1234-123412341234}" type="slidenum">
              <a:rPr lang="pl" smtClean="0"/>
              <a:pPr>
                <a:spcBef>
                  <a:spcPts val="0"/>
                </a:spcBef>
                <a:spcAft>
                  <a:spcPts val="0"/>
                </a:spcAft>
              </a:pPr>
              <a:t>‹#›</a:t>
            </a:fld>
            <a:endParaRPr lang="pl"/>
          </a:p>
        </p:txBody>
      </p:sp>
    </p:spTree>
    <p:extLst>
      <p:ext uri="{BB962C8B-B14F-4D97-AF65-F5344CB8AC3E}">
        <p14:creationId xmlns:p14="http://schemas.microsoft.com/office/powerpoint/2010/main" val="3991536565"/>
      </p:ext>
    </p:extLst>
  </p:cSld>
  <p:clrMap bg1="lt1" tx1="dk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26"/>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3" name="Google Shape;103;p26"/>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4" name="Google Shape;104;p26"/>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5" name="Google Shape;105;p26"/>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6" name="Google Shape;106;p26"/>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a:spcAft>
                <a:spcPts val="0"/>
              </a:spcAft>
            </a:pPr>
            <a:fld id="{00000000-1234-1234-1234-123412341234}" type="slidenum">
              <a:rPr lang="en" smtClean="0"/>
              <a:pPr>
                <a:spcAft>
                  <a:spcPts val="0"/>
                </a:spcAft>
              </a:pPr>
              <a:t>‹#›</a:t>
            </a:fld>
            <a:endParaRPr lang="en"/>
          </a:p>
        </p:txBody>
      </p:sp>
    </p:spTree>
    <p:extLst>
      <p:ext uri="{BB962C8B-B14F-4D97-AF65-F5344CB8AC3E}">
        <p14:creationId xmlns:p14="http://schemas.microsoft.com/office/powerpoint/2010/main" val="2946142934"/>
      </p:ext>
    </p:extLst>
  </p:cSld>
  <p:clrMap bg1="lt1" tx1="dk1" bg2="dk2" tx2="lt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14.jpg"/><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jp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27.png"/><Relationship Id="rId5" Type="http://schemas.openxmlformats.org/officeDocument/2006/relationships/image" Target="../media/image26.gif"/><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5.xml"/><Relationship Id="rId16" Type="http://schemas.openxmlformats.org/officeDocument/2006/relationships/image" Target="../media/image43.png"/><Relationship Id="rId1" Type="http://schemas.openxmlformats.org/officeDocument/2006/relationships/slideLayout" Target="../slideLayouts/slideLayout3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14.jpg"/><Relationship Id="rId9" Type="http://schemas.openxmlformats.org/officeDocument/2006/relationships/image" Target="../media/image36.pn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14.jp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5.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image" Target="../media/image61.jpg"/></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5.xml"/><Relationship Id="rId5" Type="http://schemas.openxmlformats.org/officeDocument/2006/relationships/image" Target="../media/image63.png"/><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26" Type="http://schemas.openxmlformats.org/officeDocument/2006/relationships/image" Target="../media/image87.pn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5" Type="http://schemas.openxmlformats.org/officeDocument/2006/relationships/image" Target="../media/image86.png"/><Relationship Id="rId2" Type="http://schemas.openxmlformats.org/officeDocument/2006/relationships/notesSlide" Target="../notesSlides/notesSlide24.xml"/><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41.xml"/><Relationship Id="rId6" Type="http://schemas.openxmlformats.org/officeDocument/2006/relationships/image" Target="../media/image67.png"/><Relationship Id="rId11" Type="http://schemas.openxmlformats.org/officeDocument/2006/relationships/image" Target="../media/image72.png"/><Relationship Id="rId24" Type="http://schemas.openxmlformats.org/officeDocument/2006/relationships/image" Target="../media/image85.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png"/></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26" Type="http://schemas.openxmlformats.org/officeDocument/2006/relationships/image" Target="../media/image112.png"/><Relationship Id="rId3" Type="http://schemas.openxmlformats.org/officeDocument/2006/relationships/image" Target="../media/image89.png"/><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5" Type="http://schemas.openxmlformats.org/officeDocument/2006/relationships/image" Target="../media/image111.png"/><Relationship Id="rId2" Type="http://schemas.openxmlformats.org/officeDocument/2006/relationships/notesSlide" Target="../notesSlides/notesSlide25.xml"/><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41.xml"/><Relationship Id="rId6" Type="http://schemas.openxmlformats.org/officeDocument/2006/relationships/image" Target="../media/image92.png"/><Relationship Id="rId11" Type="http://schemas.openxmlformats.org/officeDocument/2006/relationships/image" Target="../media/image97.png"/><Relationship Id="rId24" Type="http://schemas.openxmlformats.org/officeDocument/2006/relationships/image" Target="../media/image110.pn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109.png"/><Relationship Id="rId10" Type="http://schemas.openxmlformats.org/officeDocument/2006/relationships/image" Target="../media/image96.png"/><Relationship Id="rId19" Type="http://schemas.openxmlformats.org/officeDocument/2006/relationships/image" Target="../media/image105.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png"/><Relationship Id="rId27" Type="http://schemas.openxmlformats.org/officeDocument/2006/relationships/image" Target="../media/image113.png"/></Relationships>
</file>

<file path=ppt/slides/_rels/slide26.xml.rels><?xml version="1.0" encoding="UTF-8" standalone="yes"?>
<Relationships xmlns="http://schemas.openxmlformats.org/package/2006/relationships"><Relationship Id="rId3" Type="http://schemas.openxmlformats.org/officeDocument/2006/relationships/image" Target="../media/image114.gif"/><Relationship Id="rId7" Type="http://schemas.openxmlformats.org/officeDocument/2006/relationships/image" Target="../media/image116.pn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115.jpg"/><Relationship Id="rId5" Type="http://schemas.openxmlformats.org/officeDocument/2006/relationships/image" Target="../media/image14.jp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U0qi0nKjwDA&amp;feature=youtu.be" TargetMode="External"/><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14.jpg"/><Relationship Id="rId5" Type="http://schemas.openxmlformats.org/officeDocument/2006/relationships/image" Target="../media/image6.png"/><Relationship Id="rId4" Type="http://schemas.openxmlformats.org/officeDocument/2006/relationships/image" Target="../media/image117.jpg"/></Relationships>
</file>

<file path=ppt/slides/_rels/slide28.xml.rels><?xml version="1.0" encoding="UTF-8" standalone="yes"?>
<Relationships xmlns="http://schemas.openxmlformats.org/package/2006/relationships"><Relationship Id="rId8" Type="http://schemas.openxmlformats.org/officeDocument/2006/relationships/hyperlink" Target="https://www.instagram.com/zencommerce_india/" TargetMode="External"/><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18.jpg"/><Relationship Id="rId2" Type="http://schemas.openxmlformats.org/officeDocument/2006/relationships/notesSlide" Target="../notesSlides/notesSlide28.xml"/><Relationship Id="rId1" Type="http://schemas.openxmlformats.org/officeDocument/2006/relationships/slideLayout" Target="../slideLayouts/slideLayout35.xml"/><Relationship Id="rId6" Type="http://schemas.openxmlformats.org/officeDocument/2006/relationships/hyperlink" Target="https://in.linkedin.com/company/zencommerce" TargetMode="External"/><Relationship Id="rId11" Type="http://schemas.openxmlformats.org/officeDocument/2006/relationships/hyperlink" Target="http://www.zencommerce.in/" TargetMode="External"/><Relationship Id="rId5" Type="http://schemas.openxmlformats.org/officeDocument/2006/relationships/image" Target="../media/image10.png"/><Relationship Id="rId10" Type="http://schemas.openxmlformats.org/officeDocument/2006/relationships/hyperlink" Target="https://www.youtube.com/zencommercein" TargetMode="External"/><Relationship Id="rId4" Type="http://schemas.openxmlformats.org/officeDocument/2006/relationships/hyperlink" Target="https://www.facebook.com/zencommercein" TargetMode="External"/><Relationship Id="rId9"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29.xml"/><Relationship Id="rId1" Type="http://schemas.openxmlformats.org/officeDocument/2006/relationships/slideLayout" Target="../slideLayouts/slideLayout41.xml"/><Relationship Id="rId5" Type="http://schemas.openxmlformats.org/officeDocument/2006/relationships/image" Target="../media/image6.png"/><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ideo" Target="https://www.youtube.com/embed/gBWLm6Sx1WI" TargetMode="External"/><Relationship Id="rId6" Type="http://schemas.openxmlformats.org/officeDocument/2006/relationships/image" Target="../media/image121.jpe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image" Target="../media/image124.png"/><Relationship Id="rId4" Type="http://schemas.openxmlformats.org/officeDocument/2006/relationships/image" Target="../media/image123.png"/></Relationships>
</file>

<file path=ppt/slides/_rels/slide32.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3.xml"/><Relationship Id="rId1" Type="http://schemas.openxmlformats.org/officeDocument/2006/relationships/slideLayout" Target="../slideLayouts/slideLayout26.xml"/><Relationship Id="rId6" Type="http://schemas.openxmlformats.org/officeDocument/2006/relationships/image" Target="../media/image124.png"/><Relationship Id="rId5" Type="http://schemas.openxmlformats.org/officeDocument/2006/relationships/image" Target="../media/image126.png"/><Relationship Id="rId4" Type="http://schemas.openxmlformats.org/officeDocument/2006/relationships/image" Target="../media/image123.png"/></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26.xml"/><Relationship Id="rId5" Type="http://schemas.openxmlformats.org/officeDocument/2006/relationships/image" Target="../media/image126.png"/><Relationship Id="rId4" Type="http://schemas.openxmlformats.org/officeDocument/2006/relationships/image" Target="../media/image123.png"/></Relationships>
</file>

<file path=ppt/slides/_rels/slide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5.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7.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9.png"/><Relationship Id="rId4" Type="http://schemas.openxmlformats.org/officeDocument/2006/relationships/image" Target="../media/image123.png"/></Relationships>
</file>

<file path=ppt/slides/_rels/slide3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38.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3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39.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40.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41.xml.rels><?xml version="1.0" encoding="UTF-8" standalone="yes"?>
<Relationships xmlns="http://schemas.openxmlformats.org/package/2006/relationships"><Relationship Id="rId3" Type="http://schemas.openxmlformats.org/officeDocument/2006/relationships/image" Target="../media/image133.jpg"/><Relationship Id="rId7" Type="http://schemas.openxmlformats.org/officeDocument/2006/relationships/image" Target="../media/image126.png"/><Relationship Id="rId2" Type="http://schemas.openxmlformats.org/officeDocument/2006/relationships/notesSlide" Target="../notesSlides/notesSlide41.xml"/><Relationship Id="rId1" Type="http://schemas.openxmlformats.org/officeDocument/2006/relationships/slideLayout" Target="../slideLayouts/slideLayout26.xml"/><Relationship Id="rId6" Type="http://schemas.openxmlformats.org/officeDocument/2006/relationships/image" Target="../media/image123.png"/><Relationship Id="rId5" Type="http://schemas.openxmlformats.org/officeDocument/2006/relationships/image" Target="../media/image134.png"/><Relationship Id="rId4" Type="http://schemas.openxmlformats.org/officeDocument/2006/relationships/image" Target="../media/image122.png"/></Relationships>
</file>

<file path=ppt/slides/_rels/slide42.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42.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43.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43.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44.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44.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5.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4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6.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4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7.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4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8.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49.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26.png"/><Relationship Id="rId2" Type="http://schemas.openxmlformats.org/officeDocument/2006/relationships/notesSlide" Target="../notesSlides/notesSlide49.xml"/><Relationship Id="rId1" Type="http://schemas.openxmlformats.org/officeDocument/2006/relationships/slideLayout" Target="../slideLayouts/slideLayout26.xml"/><Relationship Id="rId6" Type="http://schemas.openxmlformats.org/officeDocument/2006/relationships/image" Target="../media/image123.png"/><Relationship Id="rId5" Type="http://schemas.openxmlformats.org/officeDocument/2006/relationships/image" Target="../media/image143.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50.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5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1.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5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2.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5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3.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yQeMie1oKew" TargetMode="External"/><Relationship Id="rId2" Type="http://schemas.openxmlformats.org/officeDocument/2006/relationships/notesSlide" Target="../notesSlides/notesSlide54.xml"/><Relationship Id="rId1" Type="http://schemas.openxmlformats.org/officeDocument/2006/relationships/slideLayout" Target="../slideLayouts/slideLayout34.xml"/><Relationship Id="rId4" Type="http://schemas.openxmlformats.org/officeDocument/2006/relationships/image" Target="../media/image147.jpg"/></Relationships>
</file>

<file path=ppt/slides/_rels/slide55.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26.png"/><Relationship Id="rId2" Type="http://schemas.openxmlformats.org/officeDocument/2006/relationships/notesSlide" Target="../notesSlides/notesSlide55.xml"/><Relationship Id="rId1" Type="http://schemas.openxmlformats.org/officeDocument/2006/relationships/slideLayout" Target="../slideLayouts/slideLayout26.xml"/><Relationship Id="rId6" Type="http://schemas.openxmlformats.org/officeDocument/2006/relationships/image" Target="../media/image123.png"/><Relationship Id="rId5" Type="http://schemas.openxmlformats.org/officeDocument/2006/relationships/image" Target="../media/image150.png"/><Relationship Id="rId4" Type="http://schemas.openxmlformats.org/officeDocument/2006/relationships/image" Target="../media/image149.png"/></Relationships>
</file>

<file path=ppt/slides/_rels/slide56.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notesSlide" Target="../notesSlides/notesSlide56.xml"/><Relationship Id="rId1" Type="http://schemas.openxmlformats.org/officeDocument/2006/relationships/slideLayout" Target="../slideLayouts/slideLayout24.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image" Target="../media/image126.png"/><Relationship Id="rId5" Type="http://schemas.openxmlformats.org/officeDocument/2006/relationships/image" Target="../media/image152.gif"/><Relationship Id="rId4" Type="http://schemas.openxmlformats.org/officeDocument/2006/relationships/image" Target="../media/image123.png"/></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8.xml"/><Relationship Id="rId1" Type="http://schemas.openxmlformats.org/officeDocument/2006/relationships/slideLayout" Target="../slideLayouts/slideLayout24.xml"/><Relationship Id="rId6" Type="http://schemas.openxmlformats.org/officeDocument/2006/relationships/image" Target="../media/image126.png"/><Relationship Id="rId5" Type="http://schemas.openxmlformats.org/officeDocument/2006/relationships/image" Target="../media/image153.gif"/><Relationship Id="rId4" Type="http://schemas.openxmlformats.org/officeDocument/2006/relationships/image" Target="../media/image123.png"/></Relationships>
</file>

<file path=ppt/slides/_rels/slide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9.xml"/><Relationship Id="rId1" Type="http://schemas.openxmlformats.org/officeDocument/2006/relationships/slideLayout" Target="../slideLayouts/slideLayout24.xml"/><Relationship Id="rId6" Type="http://schemas.openxmlformats.org/officeDocument/2006/relationships/image" Target="../media/image126.png"/><Relationship Id="rId5" Type="http://schemas.openxmlformats.org/officeDocument/2006/relationships/image" Target="../media/image154.gif"/><Relationship Id="rId4" Type="http://schemas.openxmlformats.org/officeDocument/2006/relationships/image" Target="../media/image123.png"/></Relationships>
</file>

<file path=ppt/slides/_rels/slide6.xml.rels><?xml version="1.0" encoding="UTF-8" standalone="yes"?>
<Relationships xmlns="http://schemas.openxmlformats.org/package/2006/relationships"><Relationship Id="rId8" Type="http://schemas.openxmlformats.org/officeDocument/2006/relationships/hyperlink" Target="https://www.instagram.com/zencommerce_india/" TargetMode="External"/><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hyperlink" Target="https://in.linkedin.com/company/zencommerce" TargetMode="External"/><Relationship Id="rId11" Type="http://schemas.openxmlformats.org/officeDocument/2006/relationships/hyperlink" Target="https://www.youtube.com/zencommercein" TargetMode="External"/><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hyperlink" Target="https://www.facebook.com/zencommercein" TargetMode="External"/><Relationship Id="rId9"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image" Target="../media/image155.gif"/><Relationship Id="rId2" Type="http://schemas.openxmlformats.org/officeDocument/2006/relationships/notesSlide" Target="../notesSlides/notesSlide60.xml"/><Relationship Id="rId1" Type="http://schemas.openxmlformats.org/officeDocument/2006/relationships/slideLayout" Target="../slideLayouts/slideLayout24.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6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2.png"/><Relationship Id="rId7" Type="http://schemas.openxmlformats.org/officeDocument/2006/relationships/image" Target="../media/image158.png"/><Relationship Id="rId2" Type="http://schemas.openxmlformats.org/officeDocument/2006/relationships/notesSlide" Target="../notesSlides/notesSlide61.xml"/><Relationship Id="rId1" Type="http://schemas.openxmlformats.org/officeDocument/2006/relationships/slideLayout" Target="../slideLayouts/slideLayout24.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23.png"/></Relationships>
</file>

<file path=ppt/slides/_rels/slide6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2.xml"/><Relationship Id="rId1" Type="http://schemas.openxmlformats.org/officeDocument/2006/relationships/slideLayout" Target="../slideLayouts/slideLayout24.xml"/><Relationship Id="rId6" Type="http://schemas.openxmlformats.org/officeDocument/2006/relationships/image" Target="../media/image126.png"/><Relationship Id="rId5" Type="http://schemas.openxmlformats.org/officeDocument/2006/relationships/image" Target="../media/image159.gif"/><Relationship Id="rId4" Type="http://schemas.openxmlformats.org/officeDocument/2006/relationships/image" Target="../media/image123.png"/></Relationships>
</file>

<file path=ppt/slides/_rels/slide6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3.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61.png"/></Relationships>
</file>

<file path=ppt/slides/_rels/slide6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4.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62.png"/></Relationships>
</file>

<file path=ppt/slides/_rels/slide65.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26.png"/><Relationship Id="rId2" Type="http://schemas.openxmlformats.org/officeDocument/2006/relationships/notesSlide" Target="../notesSlides/notesSlide65.xml"/><Relationship Id="rId1" Type="http://schemas.openxmlformats.org/officeDocument/2006/relationships/slideLayout" Target="../slideLayouts/slideLayout26.xml"/><Relationship Id="rId6" Type="http://schemas.openxmlformats.org/officeDocument/2006/relationships/image" Target="../media/image150.png"/><Relationship Id="rId5" Type="http://schemas.openxmlformats.org/officeDocument/2006/relationships/image" Target="../media/image163.png"/><Relationship Id="rId4" Type="http://schemas.openxmlformats.org/officeDocument/2006/relationships/image" Target="../media/image123.png"/></Relationships>
</file>

<file path=ppt/slides/_rels/slide6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6.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67.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4.png"/><Relationship Id="rId18" Type="http://schemas.openxmlformats.org/officeDocument/2006/relationships/image" Target="../media/image179.png"/><Relationship Id="rId3" Type="http://schemas.openxmlformats.org/officeDocument/2006/relationships/image" Target="../media/image165.jpg"/><Relationship Id="rId7" Type="http://schemas.openxmlformats.org/officeDocument/2006/relationships/image" Target="../media/image168.png"/><Relationship Id="rId12" Type="http://schemas.openxmlformats.org/officeDocument/2006/relationships/image" Target="../media/image173.png"/><Relationship Id="rId17" Type="http://schemas.openxmlformats.org/officeDocument/2006/relationships/image" Target="../media/image178.png"/><Relationship Id="rId2" Type="http://schemas.openxmlformats.org/officeDocument/2006/relationships/notesSlide" Target="../notesSlides/notesSlide67.xml"/><Relationship Id="rId16" Type="http://schemas.openxmlformats.org/officeDocument/2006/relationships/image" Target="../media/image177.png"/><Relationship Id="rId20" Type="http://schemas.openxmlformats.org/officeDocument/2006/relationships/image" Target="../media/image126.png"/><Relationship Id="rId1" Type="http://schemas.openxmlformats.org/officeDocument/2006/relationships/slideLayout" Target="../slideLayouts/slideLayout26.xml"/><Relationship Id="rId6" Type="http://schemas.openxmlformats.org/officeDocument/2006/relationships/image" Target="../media/image167.png"/><Relationship Id="rId11" Type="http://schemas.openxmlformats.org/officeDocument/2006/relationships/image" Target="../media/image172.png"/><Relationship Id="rId5" Type="http://schemas.openxmlformats.org/officeDocument/2006/relationships/image" Target="../media/image166.png"/><Relationship Id="rId15" Type="http://schemas.openxmlformats.org/officeDocument/2006/relationships/image" Target="../media/image176.png"/><Relationship Id="rId10" Type="http://schemas.openxmlformats.org/officeDocument/2006/relationships/image" Target="../media/image171.png"/><Relationship Id="rId19"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70.png"/><Relationship Id="rId14" Type="http://schemas.openxmlformats.org/officeDocument/2006/relationships/image" Target="../media/image175.png"/></Relationships>
</file>

<file path=ppt/slides/_rels/slide68.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18" Type="http://schemas.openxmlformats.org/officeDocument/2006/relationships/image" Target="../media/image193.png"/><Relationship Id="rId26" Type="http://schemas.openxmlformats.org/officeDocument/2006/relationships/image" Target="../media/image126.png"/><Relationship Id="rId3" Type="http://schemas.openxmlformats.org/officeDocument/2006/relationships/image" Target="../media/image180.jpg"/><Relationship Id="rId21" Type="http://schemas.openxmlformats.org/officeDocument/2006/relationships/image" Target="../media/image196.png"/><Relationship Id="rId7" Type="http://schemas.openxmlformats.org/officeDocument/2006/relationships/image" Target="../media/image182.png"/><Relationship Id="rId12" Type="http://schemas.openxmlformats.org/officeDocument/2006/relationships/image" Target="../media/image187.png"/><Relationship Id="rId17" Type="http://schemas.openxmlformats.org/officeDocument/2006/relationships/image" Target="../media/image192.png"/><Relationship Id="rId25" Type="http://schemas.openxmlformats.org/officeDocument/2006/relationships/image" Target="../media/image200.png"/><Relationship Id="rId2" Type="http://schemas.openxmlformats.org/officeDocument/2006/relationships/notesSlide" Target="../notesSlides/notesSlide68.xml"/><Relationship Id="rId16" Type="http://schemas.openxmlformats.org/officeDocument/2006/relationships/image" Target="../media/image191.png"/><Relationship Id="rId20" Type="http://schemas.openxmlformats.org/officeDocument/2006/relationships/image" Target="../media/image195.png"/><Relationship Id="rId1" Type="http://schemas.openxmlformats.org/officeDocument/2006/relationships/slideLayout" Target="../slideLayouts/slideLayout26.xml"/><Relationship Id="rId6" Type="http://schemas.openxmlformats.org/officeDocument/2006/relationships/image" Target="../media/image181.png"/><Relationship Id="rId11" Type="http://schemas.openxmlformats.org/officeDocument/2006/relationships/image" Target="../media/image186.png"/><Relationship Id="rId24" Type="http://schemas.openxmlformats.org/officeDocument/2006/relationships/image" Target="../media/image199.png"/><Relationship Id="rId5" Type="http://schemas.openxmlformats.org/officeDocument/2006/relationships/image" Target="../media/image123.png"/><Relationship Id="rId15" Type="http://schemas.openxmlformats.org/officeDocument/2006/relationships/image" Target="../media/image190.png"/><Relationship Id="rId23" Type="http://schemas.openxmlformats.org/officeDocument/2006/relationships/image" Target="../media/image198.png"/><Relationship Id="rId10" Type="http://schemas.openxmlformats.org/officeDocument/2006/relationships/image" Target="../media/image185.png"/><Relationship Id="rId19" Type="http://schemas.openxmlformats.org/officeDocument/2006/relationships/image" Target="../media/image194.png"/><Relationship Id="rId4" Type="http://schemas.openxmlformats.org/officeDocument/2006/relationships/image" Target="../media/image122.png"/><Relationship Id="rId9" Type="http://schemas.openxmlformats.org/officeDocument/2006/relationships/image" Target="../media/image184.png"/><Relationship Id="rId14" Type="http://schemas.openxmlformats.org/officeDocument/2006/relationships/image" Target="../media/image189.png"/><Relationship Id="rId22" Type="http://schemas.openxmlformats.org/officeDocument/2006/relationships/image" Target="../media/image197.png"/></Relationships>
</file>

<file path=ppt/slides/_rels/slide69.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69.xml"/><Relationship Id="rId1" Type="http://schemas.openxmlformats.org/officeDocument/2006/relationships/slideLayout" Target="../slideLayouts/slideLayout24.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203.jpeg"/><Relationship Id="rId5" Type="http://schemas.openxmlformats.org/officeDocument/2006/relationships/image" Target="../media/image202.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204.jpe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202.png"/><Relationship Id="rId5" Type="http://schemas.openxmlformats.org/officeDocument/2006/relationships/image" Target="../media/image205.jpe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0.png"/></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E0B937-4B2C-4E40-A90B-C6A33E612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3862"/>
            <a:ext cx="9144000" cy="6010275"/>
          </a:xfrm>
          <a:prstGeom prst="rect">
            <a:avLst/>
          </a:prstGeom>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3"/>
          <p:cNvSpPr txBox="1">
            <a:spLocks noGrp="1"/>
          </p:cNvSpPr>
          <p:nvPr>
            <p:ph type="title"/>
          </p:nvPr>
        </p:nvSpPr>
        <p:spPr>
          <a:xfrm>
            <a:off x="415650" y="1139669"/>
            <a:ext cx="7886700" cy="994200"/>
          </a:xfrm>
          <a:prstGeom prst="rect">
            <a:avLst/>
          </a:prstGeom>
          <a:noFill/>
          <a:ln>
            <a:noFill/>
          </a:ln>
        </p:spPr>
        <p:txBody>
          <a:bodyPr spcFirstLastPara="1" wrap="square" lIns="68575" tIns="34275" rIns="68575" bIns="34275" anchor="ctr" anchorCtr="0">
            <a:noAutofit/>
          </a:bodyPr>
          <a:lstStyle/>
          <a:p>
            <a:pPr>
              <a:buSzPts val="3300"/>
            </a:pPr>
            <a:r>
              <a:rPr lang="en" b="1">
                <a:latin typeface="Roboto"/>
                <a:ea typeface="Roboto"/>
                <a:cs typeface="Roboto"/>
                <a:sym typeface="Roboto"/>
              </a:rPr>
              <a:t>Too Many </a:t>
            </a:r>
            <a:r>
              <a:rPr lang="en" b="1">
                <a:solidFill>
                  <a:schemeClr val="accent5"/>
                </a:solidFill>
                <a:latin typeface="Roboto"/>
                <a:ea typeface="Roboto"/>
                <a:cs typeface="Roboto"/>
                <a:sym typeface="Roboto"/>
              </a:rPr>
              <a:t>Options!!</a:t>
            </a:r>
            <a:endParaRPr b="1">
              <a:solidFill>
                <a:schemeClr val="accent5"/>
              </a:solidFill>
              <a:latin typeface="Roboto"/>
              <a:ea typeface="Roboto"/>
              <a:cs typeface="Roboto"/>
              <a:sym typeface="Roboto"/>
            </a:endParaRPr>
          </a:p>
        </p:txBody>
      </p:sp>
      <p:sp>
        <p:nvSpPr>
          <p:cNvPr id="281" name="Google Shape;281;p43"/>
          <p:cNvSpPr txBox="1">
            <a:spLocks noGrp="1"/>
          </p:cNvSpPr>
          <p:nvPr>
            <p:ph type="body" idx="1"/>
          </p:nvPr>
        </p:nvSpPr>
        <p:spPr>
          <a:xfrm>
            <a:off x="4942300" y="1392310"/>
            <a:ext cx="3643500" cy="3958800"/>
          </a:xfrm>
          <a:prstGeom prst="rect">
            <a:avLst/>
          </a:prstGeom>
          <a:noFill/>
          <a:ln>
            <a:noFill/>
          </a:ln>
        </p:spPr>
        <p:txBody>
          <a:bodyPr spcFirstLastPara="1" wrap="square" lIns="68575" tIns="34275" rIns="68575" bIns="34275" anchor="t" anchorCtr="0">
            <a:noAutofit/>
          </a:bodyPr>
          <a:lstStyle/>
          <a:p>
            <a:pPr marL="177800" indent="-146050">
              <a:buSzPts val="1700"/>
              <a:buFont typeface="Roboto"/>
              <a:buChar char="•"/>
            </a:pPr>
            <a:r>
              <a:rPr lang="en" sz="1700">
                <a:latin typeface="Roboto"/>
                <a:ea typeface="Roboto"/>
                <a:cs typeface="Roboto"/>
                <a:sym typeface="Roboto"/>
              </a:rPr>
              <a:t>Platforms like Amazon and ebay let you sell your products through their store.</a:t>
            </a:r>
            <a:endParaRPr sz="1700">
              <a:latin typeface="Roboto"/>
              <a:ea typeface="Roboto"/>
              <a:cs typeface="Roboto"/>
              <a:sym typeface="Roboto"/>
            </a:endParaRPr>
          </a:p>
          <a:p>
            <a:pPr marL="0" indent="0">
              <a:buNone/>
            </a:pPr>
            <a:endParaRPr sz="1700">
              <a:latin typeface="Roboto"/>
              <a:ea typeface="Roboto"/>
              <a:cs typeface="Roboto"/>
              <a:sym typeface="Roboto"/>
            </a:endParaRPr>
          </a:p>
          <a:p>
            <a:pPr marL="177800" indent="-146050">
              <a:buSzPts val="1700"/>
              <a:buFont typeface="Roboto"/>
              <a:buChar char="•"/>
            </a:pPr>
            <a:r>
              <a:rPr lang="en" sz="1700">
                <a:latin typeface="Roboto"/>
                <a:ea typeface="Roboto"/>
                <a:cs typeface="Roboto"/>
                <a:sym typeface="Roboto"/>
              </a:rPr>
              <a:t>On the other hand, platforms like Zencommerce, Shopify, Weebly, Wix etc. let you design a store that is customized to your unique needs and put you in full control of marketing and provide better customer support, giving you a more tailored experience.</a:t>
            </a:r>
            <a:endParaRPr sz="1700">
              <a:latin typeface="Roboto"/>
              <a:ea typeface="Roboto"/>
              <a:cs typeface="Roboto"/>
              <a:sym typeface="Roboto"/>
            </a:endParaRPr>
          </a:p>
        </p:txBody>
      </p:sp>
      <p:pic>
        <p:nvPicPr>
          <p:cNvPr id="282" name="Google Shape;282;p43"/>
          <p:cNvPicPr preferRelativeResize="0"/>
          <p:nvPr/>
        </p:nvPicPr>
        <p:blipFill>
          <a:blip r:embed="rId3">
            <a:alphaModFix/>
          </a:blip>
          <a:stretch>
            <a:fillRect/>
          </a:stretch>
        </p:blipFill>
        <p:spPr>
          <a:xfrm>
            <a:off x="6621325" y="5515082"/>
            <a:ext cx="2381250" cy="347663"/>
          </a:xfrm>
          <a:prstGeom prst="rect">
            <a:avLst/>
          </a:prstGeom>
          <a:noFill/>
          <a:ln>
            <a:noFill/>
          </a:ln>
        </p:spPr>
      </p:pic>
      <p:pic>
        <p:nvPicPr>
          <p:cNvPr id="283" name="Google Shape;283;p43"/>
          <p:cNvPicPr preferRelativeResize="0"/>
          <p:nvPr/>
        </p:nvPicPr>
        <p:blipFill rotWithShape="1">
          <a:blip r:embed="rId4">
            <a:alphaModFix/>
          </a:blip>
          <a:srcRect l="19" r="19"/>
          <a:stretch/>
        </p:blipFill>
        <p:spPr>
          <a:xfrm>
            <a:off x="891150" y="2199026"/>
            <a:ext cx="3034800" cy="2974099"/>
          </a:xfrm>
          <a:prstGeom prst="rect">
            <a:avLst/>
          </a:prstGeom>
          <a:noFill/>
          <a:ln>
            <a:noFill/>
          </a:ln>
        </p:spPr>
      </p:pic>
      <p:sp>
        <p:nvSpPr>
          <p:cNvPr id="284" name="Google Shape;284;p43"/>
          <p:cNvSpPr/>
          <p:nvPr/>
        </p:nvSpPr>
        <p:spPr>
          <a:xfrm>
            <a:off x="3925950" y="2199025"/>
            <a:ext cx="186300" cy="3677400"/>
          </a:xfrm>
          <a:prstGeom prst="rect">
            <a:avLst/>
          </a:prstGeom>
          <a:solidFill>
            <a:srgbClr val="FFFFFF"/>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85" name="Google Shape;285;p43"/>
          <p:cNvSpPr/>
          <p:nvPr/>
        </p:nvSpPr>
        <p:spPr>
          <a:xfrm>
            <a:off x="229350" y="2133863"/>
            <a:ext cx="186300" cy="3677400"/>
          </a:xfrm>
          <a:prstGeom prst="rect">
            <a:avLst/>
          </a:prstGeom>
          <a:solidFill>
            <a:srgbClr val="FFFFFF"/>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86" name="Google Shape;286;p43"/>
          <p:cNvSpPr/>
          <p:nvPr/>
        </p:nvSpPr>
        <p:spPr>
          <a:xfrm>
            <a:off x="3861650" y="1993175"/>
            <a:ext cx="504600" cy="3958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FFFFFF"/>
              </a:solidFill>
              <a:latin typeface="Arial"/>
              <a:cs typeface="Arial"/>
              <a:sym typeface="Arial"/>
            </a:endParaRPr>
          </a:p>
        </p:txBody>
      </p:sp>
      <p:sp>
        <p:nvSpPr>
          <p:cNvPr id="287" name="Google Shape;287;p43"/>
          <p:cNvSpPr/>
          <p:nvPr/>
        </p:nvSpPr>
        <p:spPr>
          <a:xfrm>
            <a:off x="614950" y="2164038"/>
            <a:ext cx="364500" cy="3237600"/>
          </a:xfrm>
          <a:prstGeom prst="rect">
            <a:avLst/>
          </a:prstGeom>
          <a:solidFill>
            <a:srgbClr val="FFFFFF"/>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288" name="Google Shape;288;p43"/>
          <p:cNvPicPr preferRelativeResize="0"/>
          <p:nvPr/>
        </p:nvPicPr>
        <p:blipFill>
          <a:blip r:embed="rId5">
            <a:alphaModFix/>
          </a:blip>
          <a:stretch>
            <a:fillRect/>
          </a:stretch>
        </p:blipFill>
        <p:spPr>
          <a:xfrm>
            <a:off x="207825" y="5431801"/>
            <a:ext cx="1039500" cy="441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4"/>
          <p:cNvSpPr txBox="1">
            <a:spLocks noGrp="1"/>
          </p:cNvSpPr>
          <p:nvPr>
            <p:ph type="title"/>
          </p:nvPr>
        </p:nvSpPr>
        <p:spPr>
          <a:xfrm>
            <a:off x="628650" y="857244"/>
            <a:ext cx="7886700" cy="994200"/>
          </a:xfrm>
          <a:prstGeom prst="rect">
            <a:avLst/>
          </a:prstGeom>
        </p:spPr>
        <p:txBody>
          <a:bodyPr spcFirstLastPara="1" wrap="square" lIns="68575" tIns="34275" rIns="68575" bIns="34275" anchor="ctr" anchorCtr="0">
            <a:noAutofit/>
          </a:bodyPr>
          <a:lstStyle/>
          <a:p>
            <a:pPr algn="ctr"/>
            <a:r>
              <a:rPr lang="en" b="1">
                <a:latin typeface="Roboto"/>
                <a:ea typeface="Roboto"/>
                <a:cs typeface="Roboto"/>
                <a:sym typeface="Roboto"/>
              </a:rPr>
              <a:t>SaaS V/s Open Source???</a:t>
            </a:r>
            <a:endParaRPr b="1">
              <a:latin typeface="Roboto"/>
              <a:ea typeface="Roboto"/>
              <a:cs typeface="Roboto"/>
              <a:sym typeface="Roboto"/>
            </a:endParaRPr>
          </a:p>
        </p:txBody>
      </p:sp>
      <p:pic>
        <p:nvPicPr>
          <p:cNvPr id="294" name="Google Shape;294;p44"/>
          <p:cNvPicPr preferRelativeResize="0"/>
          <p:nvPr/>
        </p:nvPicPr>
        <p:blipFill>
          <a:blip r:embed="rId3">
            <a:alphaModFix/>
          </a:blip>
          <a:stretch>
            <a:fillRect/>
          </a:stretch>
        </p:blipFill>
        <p:spPr>
          <a:xfrm>
            <a:off x="2871903" y="2929528"/>
            <a:ext cx="2991526" cy="2213627"/>
          </a:xfrm>
          <a:prstGeom prst="rect">
            <a:avLst/>
          </a:prstGeom>
          <a:noFill/>
          <a:ln>
            <a:noFill/>
          </a:ln>
        </p:spPr>
      </p:pic>
      <p:sp>
        <p:nvSpPr>
          <p:cNvPr id="295" name="Google Shape;295;p44"/>
          <p:cNvSpPr/>
          <p:nvPr/>
        </p:nvSpPr>
        <p:spPr>
          <a:xfrm>
            <a:off x="888875" y="2045750"/>
            <a:ext cx="1508100" cy="5793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6" name="Google Shape;296;p44"/>
          <p:cNvSpPr txBox="1"/>
          <p:nvPr/>
        </p:nvSpPr>
        <p:spPr>
          <a:xfrm>
            <a:off x="1143000" y="2067200"/>
            <a:ext cx="1014250" cy="5364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en" sz="2500" b="1" kern="0" dirty="0">
                <a:solidFill>
                  <a:srgbClr val="4472C4"/>
                </a:solidFill>
                <a:latin typeface="Roboto"/>
                <a:ea typeface="Roboto"/>
                <a:cs typeface="Roboto"/>
                <a:sym typeface="Roboto"/>
              </a:rPr>
              <a:t>SaaS</a:t>
            </a:r>
            <a:endParaRPr sz="1400" kern="0" dirty="0">
              <a:solidFill>
                <a:srgbClr val="4472C4"/>
              </a:solidFill>
              <a:latin typeface="Arial"/>
              <a:cs typeface="Arial"/>
              <a:sym typeface="Arial"/>
            </a:endParaRPr>
          </a:p>
        </p:txBody>
      </p:sp>
      <p:sp>
        <p:nvSpPr>
          <p:cNvPr id="297" name="Google Shape;297;p44"/>
          <p:cNvSpPr txBox="1"/>
          <p:nvPr/>
        </p:nvSpPr>
        <p:spPr>
          <a:xfrm>
            <a:off x="292600" y="2873700"/>
            <a:ext cx="3100200" cy="2766600"/>
          </a:xfrm>
          <a:prstGeom prst="rect">
            <a:avLst/>
          </a:prstGeom>
          <a:noFill/>
          <a:ln>
            <a:noFill/>
          </a:ln>
        </p:spPr>
        <p:txBody>
          <a:bodyPr spcFirstLastPara="1" wrap="square" lIns="91425" tIns="91425" rIns="91425" bIns="91425" anchor="t" anchorCtr="0">
            <a:noAutofit/>
          </a:bodyPr>
          <a:lstStyle/>
          <a:p>
            <a:pPr marL="342900" indent="-209550" defTabSz="914400" eaLnBrk="1" fontAlgn="auto" hangingPunct="1">
              <a:lnSpc>
                <a:spcPct val="150000"/>
              </a:lnSpc>
              <a:spcBef>
                <a:spcPts val="0"/>
              </a:spcBef>
              <a:spcAft>
                <a:spcPts val="0"/>
              </a:spcAft>
              <a:buClr>
                <a:srgbClr val="000000"/>
              </a:buClr>
              <a:buSzPts val="1500"/>
              <a:buFont typeface="Roboto"/>
              <a:buChar char="●"/>
            </a:pPr>
            <a:r>
              <a:rPr lang="en" sz="1500" kern="0">
                <a:solidFill>
                  <a:srgbClr val="000000"/>
                </a:solidFill>
                <a:latin typeface="Roboto"/>
                <a:ea typeface="Roboto"/>
                <a:cs typeface="Roboto"/>
                <a:sym typeface="Roboto"/>
              </a:rPr>
              <a:t>Easy configuration &amp; customization</a:t>
            </a:r>
            <a:endParaRPr sz="1500" kern="0">
              <a:solidFill>
                <a:srgbClr val="000000"/>
              </a:solidFill>
              <a:latin typeface="Roboto"/>
              <a:ea typeface="Roboto"/>
              <a:cs typeface="Roboto"/>
              <a:sym typeface="Roboto"/>
            </a:endParaRPr>
          </a:p>
          <a:p>
            <a:pPr marL="342900" indent="-209550" defTabSz="914400" eaLnBrk="1" fontAlgn="auto" hangingPunct="1">
              <a:lnSpc>
                <a:spcPct val="150000"/>
              </a:lnSpc>
              <a:spcBef>
                <a:spcPts val="0"/>
              </a:spcBef>
              <a:spcAft>
                <a:spcPts val="0"/>
              </a:spcAft>
              <a:buClr>
                <a:srgbClr val="000000"/>
              </a:buClr>
              <a:buSzPts val="1500"/>
              <a:buFont typeface="Roboto"/>
              <a:buChar char="●"/>
            </a:pPr>
            <a:r>
              <a:rPr lang="en" sz="1500" kern="0">
                <a:solidFill>
                  <a:srgbClr val="000000"/>
                </a:solidFill>
                <a:latin typeface="Roboto"/>
                <a:ea typeface="Roboto"/>
                <a:cs typeface="Roboto"/>
                <a:sym typeface="Roboto"/>
              </a:rPr>
              <a:t>Accelerated feature delivery</a:t>
            </a:r>
            <a:endParaRPr sz="1500" kern="0">
              <a:solidFill>
                <a:srgbClr val="000000"/>
              </a:solidFill>
              <a:latin typeface="Roboto"/>
              <a:ea typeface="Roboto"/>
              <a:cs typeface="Roboto"/>
              <a:sym typeface="Roboto"/>
            </a:endParaRPr>
          </a:p>
          <a:p>
            <a:pPr marL="342900" indent="-209550" defTabSz="914400" eaLnBrk="1" fontAlgn="auto" hangingPunct="1">
              <a:lnSpc>
                <a:spcPct val="150000"/>
              </a:lnSpc>
              <a:spcBef>
                <a:spcPts val="0"/>
              </a:spcBef>
              <a:spcAft>
                <a:spcPts val="0"/>
              </a:spcAft>
              <a:buClr>
                <a:srgbClr val="000000"/>
              </a:buClr>
              <a:buSzPts val="1500"/>
              <a:buFont typeface="Roboto"/>
              <a:buChar char="●"/>
            </a:pPr>
            <a:r>
              <a:rPr lang="en" sz="1500" kern="0">
                <a:solidFill>
                  <a:srgbClr val="000000"/>
                </a:solidFill>
                <a:latin typeface="Roboto"/>
                <a:ea typeface="Roboto"/>
                <a:cs typeface="Roboto"/>
                <a:sym typeface="Roboto"/>
              </a:rPr>
              <a:t>Subscription-based Billing</a:t>
            </a:r>
            <a:endParaRPr sz="1500" kern="0">
              <a:solidFill>
                <a:srgbClr val="000000"/>
              </a:solidFill>
              <a:latin typeface="Roboto"/>
              <a:ea typeface="Roboto"/>
              <a:cs typeface="Roboto"/>
              <a:sym typeface="Roboto"/>
            </a:endParaRPr>
          </a:p>
          <a:p>
            <a:pPr marL="342900" indent="-209550" defTabSz="914400" eaLnBrk="1" fontAlgn="auto" hangingPunct="1">
              <a:lnSpc>
                <a:spcPct val="150000"/>
              </a:lnSpc>
              <a:spcBef>
                <a:spcPts val="0"/>
              </a:spcBef>
              <a:spcAft>
                <a:spcPts val="0"/>
              </a:spcAft>
              <a:buClr>
                <a:srgbClr val="000000"/>
              </a:buClr>
              <a:buSzPts val="1500"/>
              <a:buFont typeface="Roboto"/>
              <a:buChar char="●"/>
            </a:pPr>
            <a:r>
              <a:rPr lang="en" sz="1500" kern="0">
                <a:solidFill>
                  <a:srgbClr val="000000"/>
                </a:solidFill>
                <a:latin typeface="Roboto"/>
                <a:ea typeface="Roboto"/>
                <a:cs typeface="Roboto"/>
                <a:sym typeface="Roboto"/>
              </a:rPr>
              <a:t>Collaborative (&amp;"social") functionality</a:t>
            </a:r>
            <a:endParaRPr sz="1500" kern="0">
              <a:solidFill>
                <a:srgbClr val="000000"/>
              </a:solidFill>
              <a:latin typeface="Roboto"/>
              <a:ea typeface="Roboto"/>
              <a:cs typeface="Roboto"/>
              <a:sym typeface="Roboto"/>
            </a:endParaRPr>
          </a:p>
          <a:p>
            <a:pPr marL="342900" indent="-209550" defTabSz="914400" eaLnBrk="1" fontAlgn="auto" hangingPunct="1">
              <a:lnSpc>
                <a:spcPct val="150000"/>
              </a:lnSpc>
              <a:spcBef>
                <a:spcPts val="0"/>
              </a:spcBef>
              <a:spcAft>
                <a:spcPts val="0"/>
              </a:spcAft>
              <a:buClr>
                <a:srgbClr val="000000"/>
              </a:buClr>
              <a:buSzPts val="1500"/>
              <a:buFont typeface="Roboto"/>
              <a:buChar char="●"/>
            </a:pPr>
            <a:r>
              <a:rPr lang="en" sz="1500" kern="0">
                <a:solidFill>
                  <a:srgbClr val="000000"/>
                </a:solidFill>
                <a:latin typeface="Roboto"/>
                <a:ea typeface="Roboto"/>
                <a:cs typeface="Roboto"/>
                <a:sym typeface="Roboto"/>
              </a:rPr>
              <a:t>Cost-Effectiveness</a:t>
            </a:r>
            <a:endParaRPr sz="1500" kern="0">
              <a:solidFill>
                <a:srgbClr val="000000"/>
              </a:solidFill>
              <a:latin typeface="Roboto"/>
              <a:ea typeface="Roboto"/>
              <a:cs typeface="Roboto"/>
              <a:sym typeface="Roboto"/>
            </a:endParaRPr>
          </a:p>
          <a:p>
            <a:pPr marL="457200" defTabSz="914400" eaLnBrk="1" fontAlgn="auto" hangingPunct="1">
              <a:lnSpc>
                <a:spcPct val="150000"/>
              </a:lnSpc>
              <a:spcBef>
                <a:spcPts val="0"/>
              </a:spcBef>
              <a:spcAft>
                <a:spcPts val="0"/>
              </a:spcAft>
              <a:buClr>
                <a:srgbClr val="000000"/>
              </a:buClr>
            </a:pPr>
            <a:endParaRPr sz="1500" kern="0">
              <a:solidFill>
                <a:srgbClr val="000000"/>
              </a:solidFill>
              <a:latin typeface="Roboto"/>
              <a:ea typeface="Roboto"/>
              <a:cs typeface="Roboto"/>
              <a:sym typeface="Roboto"/>
            </a:endParaRPr>
          </a:p>
        </p:txBody>
      </p:sp>
      <p:sp>
        <p:nvSpPr>
          <p:cNvPr id="298" name="Google Shape;298;p44"/>
          <p:cNvSpPr/>
          <p:nvPr/>
        </p:nvSpPr>
        <p:spPr>
          <a:xfrm>
            <a:off x="6306100" y="2045750"/>
            <a:ext cx="2309700" cy="5793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9" name="Google Shape;299;p44"/>
          <p:cNvSpPr txBox="1"/>
          <p:nvPr/>
        </p:nvSpPr>
        <p:spPr>
          <a:xfrm>
            <a:off x="6306100" y="2013200"/>
            <a:ext cx="2275450" cy="5364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en" sz="2500" b="1" kern="0" dirty="0">
                <a:solidFill>
                  <a:srgbClr val="4472C4"/>
                </a:solidFill>
                <a:latin typeface="Roboto"/>
                <a:ea typeface="Roboto"/>
                <a:cs typeface="Roboto"/>
                <a:sym typeface="Roboto"/>
              </a:rPr>
              <a:t>Open Source</a:t>
            </a:r>
            <a:endParaRPr sz="2500" b="1" kern="0" dirty="0">
              <a:solidFill>
                <a:srgbClr val="4472C4"/>
              </a:solidFill>
              <a:latin typeface="Roboto"/>
              <a:ea typeface="Roboto"/>
              <a:cs typeface="Roboto"/>
              <a:sym typeface="Roboto"/>
            </a:endParaRPr>
          </a:p>
          <a:p>
            <a:pPr defTabSz="914400" eaLnBrk="1" fontAlgn="auto" hangingPunct="1">
              <a:spcBef>
                <a:spcPts val="0"/>
              </a:spcBef>
              <a:spcAft>
                <a:spcPts val="0"/>
              </a:spcAft>
              <a:buClr>
                <a:srgbClr val="000000"/>
              </a:buClr>
            </a:pPr>
            <a:endParaRPr sz="2500" b="1" kern="0" dirty="0">
              <a:solidFill>
                <a:srgbClr val="000000"/>
              </a:solidFill>
              <a:latin typeface="Roboto"/>
              <a:ea typeface="Roboto"/>
              <a:cs typeface="Roboto"/>
              <a:sym typeface="Roboto"/>
            </a:endParaRPr>
          </a:p>
        </p:txBody>
      </p:sp>
      <p:sp>
        <p:nvSpPr>
          <p:cNvPr id="300" name="Google Shape;300;p44"/>
          <p:cNvSpPr txBox="1"/>
          <p:nvPr/>
        </p:nvSpPr>
        <p:spPr>
          <a:xfrm>
            <a:off x="6026825" y="2917725"/>
            <a:ext cx="2878200" cy="1994400"/>
          </a:xfrm>
          <a:prstGeom prst="rect">
            <a:avLst/>
          </a:prstGeom>
          <a:noFill/>
          <a:ln>
            <a:noFill/>
          </a:ln>
        </p:spPr>
        <p:txBody>
          <a:bodyPr spcFirstLastPara="1" wrap="square" lIns="91425" tIns="91425" rIns="91425" bIns="91425" anchor="t" anchorCtr="0">
            <a:noAutofit/>
          </a:bodyPr>
          <a:lstStyle/>
          <a:p>
            <a:pPr marL="457200" indent="-323850" defTabSz="914400" eaLnBrk="1" fontAlgn="auto" hangingPunct="1">
              <a:lnSpc>
                <a:spcPct val="150000"/>
              </a:lnSpc>
              <a:spcBef>
                <a:spcPts val="0"/>
              </a:spcBef>
              <a:spcAft>
                <a:spcPts val="0"/>
              </a:spcAft>
              <a:buClr>
                <a:srgbClr val="000000"/>
              </a:buClr>
              <a:buSzPts val="1500"/>
              <a:buFont typeface="Roboto"/>
              <a:buChar char="●"/>
            </a:pPr>
            <a:r>
              <a:rPr lang="en" sz="1500" kern="0">
                <a:solidFill>
                  <a:srgbClr val="000000"/>
                </a:solidFill>
                <a:latin typeface="Roboto"/>
                <a:ea typeface="Roboto"/>
                <a:cs typeface="Roboto"/>
                <a:sym typeface="Roboto"/>
              </a:rPr>
              <a:t>Need of a Developer</a:t>
            </a:r>
            <a:endParaRPr sz="1500" kern="0">
              <a:solidFill>
                <a:srgbClr val="000000"/>
              </a:solidFill>
              <a:latin typeface="Roboto"/>
              <a:ea typeface="Roboto"/>
              <a:cs typeface="Roboto"/>
              <a:sym typeface="Roboto"/>
            </a:endParaRPr>
          </a:p>
          <a:p>
            <a:pPr marL="457200" indent="-323850" defTabSz="914400" eaLnBrk="1" fontAlgn="auto" hangingPunct="1">
              <a:lnSpc>
                <a:spcPct val="150000"/>
              </a:lnSpc>
              <a:spcBef>
                <a:spcPts val="0"/>
              </a:spcBef>
              <a:spcAft>
                <a:spcPts val="0"/>
              </a:spcAft>
              <a:buClr>
                <a:srgbClr val="000000"/>
              </a:buClr>
              <a:buSzPts val="1500"/>
              <a:buFont typeface="Roboto"/>
              <a:buChar char="●"/>
            </a:pPr>
            <a:r>
              <a:rPr lang="en" sz="1500" kern="0">
                <a:solidFill>
                  <a:srgbClr val="000000"/>
                </a:solidFill>
                <a:latin typeface="Roboto"/>
                <a:ea typeface="Roboto"/>
                <a:cs typeface="Roboto"/>
                <a:sym typeface="Roboto"/>
              </a:rPr>
              <a:t>Flexibility &amp; Agility</a:t>
            </a:r>
            <a:endParaRPr sz="1500" kern="0">
              <a:solidFill>
                <a:srgbClr val="000000"/>
              </a:solidFill>
              <a:latin typeface="Roboto"/>
              <a:ea typeface="Roboto"/>
              <a:cs typeface="Roboto"/>
              <a:sym typeface="Roboto"/>
            </a:endParaRPr>
          </a:p>
          <a:p>
            <a:pPr marL="457200" indent="-323850" defTabSz="914400" eaLnBrk="1" fontAlgn="auto" hangingPunct="1">
              <a:lnSpc>
                <a:spcPct val="150000"/>
              </a:lnSpc>
              <a:spcBef>
                <a:spcPts val="0"/>
              </a:spcBef>
              <a:spcAft>
                <a:spcPts val="0"/>
              </a:spcAft>
              <a:buClr>
                <a:srgbClr val="000000"/>
              </a:buClr>
              <a:buSzPts val="1500"/>
              <a:buFont typeface="Roboto"/>
              <a:buChar char="●"/>
            </a:pPr>
            <a:r>
              <a:rPr lang="en" sz="1500" kern="0">
                <a:solidFill>
                  <a:srgbClr val="000000"/>
                </a:solidFill>
                <a:latin typeface="Roboto"/>
                <a:ea typeface="Roboto"/>
                <a:cs typeface="Roboto"/>
                <a:sym typeface="Roboto"/>
              </a:rPr>
              <a:t>Ability to start small</a:t>
            </a:r>
            <a:endParaRPr sz="1500" kern="0">
              <a:solidFill>
                <a:srgbClr val="000000"/>
              </a:solidFill>
              <a:latin typeface="Roboto"/>
              <a:ea typeface="Roboto"/>
              <a:cs typeface="Roboto"/>
              <a:sym typeface="Roboto"/>
            </a:endParaRPr>
          </a:p>
          <a:p>
            <a:pPr marL="457200" indent="-323850" defTabSz="914400" eaLnBrk="1" fontAlgn="auto" hangingPunct="1">
              <a:lnSpc>
                <a:spcPct val="150000"/>
              </a:lnSpc>
              <a:spcBef>
                <a:spcPts val="0"/>
              </a:spcBef>
              <a:spcAft>
                <a:spcPts val="0"/>
              </a:spcAft>
              <a:buClr>
                <a:srgbClr val="000000"/>
              </a:buClr>
              <a:buSzPts val="1500"/>
              <a:buFont typeface="Roboto"/>
              <a:buChar char="●"/>
            </a:pPr>
            <a:r>
              <a:rPr lang="en" sz="1500" kern="0">
                <a:solidFill>
                  <a:srgbClr val="000000"/>
                </a:solidFill>
                <a:latin typeface="Roboto"/>
                <a:ea typeface="Roboto"/>
                <a:cs typeface="Roboto"/>
                <a:sym typeface="Roboto"/>
              </a:rPr>
              <a:t>No Updations</a:t>
            </a:r>
            <a:endParaRPr sz="1500" kern="0">
              <a:solidFill>
                <a:srgbClr val="000000"/>
              </a:solidFill>
              <a:latin typeface="Roboto"/>
              <a:ea typeface="Roboto"/>
              <a:cs typeface="Roboto"/>
              <a:sym typeface="Roboto"/>
            </a:endParaRPr>
          </a:p>
          <a:p>
            <a:pPr marL="457200" indent="-323850" defTabSz="914400" eaLnBrk="1" fontAlgn="auto" hangingPunct="1">
              <a:lnSpc>
                <a:spcPct val="150000"/>
              </a:lnSpc>
              <a:spcBef>
                <a:spcPts val="0"/>
              </a:spcBef>
              <a:spcAft>
                <a:spcPts val="0"/>
              </a:spcAft>
              <a:buClr>
                <a:srgbClr val="000000"/>
              </a:buClr>
              <a:buSzPts val="1500"/>
              <a:buFont typeface="Roboto"/>
              <a:buChar char="●"/>
            </a:pPr>
            <a:r>
              <a:rPr lang="en" sz="1500" kern="0">
                <a:solidFill>
                  <a:srgbClr val="000000"/>
                </a:solidFill>
                <a:latin typeface="Roboto"/>
                <a:ea typeface="Roboto"/>
                <a:cs typeface="Roboto"/>
                <a:sym typeface="Roboto"/>
              </a:rPr>
              <a:t>Heavy Maintenance Costs</a:t>
            </a:r>
            <a:endParaRPr sz="1500" kern="0">
              <a:solidFill>
                <a:srgbClr val="000000"/>
              </a:solidFill>
              <a:latin typeface="Roboto"/>
              <a:ea typeface="Roboto"/>
              <a:cs typeface="Roboto"/>
              <a:sym typeface="Roboto"/>
            </a:endParaRPr>
          </a:p>
          <a:p>
            <a:pPr marL="914400" defTabSz="914400" eaLnBrk="1" fontAlgn="auto" hangingPunct="1">
              <a:lnSpc>
                <a:spcPct val="150000"/>
              </a:lnSpc>
              <a:spcBef>
                <a:spcPts val="0"/>
              </a:spcBef>
              <a:spcAft>
                <a:spcPts val="0"/>
              </a:spcAft>
              <a:buClr>
                <a:srgbClr val="000000"/>
              </a:buClr>
            </a:pPr>
            <a:endParaRPr sz="1500" kern="0">
              <a:solidFill>
                <a:srgbClr val="000000"/>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1000"/>
                                        <p:tgtEl>
                                          <p:spTgt spid="293"/>
                                        </p:tgtEl>
                                      </p:cBhvr>
                                    </p:animEffect>
                                  </p:childTnLst>
                                </p:cTn>
                              </p:par>
                              <p:par>
                                <p:cTn id="8" presetID="10" presetClass="entr" presetSubtype="0" fill="hold" nodeType="withEffect">
                                  <p:stCondLst>
                                    <p:cond delay="0"/>
                                  </p:stCondLst>
                                  <p:childTnLst>
                                    <p:set>
                                      <p:cBhvr>
                                        <p:cTn id="9" dur="1" fill="hold">
                                          <p:stCondLst>
                                            <p:cond delay="0"/>
                                          </p:stCondLst>
                                        </p:cTn>
                                        <p:tgtEl>
                                          <p:spTgt spid="294"/>
                                        </p:tgtEl>
                                        <p:attrNameLst>
                                          <p:attrName>style.visibility</p:attrName>
                                        </p:attrNameLst>
                                      </p:cBhvr>
                                      <p:to>
                                        <p:strVal val="visible"/>
                                      </p:to>
                                    </p:set>
                                    <p:animEffect transition="in" filter="fade">
                                      <p:cBhvr>
                                        <p:cTn id="10" dur="1000"/>
                                        <p:tgtEl>
                                          <p:spTgt spid="2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5"/>
                                        </p:tgtEl>
                                        <p:attrNameLst>
                                          <p:attrName>style.visibility</p:attrName>
                                        </p:attrNameLst>
                                      </p:cBhvr>
                                      <p:to>
                                        <p:strVal val="visible"/>
                                      </p:to>
                                    </p:set>
                                    <p:animEffect transition="in" filter="fade">
                                      <p:cBhvr>
                                        <p:cTn id="15" dur="1000"/>
                                        <p:tgtEl>
                                          <p:spTgt spid="295"/>
                                        </p:tgtEl>
                                      </p:cBhvr>
                                    </p:animEffect>
                                  </p:childTnLst>
                                </p:cTn>
                              </p:par>
                              <p:par>
                                <p:cTn id="16" presetID="10" presetClass="entr" presetSubtype="0" fill="hold" nodeType="withEffect">
                                  <p:stCondLst>
                                    <p:cond delay="0"/>
                                  </p:stCondLst>
                                  <p:childTnLst>
                                    <p:set>
                                      <p:cBhvr>
                                        <p:cTn id="17" dur="1" fill="hold">
                                          <p:stCondLst>
                                            <p:cond delay="0"/>
                                          </p:stCondLst>
                                        </p:cTn>
                                        <p:tgtEl>
                                          <p:spTgt spid="296"/>
                                        </p:tgtEl>
                                        <p:attrNameLst>
                                          <p:attrName>style.visibility</p:attrName>
                                        </p:attrNameLst>
                                      </p:cBhvr>
                                      <p:to>
                                        <p:strVal val="visible"/>
                                      </p:to>
                                    </p:set>
                                    <p:animEffect transition="in" filter="fade">
                                      <p:cBhvr>
                                        <p:cTn id="18" dur="1000"/>
                                        <p:tgtEl>
                                          <p:spTgt spid="29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7"/>
                                        </p:tgtEl>
                                        <p:attrNameLst>
                                          <p:attrName>style.visibility</p:attrName>
                                        </p:attrNameLst>
                                      </p:cBhvr>
                                      <p:to>
                                        <p:strVal val="visible"/>
                                      </p:to>
                                    </p:set>
                                    <p:animEffect transition="in" filter="fade">
                                      <p:cBhvr>
                                        <p:cTn id="23" dur="1000"/>
                                        <p:tgtEl>
                                          <p:spTgt spid="29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8"/>
                                        </p:tgtEl>
                                        <p:attrNameLst>
                                          <p:attrName>style.visibility</p:attrName>
                                        </p:attrNameLst>
                                      </p:cBhvr>
                                      <p:to>
                                        <p:strVal val="visible"/>
                                      </p:to>
                                    </p:set>
                                    <p:animEffect transition="in" filter="fade">
                                      <p:cBhvr>
                                        <p:cTn id="28" dur="1000"/>
                                        <p:tgtEl>
                                          <p:spTgt spid="298"/>
                                        </p:tgtEl>
                                      </p:cBhvr>
                                    </p:animEffect>
                                  </p:childTnLst>
                                </p:cTn>
                              </p:par>
                              <p:par>
                                <p:cTn id="29" presetID="10" presetClass="entr" presetSubtype="0" fill="hold" nodeType="withEffect">
                                  <p:stCondLst>
                                    <p:cond delay="0"/>
                                  </p:stCondLst>
                                  <p:childTnLst>
                                    <p:set>
                                      <p:cBhvr>
                                        <p:cTn id="30" dur="1" fill="hold">
                                          <p:stCondLst>
                                            <p:cond delay="0"/>
                                          </p:stCondLst>
                                        </p:cTn>
                                        <p:tgtEl>
                                          <p:spTgt spid="299"/>
                                        </p:tgtEl>
                                        <p:attrNameLst>
                                          <p:attrName>style.visibility</p:attrName>
                                        </p:attrNameLst>
                                      </p:cBhvr>
                                      <p:to>
                                        <p:strVal val="visible"/>
                                      </p:to>
                                    </p:set>
                                    <p:animEffect transition="in" filter="fade">
                                      <p:cBhvr>
                                        <p:cTn id="31" dur="1000"/>
                                        <p:tgtEl>
                                          <p:spTgt spid="29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0"/>
                                        </p:tgtEl>
                                        <p:attrNameLst>
                                          <p:attrName>style.visibility</p:attrName>
                                        </p:attrNameLst>
                                      </p:cBhvr>
                                      <p:to>
                                        <p:strVal val="visible"/>
                                      </p:to>
                                    </p:set>
                                    <p:animEffect transition="in" filter="fade">
                                      <p:cBhvr>
                                        <p:cTn id="36" dur="10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5"/>
          <p:cNvSpPr/>
          <p:nvPr/>
        </p:nvSpPr>
        <p:spPr>
          <a:xfrm>
            <a:off x="1646450" y="1328050"/>
            <a:ext cx="1508100" cy="5793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06" name="Google Shape;306;p45"/>
          <p:cNvSpPr txBox="1"/>
          <p:nvPr/>
        </p:nvSpPr>
        <p:spPr>
          <a:xfrm>
            <a:off x="1986025" y="1349500"/>
            <a:ext cx="928800" cy="5364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en" sz="2500" b="1" kern="0" dirty="0">
                <a:solidFill>
                  <a:srgbClr val="4472C4"/>
                </a:solidFill>
                <a:latin typeface="Roboto"/>
                <a:ea typeface="Roboto"/>
                <a:cs typeface="Roboto"/>
                <a:sym typeface="Roboto"/>
              </a:rPr>
              <a:t>DIY</a:t>
            </a:r>
            <a:endParaRPr sz="1400" kern="0" dirty="0">
              <a:solidFill>
                <a:srgbClr val="4472C4"/>
              </a:solidFill>
              <a:latin typeface="Arial"/>
              <a:cs typeface="Arial"/>
              <a:sym typeface="Arial"/>
            </a:endParaRPr>
          </a:p>
        </p:txBody>
      </p:sp>
      <p:sp>
        <p:nvSpPr>
          <p:cNvPr id="307" name="Google Shape;307;p45"/>
          <p:cNvSpPr txBox="1">
            <a:spLocks noGrp="1"/>
          </p:cNvSpPr>
          <p:nvPr>
            <p:ph type="title"/>
          </p:nvPr>
        </p:nvSpPr>
        <p:spPr>
          <a:xfrm>
            <a:off x="4216475" y="1192150"/>
            <a:ext cx="1506300" cy="791400"/>
          </a:xfrm>
          <a:prstGeom prst="rect">
            <a:avLst/>
          </a:prstGeom>
          <a:noFill/>
          <a:ln w="952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algn="ctr"/>
            <a:r>
              <a:rPr lang="en" b="1">
                <a:solidFill>
                  <a:srgbClr val="000000"/>
                </a:solidFill>
                <a:highlight>
                  <a:srgbClr val="FFFFFF"/>
                </a:highlight>
              </a:rPr>
              <a:t>V/s </a:t>
            </a:r>
            <a:endParaRPr b="1">
              <a:solidFill>
                <a:srgbClr val="000000"/>
              </a:solidFill>
              <a:highlight>
                <a:srgbClr val="FFFFFF"/>
              </a:highlight>
            </a:endParaRPr>
          </a:p>
        </p:txBody>
      </p:sp>
      <p:sp>
        <p:nvSpPr>
          <p:cNvPr id="308" name="Google Shape;308;p45"/>
          <p:cNvSpPr/>
          <p:nvPr/>
        </p:nvSpPr>
        <p:spPr>
          <a:xfrm>
            <a:off x="6306100" y="1359950"/>
            <a:ext cx="1628400" cy="5793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09" name="Google Shape;309;p45"/>
          <p:cNvSpPr txBox="1"/>
          <p:nvPr/>
        </p:nvSpPr>
        <p:spPr>
          <a:xfrm>
            <a:off x="6635500" y="1381400"/>
            <a:ext cx="1258500" cy="5364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en" sz="2500" b="1" kern="0" dirty="0">
                <a:solidFill>
                  <a:srgbClr val="4472C4"/>
                </a:solidFill>
                <a:latin typeface="Roboto"/>
                <a:ea typeface="Roboto"/>
                <a:cs typeface="Roboto"/>
                <a:sym typeface="Roboto"/>
              </a:rPr>
              <a:t>DIFM</a:t>
            </a:r>
            <a:endParaRPr sz="2500" b="1" kern="0" dirty="0">
              <a:solidFill>
                <a:srgbClr val="4472C4"/>
              </a:solidFill>
              <a:latin typeface="Roboto"/>
              <a:ea typeface="Roboto"/>
              <a:cs typeface="Roboto"/>
              <a:sym typeface="Roboto"/>
            </a:endParaRPr>
          </a:p>
          <a:p>
            <a:pPr defTabSz="914400" eaLnBrk="1" fontAlgn="auto" hangingPunct="1">
              <a:spcBef>
                <a:spcPts val="0"/>
              </a:spcBef>
              <a:spcAft>
                <a:spcPts val="0"/>
              </a:spcAft>
              <a:buClr>
                <a:srgbClr val="000000"/>
              </a:buClr>
            </a:pPr>
            <a:endParaRPr sz="2500" b="1" kern="0" dirty="0">
              <a:solidFill>
                <a:srgbClr val="000000"/>
              </a:solidFill>
              <a:latin typeface="Roboto"/>
              <a:ea typeface="Roboto"/>
              <a:cs typeface="Roboto"/>
              <a:sym typeface="Roboto"/>
            </a:endParaRPr>
          </a:p>
        </p:txBody>
      </p:sp>
      <p:sp>
        <p:nvSpPr>
          <p:cNvPr id="310" name="Google Shape;310;p45"/>
          <p:cNvSpPr txBox="1"/>
          <p:nvPr/>
        </p:nvSpPr>
        <p:spPr>
          <a:xfrm>
            <a:off x="903500" y="4060775"/>
            <a:ext cx="2994000" cy="1484400"/>
          </a:xfrm>
          <a:prstGeom prst="rect">
            <a:avLst/>
          </a:prstGeom>
          <a:noFill/>
          <a:ln>
            <a:noFill/>
          </a:ln>
        </p:spPr>
        <p:txBody>
          <a:bodyPr spcFirstLastPara="1" wrap="square" lIns="91425" tIns="91425" rIns="91425" bIns="91425" anchor="t" anchorCtr="0">
            <a:noAutofit/>
          </a:bodyPr>
          <a:lstStyle/>
          <a:p>
            <a:pPr marL="457200" defTabSz="914400" eaLnBrk="1" fontAlgn="auto" hangingPunct="1">
              <a:spcBef>
                <a:spcPts val="0"/>
              </a:spcBef>
              <a:spcAft>
                <a:spcPts val="0"/>
              </a:spcAft>
              <a:buClr>
                <a:srgbClr val="000000"/>
              </a:buClr>
              <a:buSzPts val="1100"/>
            </a:pPr>
            <a:r>
              <a:rPr lang="en" sz="1500" b="1" kern="0" dirty="0">
                <a:solidFill>
                  <a:srgbClr val="000000"/>
                </a:solidFill>
                <a:latin typeface="Roboto Medium"/>
                <a:ea typeface="Roboto Medium"/>
                <a:cs typeface="Roboto Medium"/>
                <a:sym typeface="Roboto Medium"/>
              </a:rPr>
              <a:t>Do-It-Yourself (DIY) </a:t>
            </a:r>
          </a:p>
          <a:p>
            <a:pPr marL="457200" defTabSz="914400" eaLnBrk="1" fontAlgn="auto" hangingPunct="1">
              <a:spcBef>
                <a:spcPts val="0"/>
              </a:spcBef>
              <a:spcAft>
                <a:spcPts val="0"/>
              </a:spcAft>
              <a:buClr>
                <a:srgbClr val="000000"/>
              </a:buClr>
              <a:buSzPts val="1100"/>
            </a:pPr>
            <a:r>
              <a:rPr lang="en" sz="1500" kern="0" dirty="0">
                <a:solidFill>
                  <a:srgbClr val="000000"/>
                </a:solidFill>
                <a:latin typeface="Roboto Medium"/>
                <a:ea typeface="Roboto Medium"/>
                <a:cs typeface="Roboto Medium"/>
                <a:sym typeface="Roboto Medium"/>
              </a:rPr>
              <a:t>tools that enable you to choose a website template and customize it for your business.</a:t>
            </a:r>
            <a:endParaRPr sz="1500" kern="0" dirty="0">
              <a:solidFill>
                <a:srgbClr val="000000"/>
              </a:solidFill>
              <a:latin typeface="Roboto Medium"/>
              <a:ea typeface="Roboto Medium"/>
              <a:cs typeface="Roboto Medium"/>
              <a:sym typeface="Roboto Medium"/>
            </a:endParaRPr>
          </a:p>
          <a:p>
            <a:pPr marL="457200" defTabSz="914400" eaLnBrk="1" fontAlgn="auto" hangingPunct="1">
              <a:spcBef>
                <a:spcPts val="0"/>
              </a:spcBef>
              <a:spcAft>
                <a:spcPts val="0"/>
              </a:spcAft>
              <a:buClr>
                <a:srgbClr val="000000"/>
              </a:buClr>
              <a:buSzPts val="1100"/>
            </a:pPr>
            <a:endParaRPr sz="1500" kern="0" dirty="0">
              <a:solidFill>
                <a:srgbClr val="000000"/>
              </a:solidFill>
              <a:latin typeface="Roboto Medium"/>
              <a:ea typeface="Roboto Medium"/>
              <a:cs typeface="Roboto Medium"/>
              <a:sym typeface="Roboto Medium"/>
            </a:endParaRPr>
          </a:p>
          <a:p>
            <a:pPr marL="457200" defTabSz="914400" eaLnBrk="1" fontAlgn="auto" hangingPunct="1">
              <a:spcBef>
                <a:spcPts val="0"/>
              </a:spcBef>
              <a:spcAft>
                <a:spcPts val="0"/>
              </a:spcAft>
              <a:buClr>
                <a:srgbClr val="000000"/>
              </a:buClr>
            </a:pPr>
            <a:endParaRPr sz="1500" kern="0" dirty="0">
              <a:solidFill>
                <a:srgbClr val="000000"/>
              </a:solidFill>
              <a:latin typeface="Roboto Medium"/>
              <a:ea typeface="Roboto Medium"/>
              <a:cs typeface="Roboto Medium"/>
              <a:sym typeface="Roboto Medium"/>
            </a:endParaRPr>
          </a:p>
        </p:txBody>
      </p:sp>
      <p:sp>
        <p:nvSpPr>
          <p:cNvPr id="311" name="Google Shape;311;p45"/>
          <p:cNvSpPr txBox="1"/>
          <p:nvPr/>
        </p:nvSpPr>
        <p:spPr>
          <a:xfrm>
            <a:off x="5800025" y="4060775"/>
            <a:ext cx="2994000" cy="2020500"/>
          </a:xfrm>
          <a:prstGeom prst="rect">
            <a:avLst/>
          </a:prstGeom>
          <a:noFill/>
          <a:ln>
            <a:noFill/>
          </a:ln>
        </p:spPr>
        <p:txBody>
          <a:bodyPr spcFirstLastPara="1" wrap="square" lIns="91425" tIns="91425" rIns="91425" bIns="91425" anchor="t" anchorCtr="0">
            <a:noAutofit/>
          </a:bodyPr>
          <a:lstStyle/>
          <a:p>
            <a:pPr marL="457200" defTabSz="914400" eaLnBrk="1" fontAlgn="auto" hangingPunct="1">
              <a:lnSpc>
                <a:spcPct val="115000"/>
              </a:lnSpc>
              <a:spcBef>
                <a:spcPts val="0"/>
              </a:spcBef>
              <a:spcAft>
                <a:spcPts val="0"/>
              </a:spcAft>
              <a:buClr>
                <a:srgbClr val="000000"/>
              </a:buClr>
            </a:pPr>
            <a:r>
              <a:rPr lang="en" sz="1500" b="1" kern="0">
                <a:solidFill>
                  <a:srgbClr val="000000"/>
                </a:solidFill>
                <a:latin typeface="Roboto"/>
                <a:ea typeface="Roboto"/>
                <a:cs typeface="Roboto"/>
                <a:sym typeface="Roboto"/>
              </a:rPr>
              <a:t>Do-It-For-Me (DIFM) </a:t>
            </a:r>
            <a:r>
              <a:rPr lang="en" sz="1500" kern="0">
                <a:solidFill>
                  <a:srgbClr val="000000"/>
                </a:solidFill>
                <a:latin typeface="Roboto"/>
                <a:ea typeface="Roboto"/>
                <a:cs typeface="Roboto"/>
                <a:sym typeface="Roboto"/>
              </a:rPr>
              <a:t>services that involve a web designer building a site for you</a:t>
            </a:r>
            <a:r>
              <a:rPr lang="en" sz="1500" b="1" kern="0">
                <a:solidFill>
                  <a:srgbClr val="000000"/>
                </a:solidFill>
                <a:latin typeface="Roboto"/>
                <a:ea typeface="Roboto"/>
                <a:cs typeface="Roboto"/>
                <a:sym typeface="Roboto"/>
              </a:rPr>
              <a:t>.</a:t>
            </a:r>
            <a:endParaRPr sz="1500" b="1" kern="0">
              <a:solidFill>
                <a:srgbClr val="000000"/>
              </a:solidFill>
              <a:latin typeface="Roboto"/>
              <a:ea typeface="Roboto"/>
              <a:cs typeface="Roboto"/>
              <a:sym typeface="Roboto"/>
            </a:endParaRPr>
          </a:p>
          <a:p>
            <a:pPr marL="457200" defTabSz="914400" eaLnBrk="1" fontAlgn="auto" hangingPunct="1">
              <a:spcBef>
                <a:spcPts val="2900"/>
              </a:spcBef>
              <a:spcAft>
                <a:spcPts val="0"/>
              </a:spcAft>
              <a:buClr>
                <a:srgbClr val="000000"/>
              </a:buClr>
            </a:pPr>
            <a:endParaRPr sz="1500" b="1" kern="0">
              <a:solidFill>
                <a:srgbClr val="000000"/>
              </a:solidFill>
              <a:latin typeface="Roboto"/>
              <a:ea typeface="Roboto"/>
              <a:cs typeface="Roboto"/>
              <a:sym typeface="Roboto"/>
            </a:endParaRPr>
          </a:p>
          <a:p>
            <a:pPr marL="457200" defTabSz="914400" eaLnBrk="1" fontAlgn="auto" hangingPunct="1">
              <a:spcBef>
                <a:spcPts val="0"/>
              </a:spcBef>
              <a:spcAft>
                <a:spcPts val="0"/>
              </a:spcAft>
              <a:buClr>
                <a:srgbClr val="000000"/>
              </a:buClr>
            </a:pPr>
            <a:endParaRPr sz="1500" b="1" kern="0">
              <a:solidFill>
                <a:srgbClr val="000000"/>
              </a:solidFill>
              <a:latin typeface="Roboto"/>
              <a:ea typeface="Roboto"/>
              <a:cs typeface="Roboto"/>
              <a:sym typeface="Roboto"/>
            </a:endParaRPr>
          </a:p>
          <a:p>
            <a:pPr marL="457200" defTabSz="914400" eaLnBrk="1" fontAlgn="auto" hangingPunct="1">
              <a:spcBef>
                <a:spcPts val="0"/>
              </a:spcBef>
              <a:spcAft>
                <a:spcPts val="0"/>
              </a:spcAft>
              <a:buClr>
                <a:srgbClr val="000000"/>
              </a:buClr>
            </a:pPr>
            <a:endParaRPr sz="1500" b="1" kern="0">
              <a:solidFill>
                <a:srgbClr val="000000"/>
              </a:solidFill>
              <a:latin typeface="Roboto"/>
              <a:ea typeface="Roboto"/>
              <a:cs typeface="Roboto"/>
              <a:sym typeface="Roboto"/>
            </a:endParaRPr>
          </a:p>
        </p:txBody>
      </p:sp>
      <p:pic>
        <p:nvPicPr>
          <p:cNvPr id="312" name="Google Shape;312;p45"/>
          <p:cNvPicPr preferRelativeResize="0"/>
          <p:nvPr/>
        </p:nvPicPr>
        <p:blipFill>
          <a:blip r:embed="rId3">
            <a:alphaModFix/>
          </a:blip>
          <a:stretch>
            <a:fillRect/>
          </a:stretch>
        </p:blipFill>
        <p:spPr>
          <a:xfrm>
            <a:off x="6425950" y="2212151"/>
            <a:ext cx="1677586" cy="1696225"/>
          </a:xfrm>
          <a:prstGeom prst="rect">
            <a:avLst/>
          </a:prstGeom>
          <a:noFill/>
          <a:ln>
            <a:noFill/>
          </a:ln>
        </p:spPr>
      </p:pic>
      <p:pic>
        <p:nvPicPr>
          <p:cNvPr id="313" name="Google Shape;313;p45"/>
          <p:cNvPicPr preferRelativeResize="0"/>
          <p:nvPr/>
        </p:nvPicPr>
        <p:blipFill>
          <a:blip r:embed="rId4">
            <a:alphaModFix/>
          </a:blip>
          <a:stretch>
            <a:fillRect/>
          </a:stretch>
        </p:blipFill>
        <p:spPr>
          <a:xfrm>
            <a:off x="1626675" y="2135951"/>
            <a:ext cx="1647508" cy="1696225"/>
          </a:xfrm>
          <a:prstGeom prst="rect">
            <a:avLst/>
          </a:prstGeom>
          <a:noFill/>
          <a:ln>
            <a:noFill/>
          </a:ln>
        </p:spPr>
      </p:pic>
      <p:pic>
        <p:nvPicPr>
          <p:cNvPr id="314" name="Google Shape;314;p45"/>
          <p:cNvPicPr preferRelativeResize="0"/>
          <p:nvPr/>
        </p:nvPicPr>
        <p:blipFill>
          <a:blip r:embed="rId5">
            <a:alphaModFix/>
          </a:blip>
          <a:stretch>
            <a:fillRect/>
          </a:stretch>
        </p:blipFill>
        <p:spPr>
          <a:xfrm>
            <a:off x="4121401" y="1983551"/>
            <a:ext cx="1677575" cy="26205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1000"/>
                                        <p:tgtEl>
                                          <p:spTgt spid="305"/>
                                        </p:tgtEl>
                                      </p:cBhvr>
                                    </p:animEffect>
                                  </p:childTnLst>
                                </p:cTn>
                              </p:par>
                              <p:par>
                                <p:cTn id="8" presetID="10" presetClass="entr" presetSubtype="0" fill="hold" nodeType="withEffect">
                                  <p:stCondLst>
                                    <p:cond delay="0"/>
                                  </p:stCondLst>
                                  <p:childTnLst>
                                    <p:set>
                                      <p:cBhvr>
                                        <p:cTn id="9" dur="1" fill="hold">
                                          <p:stCondLst>
                                            <p:cond delay="0"/>
                                          </p:stCondLst>
                                        </p:cTn>
                                        <p:tgtEl>
                                          <p:spTgt spid="306"/>
                                        </p:tgtEl>
                                        <p:attrNameLst>
                                          <p:attrName>style.visibility</p:attrName>
                                        </p:attrNameLst>
                                      </p:cBhvr>
                                      <p:to>
                                        <p:strVal val="visible"/>
                                      </p:to>
                                    </p:set>
                                    <p:animEffect transition="in" filter="fade">
                                      <p:cBhvr>
                                        <p:cTn id="10" dur="1000"/>
                                        <p:tgtEl>
                                          <p:spTgt spid="3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
                                        </p:tgtEl>
                                        <p:attrNameLst>
                                          <p:attrName>style.visibility</p:attrName>
                                        </p:attrNameLst>
                                      </p:cBhvr>
                                      <p:to>
                                        <p:strVal val="visible"/>
                                      </p:to>
                                    </p:set>
                                    <p:animEffect transition="in" filter="fade">
                                      <p:cBhvr>
                                        <p:cTn id="15" dur="1000"/>
                                        <p:tgtEl>
                                          <p:spTgt spid="30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8"/>
                                        </p:tgtEl>
                                        <p:attrNameLst>
                                          <p:attrName>style.visibility</p:attrName>
                                        </p:attrNameLst>
                                      </p:cBhvr>
                                      <p:to>
                                        <p:strVal val="visible"/>
                                      </p:to>
                                    </p:set>
                                    <p:animEffect transition="in" filter="fade">
                                      <p:cBhvr>
                                        <p:cTn id="20" dur="1000"/>
                                        <p:tgtEl>
                                          <p:spTgt spid="308"/>
                                        </p:tgtEl>
                                      </p:cBhvr>
                                    </p:animEffect>
                                  </p:childTnLst>
                                </p:cTn>
                              </p:par>
                              <p:par>
                                <p:cTn id="21" presetID="10" presetClass="entr" presetSubtype="0" fill="hold" nodeType="withEffect">
                                  <p:stCondLst>
                                    <p:cond delay="0"/>
                                  </p:stCondLst>
                                  <p:childTnLst>
                                    <p:set>
                                      <p:cBhvr>
                                        <p:cTn id="22" dur="1" fill="hold">
                                          <p:stCondLst>
                                            <p:cond delay="0"/>
                                          </p:stCondLst>
                                        </p:cTn>
                                        <p:tgtEl>
                                          <p:spTgt spid="309"/>
                                        </p:tgtEl>
                                        <p:attrNameLst>
                                          <p:attrName>style.visibility</p:attrName>
                                        </p:attrNameLst>
                                      </p:cBhvr>
                                      <p:to>
                                        <p:strVal val="visible"/>
                                      </p:to>
                                    </p:set>
                                    <p:animEffect transition="in" filter="fade">
                                      <p:cBhvr>
                                        <p:cTn id="23" dur="1000"/>
                                        <p:tgtEl>
                                          <p:spTgt spid="30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3"/>
                                        </p:tgtEl>
                                        <p:attrNameLst>
                                          <p:attrName>style.visibility</p:attrName>
                                        </p:attrNameLst>
                                      </p:cBhvr>
                                      <p:to>
                                        <p:strVal val="visible"/>
                                      </p:to>
                                    </p:set>
                                    <p:animEffect transition="in" filter="fade">
                                      <p:cBhvr>
                                        <p:cTn id="28" dur="1000"/>
                                        <p:tgtEl>
                                          <p:spTgt spid="3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2"/>
                                        </p:tgtEl>
                                        <p:attrNameLst>
                                          <p:attrName>style.visibility</p:attrName>
                                        </p:attrNameLst>
                                      </p:cBhvr>
                                      <p:to>
                                        <p:strVal val="visible"/>
                                      </p:to>
                                    </p:set>
                                    <p:animEffect transition="in" filter="fade">
                                      <p:cBhvr>
                                        <p:cTn id="33" dur="1000"/>
                                        <p:tgtEl>
                                          <p:spTgt spid="3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4"/>
                                        </p:tgtEl>
                                        <p:attrNameLst>
                                          <p:attrName>style.visibility</p:attrName>
                                        </p:attrNameLst>
                                      </p:cBhvr>
                                      <p:to>
                                        <p:strVal val="visible"/>
                                      </p:to>
                                    </p:set>
                                    <p:animEffect transition="in" filter="fade">
                                      <p:cBhvr>
                                        <p:cTn id="38" dur="1000"/>
                                        <p:tgtEl>
                                          <p:spTgt spid="3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10"/>
                                        </p:tgtEl>
                                        <p:attrNameLst>
                                          <p:attrName>style.visibility</p:attrName>
                                        </p:attrNameLst>
                                      </p:cBhvr>
                                      <p:to>
                                        <p:strVal val="visible"/>
                                      </p:to>
                                    </p:set>
                                    <p:animEffect transition="in" filter="fade">
                                      <p:cBhvr>
                                        <p:cTn id="43" dur="1000"/>
                                        <p:tgtEl>
                                          <p:spTgt spid="3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11"/>
                                        </p:tgtEl>
                                        <p:attrNameLst>
                                          <p:attrName>style.visibility</p:attrName>
                                        </p:attrNameLst>
                                      </p:cBhvr>
                                      <p:to>
                                        <p:strVal val="visible"/>
                                      </p:to>
                                    </p:set>
                                    <p:animEffect transition="in" filter="fade">
                                      <p:cBhvr>
                                        <p:cTn id="48" dur="10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46"/>
          <p:cNvPicPr preferRelativeResize="0"/>
          <p:nvPr/>
        </p:nvPicPr>
        <p:blipFill>
          <a:blip r:embed="rId3">
            <a:alphaModFix/>
          </a:blip>
          <a:stretch>
            <a:fillRect/>
          </a:stretch>
        </p:blipFill>
        <p:spPr>
          <a:xfrm>
            <a:off x="1" y="795125"/>
            <a:ext cx="9270399" cy="5205626"/>
          </a:xfrm>
          <a:prstGeom prst="rect">
            <a:avLst/>
          </a:prstGeom>
          <a:noFill/>
          <a:ln>
            <a:noFill/>
          </a:ln>
        </p:spPr>
      </p:pic>
      <p:sp>
        <p:nvSpPr>
          <p:cNvPr id="320" name="Google Shape;320;p46"/>
          <p:cNvSpPr txBox="1"/>
          <p:nvPr/>
        </p:nvSpPr>
        <p:spPr>
          <a:xfrm>
            <a:off x="3250025" y="795125"/>
            <a:ext cx="3000000" cy="4755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2000" b="1" kern="0">
                <a:solidFill>
                  <a:srgbClr val="FFFFFF"/>
                </a:solidFill>
                <a:latin typeface="Roboto"/>
                <a:ea typeface="Roboto"/>
                <a:cs typeface="Roboto"/>
                <a:sym typeface="Roboto"/>
              </a:rPr>
              <a:t>Features Comparison</a:t>
            </a:r>
            <a:endParaRPr sz="2000" b="1" kern="0">
              <a:solidFill>
                <a:srgbClr val="000000"/>
              </a:solidFill>
              <a:latin typeface="Roboto"/>
              <a:ea typeface="Roboto"/>
              <a:cs typeface="Roboto"/>
              <a:sym typeface="Roboto"/>
            </a:endParaRPr>
          </a:p>
        </p:txBody>
      </p:sp>
      <p:sp>
        <p:nvSpPr>
          <p:cNvPr id="321" name="Google Shape;321;p46"/>
          <p:cNvSpPr txBox="1"/>
          <p:nvPr/>
        </p:nvSpPr>
        <p:spPr>
          <a:xfrm>
            <a:off x="-86450" y="1256550"/>
            <a:ext cx="2449200" cy="4755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700" b="1" kern="0">
                <a:solidFill>
                  <a:srgbClr val="FFFFFF"/>
                </a:solidFill>
                <a:latin typeface="Roboto"/>
                <a:ea typeface="Roboto"/>
                <a:cs typeface="Roboto"/>
                <a:sym typeface="Roboto"/>
              </a:rPr>
              <a:t>Zencommerce</a:t>
            </a:r>
            <a:endParaRPr sz="1200" b="1" kern="0">
              <a:solidFill>
                <a:srgbClr val="000000"/>
              </a:solidFill>
              <a:latin typeface="Roboto"/>
              <a:ea typeface="Roboto"/>
              <a:cs typeface="Roboto"/>
              <a:sym typeface="Roboto"/>
            </a:endParaRPr>
          </a:p>
        </p:txBody>
      </p:sp>
      <p:sp>
        <p:nvSpPr>
          <p:cNvPr id="322" name="Google Shape;322;p46"/>
          <p:cNvSpPr txBox="1"/>
          <p:nvPr/>
        </p:nvSpPr>
        <p:spPr>
          <a:xfrm>
            <a:off x="2362750" y="1256550"/>
            <a:ext cx="2449200" cy="4755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700" b="1" kern="0">
                <a:solidFill>
                  <a:srgbClr val="000000"/>
                </a:solidFill>
                <a:latin typeface="Roboto"/>
                <a:ea typeface="Roboto"/>
                <a:cs typeface="Roboto"/>
                <a:sym typeface="Roboto"/>
              </a:rPr>
              <a:t>Shopify</a:t>
            </a:r>
            <a:endParaRPr sz="1200" b="1" kern="0">
              <a:solidFill>
                <a:srgbClr val="000000"/>
              </a:solidFill>
              <a:latin typeface="Roboto"/>
              <a:ea typeface="Roboto"/>
              <a:cs typeface="Roboto"/>
              <a:sym typeface="Roboto"/>
            </a:endParaRPr>
          </a:p>
        </p:txBody>
      </p:sp>
      <p:sp>
        <p:nvSpPr>
          <p:cNvPr id="323" name="Google Shape;323;p46"/>
          <p:cNvSpPr txBox="1"/>
          <p:nvPr/>
        </p:nvSpPr>
        <p:spPr>
          <a:xfrm>
            <a:off x="4598250" y="1250100"/>
            <a:ext cx="2449200" cy="4755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700" b="1" kern="0">
                <a:solidFill>
                  <a:srgbClr val="000000"/>
                </a:solidFill>
                <a:latin typeface="Roboto"/>
                <a:ea typeface="Roboto"/>
                <a:cs typeface="Roboto"/>
                <a:sym typeface="Roboto"/>
              </a:rPr>
              <a:t>StoreHippo</a:t>
            </a:r>
            <a:endParaRPr sz="1200" b="1" kern="0">
              <a:solidFill>
                <a:srgbClr val="000000"/>
              </a:solidFill>
              <a:latin typeface="Roboto"/>
              <a:ea typeface="Roboto"/>
              <a:cs typeface="Roboto"/>
              <a:sym typeface="Roboto"/>
            </a:endParaRPr>
          </a:p>
        </p:txBody>
      </p:sp>
      <p:sp>
        <p:nvSpPr>
          <p:cNvPr id="324" name="Google Shape;324;p46"/>
          <p:cNvSpPr txBox="1"/>
          <p:nvPr/>
        </p:nvSpPr>
        <p:spPr>
          <a:xfrm>
            <a:off x="6903400" y="1256550"/>
            <a:ext cx="2449200" cy="4755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700" b="1" kern="0">
                <a:solidFill>
                  <a:srgbClr val="000000"/>
                </a:solidFill>
                <a:latin typeface="Roboto"/>
                <a:ea typeface="Roboto"/>
                <a:cs typeface="Roboto"/>
                <a:sym typeface="Roboto"/>
              </a:rPr>
              <a:t>GoDaddy</a:t>
            </a:r>
            <a:endParaRPr sz="1200" b="1" kern="0">
              <a:solidFill>
                <a:srgbClr val="000000"/>
              </a:solidFill>
              <a:latin typeface="Roboto"/>
              <a:ea typeface="Roboto"/>
              <a:cs typeface="Roboto"/>
              <a:sym typeface="Roboto"/>
            </a:endParaRPr>
          </a:p>
        </p:txBody>
      </p:sp>
      <p:sp>
        <p:nvSpPr>
          <p:cNvPr id="325" name="Google Shape;325;p46"/>
          <p:cNvSpPr txBox="1"/>
          <p:nvPr/>
        </p:nvSpPr>
        <p:spPr>
          <a:xfrm>
            <a:off x="-86450" y="1736225"/>
            <a:ext cx="2449200" cy="4755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14 Days Free Trial</a:t>
            </a:r>
            <a:endParaRPr sz="1200" kern="0">
              <a:solidFill>
                <a:srgbClr val="000000"/>
              </a:solidFill>
              <a:latin typeface="Roboto Medium"/>
              <a:ea typeface="Roboto Medium"/>
              <a:cs typeface="Roboto Medium"/>
              <a:sym typeface="Roboto Medium"/>
            </a:endParaRPr>
          </a:p>
        </p:txBody>
      </p:sp>
      <p:sp>
        <p:nvSpPr>
          <p:cNvPr id="326" name="Google Shape;326;p46"/>
          <p:cNvSpPr txBox="1"/>
          <p:nvPr/>
        </p:nvSpPr>
        <p:spPr>
          <a:xfrm>
            <a:off x="-144050" y="2224150"/>
            <a:ext cx="2564400" cy="10878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E-commerce Website </a:t>
            </a:r>
            <a:endParaRPr sz="1200" kern="0">
              <a:solidFill>
                <a:srgbClr val="000000"/>
              </a:solidFill>
              <a:latin typeface="Roboto Medium"/>
              <a:ea typeface="Roboto Medium"/>
              <a:cs typeface="Roboto Medium"/>
              <a:sym typeface="Roboto Medium"/>
            </a:endParaRPr>
          </a:p>
          <a:p>
            <a:pPr algn="ctr" defTabSz="914400" eaLnBrk="1" fontAlgn="auto" hangingPunct="1">
              <a:spcBef>
                <a:spcPts val="0"/>
              </a:spcBef>
              <a:spcAft>
                <a:spcPts val="0"/>
              </a:spcAft>
              <a:buClr>
                <a:srgbClr val="000000"/>
              </a:buClr>
            </a:pPr>
            <a:r>
              <a:rPr lang="en" sz="1200" kern="0">
                <a:solidFill>
                  <a:srgbClr val="FF0000"/>
                </a:solidFill>
                <a:latin typeface="Roboto Medium"/>
                <a:ea typeface="Roboto Medium"/>
                <a:cs typeface="Roboto Medium"/>
                <a:sym typeface="Roboto Medium"/>
              </a:rPr>
              <a:t>+</a:t>
            </a:r>
            <a:endParaRPr sz="1200" kern="0">
              <a:solidFill>
                <a:srgbClr val="FF0000"/>
              </a:solidFill>
              <a:latin typeface="Roboto Medium"/>
              <a:ea typeface="Roboto Medium"/>
              <a:cs typeface="Roboto Medium"/>
              <a:sym typeface="Roboto Medium"/>
            </a:endParaRPr>
          </a:p>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Free Domain</a:t>
            </a:r>
            <a:endParaRPr sz="1200" kern="0">
              <a:solidFill>
                <a:srgbClr val="000000"/>
              </a:solidFill>
              <a:latin typeface="Roboto Medium"/>
              <a:ea typeface="Roboto Medium"/>
              <a:cs typeface="Roboto Medium"/>
              <a:sym typeface="Roboto Medium"/>
            </a:endParaRPr>
          </a:p>
        </p:txBody>
      </p:sp>
      <p:sp>
        <p:nvSpPr>
          <p:cNvPr id="327" name="Google Shape;327;p46"/>
          <p:cNvSpPr txBox="1"/>
          <p:nvPr/>
        </p:nvSpPr>
        <p:spPr>
          <a:xfrm>
            <a:off x="-86450" y="3077588"/>
            <a:ext cx="2449200" cy="9012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Progessive web</a:t>
            </a:r>
            <a:endParaRPr sz="1200" kern="0">
              <a:solidFill>
                <a:srgbClr val="000000"/>
              </a:solidFill>
              <a:latin typeface="Roboto Medium"/>
              <a:ea typeface="Roboto Medium"/>
              <a:cs typeface="Roboto Medium"/>
              <a:sym typeface="Roboto Medium"/>
            </a:endParaRPr>
          </a:p>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Application(PWA)</a:t>
            </a:r>
            <a:endParaRPr sz="1200" kern="0">
              <a:solidFill>
                <a:srgbClr val="000000"/>
              </a:solidFill>
              <a:latin typeface="Roboto Medium"/>
              <a:ea typeface="Roboto Medium"/>
              <a:cs typeface="Roboto Medium"/>
              <a:sym typeface="Roboto Medium"/>
            </a:endParaRPr>
          </a:p>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Mobile App</a:t>
            </a:r>
            <a:endParaRPr sz="1200" kern="0">
              <a:solidFill>
                <a:srgbClr val="000000"/>
              </a:solidFill>
              <a:latin typeface="Roboto Medium"/>
              <a:ea typeface="Roboto Medium"/>
              <a:cs typeface="Roboto Medium"/>
              <a:sym typeface="Roboto Medium"/>
            </a:endParaRPr>
          </a:p>
        </p:txBody>
      </p:sp>
      <p:sp>
        <p:nvSpPr>
          <p:cNvPr id="328" name="Google Shape;328;p46"/>
          <p:cNvSpPr txBox="1"/>
          <p:nvPr/>
        </p:nvSpPr>
        <p:spPr>
          <a:xfrm>
            <a:off x="0" y="4646975"/>
            <a:ext cx="2449200" cy="6051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FF0000"/>
                </a:solidFill>
                <a:latin typeface="Roboto Medium"/>
                <a:ea typeface="Roboto Medium"/>
                <a:cs typeface="Roboto Medium"/>
                <a:sym typeface="Roboto Medium"/>
              </a:rPr>
              <a:t>No Commission </a:t>
            </a:r>
            <a:r>
              <a:rPr lang="en" sz="1200" kern="0">
                <a:solidFill>
                  <a:srgbClr val="000000"/>
                </a:solidFill>
                <a:latin typeface="Roboto Medium"/>
                <a:ea typeface="Roboto Medium"/>
                <a:cs typeface="Roboto Medium"/>
                <a:sym typeface="Roboto Medium"/>
              </a:rPr>
              <a:t>on Orders</a:t>
            </a:r>
            <a:endParaRPr sz="1200" kern="0">
              <a:solidFill>
                <a:srgbClr val="000000"/>
              </a:solidFill>
              <a:latin typeface="Roboto Medium"/>
              <a:ea typeface="Roboto Medium"/>
              <a:cs typeface="Roboto Medium"/>
              <a:sym typeface="Roboto Medium"/>
            </a:endParaRPr>
          </a:p>
        </p:txBody>
      </p:sp>
      <p:sp>
        <p:nvSpPr>
          <p:cNvPr id="329" name="Google Shape;329;p46"/>
          <p:cNvSpPr txBox="1"/>
          <p:nvPr/>
        </p:nvSpPr>
        <p:spPr>
          <a:xfrm>
            <a:off x="0" y="3960913"/>
            <a:ext cx="2449200" cy="6051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Telephone, Email, Live chat, Support Available</a:t>
            </a:r>
            <a:endParaRPr sz="1200" kern="0">
              <a:solidFill>
                <a:srgbClr val="000000"/>
              </a:solidFill>
              <a:latin typeface="Roboto Medium"/>
              <a:ea typeface="Roboto Medium"/>
              <a:cs typeface="Roboto Medium"/>
              <a:sym typeface="Roboto Medium"/>
            </a:endParaRPr>
          </a:p>
        </p:txBody>
      </p:sp>
      <p:sp>
        <p:nvSpPr>
          <p:cNvPr id="330" name="Google Shape;330;p46"/>
          <p:cNvSpPr txBox="1"/>
          <p:nvPr/>
        </p:nvSpPr>
        <p:spPr>
          <a:xfrm>
            <a:off x="2362750" y="1736225"/>
            <a:ext cx="2449200" cy="4755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14 Days Free Trial</a:t>
            </a:r>
            <a:endParaRPr sz="1200" kern="0">
              <a:solidFill>
                <a:srgbClr val="000000"/>
              </a:solidFill>
              <a:latin typeface="Roboto Medium"/>
              <a:ea typeface="Roboto Medium"/>
              <a:cs typeface="Roboto Medium"/>
              <a:sym typeface="Roboto Medium"/>
            </a:endParaRPr>
          </a:p>
        </p:txBody>
      </p:sp>
      <p:sp>
        <p:nvSpPr>
          <p:cNvPr id="331" name="Google Shape;331;p46"/>
          <p:cNvSpPr txBox="1"/>
          <p:nvPr/>
        </p:nvSpPr>
        <p:spPr>
          <a:xfrm>
            <a:off x="4598250" y="1736225"/>
            <a:ext cx="2449200" cy="4755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14 Days Free Trial</a:t>
            </a:r>
            <a:endParaRPr sz="1200" kern="0">
              <a:solidFill>
                <a:srgbClr val="000000"/>
              </a:solidFill>
              <a:latin typeface="Roboto Medium"/>
              <a:ea typeface="Roboto Medium"/>
              <a:cs typeface="Roboto Medium"/>
              <a:sym typeface="Roboto Medium"/>
            </a:endParaRPr>
          </a:p>
        </p:txBody>
      </p:sp>
      <p:sp>
        <p:nvSpPr>
          <p:cNvPr id="332" name="Google Shape;332;p46"/>
          <p:cNvSpPr txBox="1"/>
          <p:nvPr/>
        </p:nvSpPr>
        <p:spPr>
          <a:xfrm>
            <a:off x="6961000" y="1736225"/>
            <a:ext cx="2449200" cy="4755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FF0000"/>
                </a:solidFill>
                <a:latin typeface="Roboto Medium"/>
                <a:ea typeface="Roboto Medium"/>
                <a:cs typeface="Roboto Medium"/>
                <a:sym typeface="Roboto Medium"/>
              </a:rPr>
              <a:t>No Free Trial</a:t>
            </a:r>
            <a:endParaRPr sz="1200" kern="0">
              <a:solidFill>
                <a:srgbClr val="FF0000"/>
              </a:solidFill>
              <a:latin typeface="Roboto Medium"/>
              <a:ea typeface="Roboto Medium"/>
              <a:cs typeface="Roboto Medium"/>
              <a:sym typeface="Roboto Medium"/>
            </a:endParaRPr>
          </a:p>
        </p:txBody>
      </p:sp>
      <p:sp>
        <p:nvSpPr>
          <p:cNvPr id="333" name="Google Shape;333;p46"/>
          <p:cNvSpPr txBox="1"/>
          <p:nvPr/>
        </p:nvSpPr>
        <p:spPr>
          <a:xfrm>
            <a:off x="2305150" y="2448463"/>
            <a:ext cx="2564400" cy="6051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E-commerce Website </a:t>
            </a:r>
            <a:endParaRPr sz="1200" kern="0">
              <a:solidFill>
                <a:srgbClr val="000000"/>
              </a:solidFill>
              <a:latin typeface="Roboto Medium"/>
              <a:ea typeface="Roboto Medium"/>
              <a:cs typeface="Roboto Medium"/>
              <a:sym typeface="Roboto Medium"/>
            </a:endParaRPr>
          </a:p>
        </p:txBody>
      </p:sp>
      <p:sp>
        <p:nvSpPr>
          <p:cNvPr id="334" name="Google Shape;334;p46"/>
          <p:cNvSpPr txBox="1"/>
          <p:nvPr/>
        </p:nvSpPr>
        <p:spPr>
          <a:xfrm>
            <a:off x="4540650" y="2448463"/>
            <a:ext cx="2564400" cy="6051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E-commerce Website </a:t>
            </a:r>
            <a:endParaRPr sz="1200" kern="0">
              <a:solidFill>
                <a:srgbClr val="000000"/>
              </a:solidFill>
              <a:latin typeface="Roboto Medium"/>
              <a:ea typeface="Roboto Medium"/>
              <a:cs typeface="Roboto Medium"/>
              <a:sym typeface="Roboto Medium"/>
            </a:endParaRPr>
          </a:p>
        </p:txBody>
      </p:sp>
      <p:sp>
        <p:nvSpPr>
          <p:cNvPr id="335" name="Google Shape;335;p46"/>
          <p:cNvSpPr txBox="1"/>
          <p:nvPr/>
        </p:nvSpPr>
        <p:spPr>
          <a:xfrm>
            <a:off x="6845800" y="2448463"/>
            <a:ext cx="2564400" cy="6051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E-commerce Website </a:t>
            </a:r>
            <a:endParaRPr sz="1200" kern="0">
              <a:solidFill>
                <a:srgbClr val="000000"/>
              </a:solidFill>
              <a:latin typeface="Roboto Medium"/>
              <a:ea typeface="Roboto Medium"/>
              <a:cs typeface="Roboto Medium"/>
              <a:sym typeface="Roboto Medium"/>
            </a:endParaRPr>
          </a:p>
        </p:txBody>
      </p:sp>
      <p:sp>
        <p:nvSpPr>
          <p:cNvPr id="336" name="Google Shape;336;p46"/>
          <p:cNvSpPr txBox="1"/>
          <p:nvPr/>
        </p:nvSpPr>
        <p:spPr>
          <a:xfrm>
            <a:off x="2362750" y="2978738"/>
            <a:ext cx="2449200" cy="9012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FF0000"/>
                </a:solidFill>
                <a:latin typeface="Roboto Medium"/>
                <a:ea typeface="Roboto Medium"/>
                <a:cs typeface="Roboto Medium"/>
                <a:sym typeface="Roboto Medium"/>
              </a:rPr>
              <a:t>Paid </a:t>
            </a:r>
            <a:r>
              <a:rPr lang="en" sz="1200" kern="0">
                <a:solidFill>
                  <a:srgbClr val="000000"/>
                </a:solidFill>
                <a:latin typeface="Roboto Medium"/>
                <a:ea typeface="Roboto Medium"/>
                <a:cs typeface="Roboto Medium"/>
                <a:sym typeface="Roboto Medium"/>
              </a:rPr>
              <a:t>Progessive web</a:t>
            </a:r>
            <a:endParaRPr sz="1200" kern="0">
              <a:solidFill>
                <a:srgbClr val="000000"/>
              </a:solidFill>
              <a:latin typeface="Roboto Medium"/>
              <a:ea typeface="Roboto Medium"/>
              <a:cs typeface="Roboto Medium"/>
              <a:sym typeface="Roboto Medium"/>
            </a:endParaRPr>
          </a:p>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Application(PWA)</a:t>
            </a:r>
            <a:endParaRPr sz="1200" kern="0">
              <a:solidFill>
                <a:srgbClr val="000000"/>
              </a:solidFill>
              <a:latin typeface="Roboto Medium"/>
              <a:ea typeface="Roboto Medium"/>
              <a:cs typeface="Roboto Medium"/>
              <a:sym typeface="Roboto Medium"/>
            </a:endParaRPr>
          </a:p>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Mobile App</a:t>
            </a:r>
            <a:endParaRPr sz="1200" kern="0">
              <a:solidFill>
                <a:srgbClr val="000000"/>
              </a:solidFill>
              <a:latin typeface="Roboto Medium"/>
              <a:ea typeface="Roboto Medium"/>
              <a:cs typeface="Roboto Medium"/>
              <a:sym typeface="Roboto Medium"/>
            </a:endParaRPr>
          </a:p>
        </p:txBody>
      </p:sp>
      <p:sp>
        <p:nvSpPr>
          <p:cNvPr id="337" name="Google Shape;337;p46"/>
          <p:cNvSpPr txBox="1"/>
          <p:nvPr/>
        </p:nvSpPr>
        <p:spPr>
          <a:xfrm>
            <a:off x="4598250" y="3115675"/>
            <a:ext cx="2449200" cy="9012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FF0000"/>
                </a:solidFill>
                <a:latin typeface="Roboto Medium"/>
                <a:ea typeface="Roboto Medium"/>
                <a:cs typeface="Roboto Medium"/>
                <a:sym typeface="Roboto Medium"/>
              </a:rPr>
              <a:t>No</a:t>
            </a:r>
            <a:endParaRPr sz="1200" kern="0">
              <a:solidFill>
                <a:srgbClr val="000000"/>
              </a:solidFill>
              <a:latin typeface="Roboto Medium"/>
              <a:ea typeface="Roboto Medium"/>
              <a:cs typeface="Roboto Medium"/>
              <a:sym typeface="Roboto Medium"/>
            </a:endParaRPr>
          </a:p>
        </p:txBody>
      </p:sp>
      <p:sp>
        <p:nvSpPr>
          <p:cNvPr id="338" name="Google Shape;338;p46"/>
          <p:cNvSpPr txBox="1"/>
          <p:nvPr/>
        </p:nvSpPr>
        <p:spPr>
          <a:xfrm>
            <a:off x="6845800" y="3115663"/>
            <a:ext cx="2449200" cy="9012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FF0000"/>
                </a:solidFill>
                <a:latin typeface="Roboto Medium"/>
                <a:ea typeface="Roboto Medium"/>
                <a:cs typeface="Roboto Medium"/>
                <a:sym typeface="Roboto Medium"/>
              </a:rPr>
              <a:t>No</a:t>
            </a:r>
            <a:endParaRPr sz="1200" kern="0">
              <a:solidFill>
                <a:srgbClr val="000000"/>
              </a:solidFill>
              <a:latin typeface="Roboto Medium"/>
              <a:ea typeface="Roboto Medium"/>
              <a:cs typeface="Roboto Medium"/>
              <a:sym typeface="Roboto Medium"/>
            </a:endParaRPr>
          </a:p>
        </p:txBody>
      </p:sp>
      <p:sp>
        <p:nvSpPr>
          <p:cNvPr id="339" name="Google Shape;339;p46"/>
          <p:cNvSpPr txBox="1"/>
          <p:nvPr/>
        </p:nvSpPr>
        <p:spPr>
          <a:xfrm>
            <a:off x="2362750" y="4646975"/>
            <a:ext cx="2449200" cy="6051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400" b="1" kern="0">
                <a:solidFill>
                  <a:srgbClr val="FF0000"/>
                </a:solidFill>
                <a:latin typeface="Roboto"/>
                <a:ea typeface="Roboto"/>
                <a:cs typeface="Roboto"/>
                <a:sym typeface="Roboto"/>
              </a:rPr>
              <a:t>2%</a:t>
            </a:r>
            <a:endParaRPr sz="1400" b="1" kern="0">
              <a:solidFill>
                <a:srgbClr val="FF0000"/>
              </a:solidFill>
              <a:latin typeface="Roboto"/>
              <a:ea typeface="Roboto"/>
              <a:cs typeface="Roboto"/>
              <a:sym typeface="Roboto"/>
            </a:endParaRPr>
          </a:p>
        </p:txBody>
      </p:sp>
      <p:sp>
        <p:nvSpPr>
          <p:cNvPr id="340" name="Google Shape;340;p46"/>
          <p:cNvSpPr txBox="1"/>
          <p:nvPr/>
        </p:nvSpPr>
        <p:spPr>
          <a:xfrm>
            <a:off x="4598250" y="4646975"/>
            <a:ext cx="2449200" cy="6051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400" b="1" kern="0">
                <a:solidFill>
                  <a:srgbClr val="FF0000"/>
                </a:solidFill>
                <a:latin typeface="Roboto"/>
                <a:ea typeface="Roboto"/>
                <a:cs typeface="Roboto"/>
                <a:sym typeface="Roboto"/>
              </a:rPr>
              <a:t>0.5%</a:t>
            </a:r>
            <a:endParaRPr sz="1400" b="1" kern="0">
              <a:solidFill>
                <a:srgbClr val="FF0000"/>
              </a:solidFill>
              <a:latin typeface="Roboto"/>
              <a:ea typeface="Roboto"/>
              <a:cs typeface="Roboto"/>
              <a:sym typeface="Roboto"/>
            </a:endParaRPr>
          </a:p>
        </p:txBody>
      </p:sp>
      <p:sp>
        <p:nvSpPr>
          <p:cNvPr id="341" name="Google Shape;341;p46"/>
          <p:cNvSpPr txBox="1"/>
          <p:nvPr/>
        </p:nvSpPr>
        <p:spPr>
          <a:xfrm>
            <a:off x="6903400" y="4646975"/>
            <a:ext cx="2449200" cy="6051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FF0000"/>
                </a:solidFill>
                <a:latin typeface="Roboto Medium"/>
                <a:ea typeface="Roboto Medium"/>
                <a:cs typeface="Roboto Medium"/>
                <a:sym typeface="Roboto Medium"/>
              </a:rPr>
              <a:t>No Commission</a:t>
            </a:r>
            <a:r>
              <a:rPr lang="en" sz="1200" kern="0">
                <a:solidFill>
                  <a:srgbClr val="000000"/>
                </a:solidFill>
                <a:latin typeface="Roboto Medium"/>
                <a:ea typeface="Roboto Medium"/>
                <a:cs typeface="Roboto Medium"/>
                <a:sym typeface="Roboto Medium"/>
              </a:rPr>
              <a:t> on Orders</a:t>
            </a:r>
            <a:endParaRPr sz="1200" kern="0">
              <a:solidFill>
                <a:srgbClr val="000000"/>
              </a:solidFill>
              <a:latin typeface="Roboto Medium"/>
              <a:ea typeface="Roboto Medium"/>
              <a:cs typeface="Roboto Medium"/>
              <a:sym typeface="Roboto Medium"/>
            </a:endParaRPr>
          </a:p>
        </p:txBody>
      </p:sp>
      <p:sp>
        <p:nvSpPr>
          <p:cNvPr id="342" name="Google Shape;342;p46"/>
          <p:cNvSpPr txBox="1"/>
          <p:nvPr/>
        </p:nvSpPr>
        <p:spPr>
          <a:xfrm>
            <a:off x="6961000" y="3884325"/>
            <a:ext cx="2449200" cy="6051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Telephone, Email, Live chat, Support Available</a:t>
            </a:r>
            <a:endParaRPr sz="1200" kern="0">
              <a:solidFill>
                <a:srgbClr val="000000"/>
              </a:solidFill>
              <a:latin typeface="Roboto Medium"/>
              <a:ea typeface="Roboto Medium"/>
              <a:cs typeface="Roboto Medium"/>
              <a:sym typeface="Roboto Medium"/>
            </a:endParaRPr>
          </a:p>
        </p:txBody>
      </p:sp>
      <p:sp>
        <p:nvSpPr>
          <p:cNvPr id="343" name="Google Shape;343;p46"/>
          <p:cNvSpPr txBox="1"/>
          <p:nvPr/>
        </p:nvSpPr>
        <p:spPr>
          <a:xfrm>
            <a:off x="4655850" y="3884313"/>
            <a:ext cx="2449200" cy="6051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Telephone, Email, Live chat, Support Available</a:t>
            </a:r>
            <a:endParaRPr sz="1200" kern="0">
              <a:solidFill>
                <a:srgbClr val="000000"/>
              </a:solidFill>
              <a:latin typeface="Roboto Medium"/>
              <a:ea typeface="Roboto Medium"/>
              <a:cs typeface="Roboto Medium"/>
              <a:sym typeface="Roboto Medium"/>
            </a:endParaRPr>
          </a:p>
        </p:txBody>
      </p:sp>
      <p:sp>
        <p:nvSpPr>
          <p:cNvPr id="344" name="Google Shape;344;p46"/>
          <p:cNvSpPr txBox="1"/>
          <p:nvPr/>
        </p:nvSpPr>
        <p:spPr>
          <a:xfrm>
            <a:off x="2362750" y="3960913"/>
            <a:ext cx="2449200" cy="6051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Only Email Support</a:t>
            </a:r>
            <a:endParaRPr sz="1200" kern="0">
              <a:solidFill>
                <a:srgbClr val="000000"/>
              </a:solidFill>
              <a:latin typeface="Roboto Medium"/>
              <a:ea typeface="Roboto Medium"/>
              <a:cs typeface="Roboto Medium"/>
              <a:sym typeface="Roboto Medium"/>
            </a:endParaRPr>
          </a:p>
        </p:txBody>
      </p:sp>
      <p:sp>
        <p:nvSpPr>
          <p:cNvPr id="345" name="Google Shape;345;p46"/>
          <p:cNvSpPr txBox="1"/>
          <p:nvPr/>
        </p:nvSpPr>
        <p:spPr>
          <a:xfrm>
            <a:off x="-86450" y="5215001"/>
            <a:ext cx="2490900" cy="7641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Payment Gateway &amp;</a:t>
            </a:r>
            <a:endParaRPr sz="1200" kern="0">
              <a:solidFill>
                <a:srgbClr val="000000"/>
              </a:solidFill>
              <a:latin typeface="Roboto Medium"/>
              <a:ea typeface="Roboto Medium"/>
              <a:cs typeface="Roboto Medium"/>
              <a:sym typeface="Roboto Medium"/>
            </a:endParaRPr>
          </a:p>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Shipping</a:t>
            </a:r>
            <a:endParaRPr sz="1200" kern="0">
              <a:solidFill>
                <a:srgbClr val="000000"/>
              </a:solidFill>
              <a:latin typeface="Roboto Medium"/>
              <a:ea typeface="Roboto Medium"/>
              <a:cs typeface="Roboto Medium"/>
              <a:sym typeface="Roboto Medium"/>
            </a:endParaRPr>
          </a:p>
        </p:txBody>
      </p:sp>
      <p:sp>
        <p:nvSpPr>
          <p:cNvPr id="346" name="Google Shape;346;p46"/>
          <p:cNvSpPr txBox="1"/>
          <p:nvPr/>
        </p:nvSpPr>
        <p:spPr>
          <a:xfrm>
            <a:off x="4677799" y="5236733"/>
            <a:ext cx="2490900" cy="7641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Payment Gateway &amp;</a:t>
            </a:r>
            <a:endParaRPr sz="1200" kern="0">
              <a:solidFill>
                <a:srgbClr val="000000"/>
              </a:solidFill>
              <a:latin typeface="Roboto Medium"/>
              <a:ea typeface="Roboto Medium"/>
              <a:cs typeface="Roboto Medium"/>
              <a:sym typeface="Roboto Medium"/>
            </a:endParaRPr>
          </a:p>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Shipping</a:t>
            </a:r>
            <a:endParaRPr sz="1200" kern="0">
              <a:solidFill>
                <a:srgbClr val="000000"/>
              </a:solidFill>
              <a:latin typeface="Roboto Medium"/>
              <a:ea typeface="Roboto Medium"/>
              <a:cs typeface="Roboto Medium"/>
              <a:sym typeface="Roboto Medium"/>
            </a:endParaRPr>
          </a:p>
        </p:txBody>
      </p:sp>
      <p:sp>
        <p:nvSpPr>
          <p:cNvPr id="347" name="Google Shape;347;p46"/>
          <p:cNvSpPr txBox="1"/>
          <p:nvPr/>
        </p:nvSpPr>
        <p:spPr>
          <a:xfrm>
            <a:off x="7022092" y="5236733"/>
            <a:ext cx="2490900" cy="7641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Payment Gateway But</a:t>
            </a:r>
            <a:endParaRPr sz="1200" kern="0">
              <a:solidFill>
                <a:srgbClr val="000000"/>
              </a:solidFill>
              <a:latin typeface="Roboto Medium"/>
              <a:ea typeface="Roboto Medium"/>
              <a:cs typeface="Roboto Medium"/>
              <a:sym typeface="Roboto Medium"/>
            </a:endParaRPr>
          </a:p>
          <a:p>
            <a:pPr algn="ctr" defTabSz="914400" eaLnBrk="1" fontAlgn="auto" hangingPunct="1">
              <a:spcBef>
                <a:spcPts val="0"/>
              </a:spcBef>
              <a:spcAft>
                <a:spcPts val="0"/>
              </a:spcAft>
              <a:buClr>
                <a:srgbClr val="000000"/>
              </a:buClr>
            </a:pPr>
            <a:r>
              <a:rPr lang="en" sz="1200" kern="0">
                <a:solidFill>
                  <a:srgbClr val="FF0000"/>
                </a:solidFill>
                <a:latin typeface="Roboto Medium"/>
                <a:ea typeface="Roboto Medium"/>
                <a:cs typeface="Roboto Medium"/>
                <a:sym typeface="Roboto Medium"/>
              </a:rPr>
              <a:t>No Shipping</a:t>
            </a:r>
            <a:endParaRPr sz="1200" kern="0">
              <a:solidFill>
                <a:srgbClr val="FF0000"/>
              </a:solidFill>
              <a:latin typeface="Roboto Medium"/>
              <a:ea typeface="Roboto Medium"/>
              <a:cs typeface="Roboto Medium"/>
              <a:sym typeface="Roboto Medium"/>
            </a:endParaRPr>
          </a:p>
        </p:txBody>
      </p:sp>
      <p:sp>
        <p:nvSpPr>
          <p:cNvPr id="348" name="Google Shape;348;p46"/>
          <p:cNvSpPr txBox="1"/>
          <p:nvPr/>
        </p:nvSpPr>
        <p:spPr>
          <a:xfrm>
            <a:off x="2228600" y="5215000"/>
            <a:ext cx="2449200" cy="6051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Payment Gateway &amp;</a:t>
            </a:r>
            <a:endParaRPr sz="1200" kern="0">
              <a:solidFill>
                <a:srgbClr val="000000"/>
              </a:solidFill>
              <a:latin typeface="Roboto Medium"/>
              <a:ea typeface="Roboto Medium"/>
              <a:cs typeface="Roboto Medium"/>
              <a:sym typeface="Roboto Medium"/>
            </a:endParaRPr>
          </a:p>
          <a:p>
            <a:pPr algn="ctr" defTabSz="914400" eaLnBrk="1" fontAlgn="auto" hangingPunct="1">
              <a:spcBef>
                <a:spcPts val="0"/>
              </a:spcBef>
              <a:spcAft>
                <a:spcPts val="0"/>
              </a:spcAft>
              <a:buClr>
                <a:srgbClr val="000000"/>
              </a:buClr>
            </a:pPr>
            <a:r>
              <a:rPr lang="en" sz="1200" kern="0">
                <a:solidFill>
                  <a:srgbClr val="000000"/>
                </a:solidFill>
                <a:latin typeface="Roboto Medium"/>
                <a:ea typeface="Roboto Medium"/>
                <a:cs typeface="Roboto Medium"/>
                <a:sym typeface="Roboto Medium"/>
              </a:rPr>
              <a:t>Shipping</a:t>
            </a:r>
            <a:endParaRPr sz="1200" kern="0">
              <a:solidFill>
                <a:srgbClr val="000000"/>
              </a:solidFill>
              <a:latin typeface="Roboto Medium"/>
              <a:ea typeface="Roboto Medium"/>
              <a:cs typeface="Roboto Medium"/>
              <a:sym typeface="Roboto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7"/>
          <p:cNvSpPr txBox="1"/>
          <p:nvPr/>
        </p:nvSpPr>
        <p:spPr>
          <a:xfrm>
            <a:off x="444750" y="1009650"/>
            <a:ext cx="8559300" cy="1007700"/>
          </a:xfrm>
          <a:prstGeom prst="rect">
            <a:avLst/>
          </a:prstGeom>
          <a:noFill/>
          <a:ln>
            <a:noFill/>
          </a:ln>
        </p:spPr>
        <p:txBody>
          <a:bodyPr spcFirstLastPara="1" wrap="square" lIns="91425" tIns="91425" rIns="91425" bIns="91425" anchor="t" anchorCtr="0">
            <a:noAutofit/>
          </a:bodyPr>
          <a:lstStyle/>
          <a:p>
            <a:pPr algn="ctr" defTabSz="914400" eaLnBrk="1" fontAlgn="auto" hangingPunct="1">
              <a:lnSpc>
                <a:spcPct val="90000"/>
              </a:lnSpc>
              <a:spcBef>
                <a:spcPts val="0"/>
              </a:spcBef>
              <a:spcAft>
                <a:spcPts val="0"/>
              </a:spcAft>
              <a:buClr>
                <a:srgbClr val="000000"/>
              </a:buClr>
            </a:pPr>
            <a:r>
              <a:rPr lang="en" sz="2500" kern="0">
                <a:solidFill>
                  <a:srgbClr val="000000"/>
                </a:solidFill>
                <a:latin typeface="Roboto Medium"/>
                <a:ea typeface="Roboto Medium"/>
                <a:cs typeface="Roboto Medium"/>
                <a:sym typeface="Roboto Medium"/>
              </a:rPr>
              <a:t>Exploring the relationship between an</a:t>
            </a:r>
            <a:endParaRPr sz="2500" kern="0">
              <a:solidFill>
                <a:srgbClr val="000000"/>
              </a:solidFill>
              <a:latin typeface="Roboto Medium"/>
              <a:ea typeface="Roboto Medium"/>
              <a:cs typeface="Roboto Medium"/>
              <a:sym typeface="Roboto Medium"/>
            </a:endParaRPr>
          </a:p>
          <a:p>
            <a:pPr algn="ctr" defTabSz="914400" eaLnBrk="1" fontAlgn="auto" hangingPunct="1">
              <a:lnSpc>
                <a:spcPct val="90000"/>
              </a:lnSpc>
              <a:spcBef>
                <a:spcPts val="0"/>
              </a:spcBef>
              <a:spcAft>
                <a:spcPts val="0"/>
              </a:spcAft>
              <a:buClr>
                <a:srgbClr val="000000"/>
              </a:buClr>
            </a:pPr>
            <a:r>
              <a:rPr lang="en" sz="2500" kern="0">
                <a:solidFill>
                  <a:srgbClr val="000000"/>
                </a:solidFill>
                <a:latin typeface="Roboto Medium"/>
                <a:ea typeface="Roboto Medium"/>
                <a:cs typeface="Roboto Medium"/>
                <a:sym typeface="Roboto Medium"/>
              </a:rPr>
              <a:t>online store and a company’s branding strategy.</a:t>
            </a:r>
            <a:endParaRPr sz="2500" kern="0">
              <a:solidFill>
                <a:srgbClr val="000000"/>
              </a:solidFill>
              <a:latin typeface="Roboto Medium"/>
              <a:ea typeface="Roboto Medium"/>
              <a:cs typeface="Roboto Medium"/>
              <a:sym typeface="Roboto Medium"/>
            </a:endParaRPr>
          </a:p>
        </p:txBody>
      </p:sp>
      <p:pic>
        <p:nvPicPr>
          <p:cNvPr id="354" name="Google Shape;354;p47"/>
          <p:cNvPicPr preferRelativeResize="0"/>
          <p:nvPr/>
        </p:nvPicPr>
        <p:blipFill>
          <a:blip r:embed="rId3">
            <a:alphaModFix/>
          </a:blip>
          <a:stretch>
            <a:fillRect/>
          </a:stretch>
        </p:blipFill>
        <p:spPr>
          <a:xfrm>
            <a:off x="207825" y="5431801"/>
            <a:ext cx="1039500" cy="441775"/>
          </a:xfrm>
          <a:prstGeom prst="rect">
            <a:avLst/>
          </a:prstGeom>
          <a:noFill/>
          <a:ln>
            <a:noFill/>
          </a:ln>
        </p:spPr>
      </p:pic>
      <p:pic>
        <p:nvPicPr>
          <p:cNvPr id="355" name="Google Shape;355;p47"/>
          <p:cNvPicPr preferRelativeResize="0"/>
          <p:nvPr/>
        </p:nvPicPr>
        <p:blipFill>
          <a:blip r:embed="rId4">
            <a:alphaModFix/>
          </a:blip>
          <a:stretch>
            <a:fillRect/>
          </a:stretch>
        </p:blipFill>
        <p:spPr>
          <a:xfrm>
            <a:off x="1112604" y="1543051"/>
            <a:ext cx="7223590" cy="5143499"/>
          </a:xfrm>
          <a:prstGeom prst="rect">
            <a:avLst/>
          </a:prstGeom>
          <a:noFill/>
          <a:ln>
            <a:noFill/>
          </a:ln>
        </p:spPr>
      </p:pic>
      <p:pic>
        <p:nvPicPr>
          <p:cNvPr id="356" name="Google Shape;356;p47"/>
          <p:cNvPicPr preferRelativeResize="0"/>
          <p:nvPr/>
        </p:nvPicPr>
        <p:blipFill>
          <a:blip r:embed="rId5">
            <a:alphaModFix/>
          </a:blip>
          <a:stretch>
            <a:fillRect/>
          </a:stretch>
        </p:blipFill>
        <p:spPr>
          <a:xfrm>
            <a:off x="3205950" y="2966075"/>
            <a:ext cx="3288500" cy="3288500"/>
          </a:xfrm>
          <a:prstGeom prst="rect">
            <a:avLst/>
          </a:prstGeom>
          <a:noFill/>
          <a:ln>
            <a:noFill/>
          </a:ln>
        </p:spPr>
      </p:pic>
      <p:pic>
        <p:nvPicPr>
          <p:cNvPr id="357" name="Google Shape;357;p47"/>
          <p:cNvPicPr preferRelativeResize="0"/>
          <p:nvPr/>
        </p:nvPicPr>
        <p:blipFill>
          <a:blip r:embed="rId6">
            <a:alphaModFix/>
          </a:blip>
          <a:stretch>
            <a:fillRect/>
          </a:stretch>
        </p:blipFill>
        <p:spPr>
          <a:xfrm>
            <a:off x="-1094521" y="2401676"/>
            <a:ext cx="7223590" cy="5143499"/>
          </a:xfrm>
          <a:prstGeom prst="rect">
            <a:avLst/>
          </a:prstGeom>
          <a:noFill/>
          <a:ln>
            <a:noFill/>
          </a:ln>
        </p:spPr>
      </p:pic>
      <p:pic>
        <p:nvPicPr>
          <p:cNvPr id="358" name="Google Shape;358;p47"/>
          <p:cNvPicPr preferRelativeResize="0"/>
          <p:nvPr/>
        </p:nvPicPr>
        <p:blipFill>
          <a:blip r:embed="rId7">
            <a:alphaModFix/>
          </a:blip>
          <a:stretch>
            <a:fillRect/>
          </a:stretch>
        </p:blipFill>
        <p:spPr>
          <a:xfrm>
            <a:off x="-576696" y="630126"/>
            <a:ext cx="7223590" cy="5143499"/>
          </a:xfrm>
          <a:prstGeom prst="rect">
            <a:avLst/>
          </a:prstGeom>
          <a:noFill/>
          <a:ln>
            <a:noFill/>
          </a:ln>
        </p:spPr>
      </p:pic>
      <p:pic>
        <p:nvPicPr>
          <p:cNvPr id="359" name="Google Shape;359;p47"/>
          <p:cNvPicPr preferRelativeResize="0"/>
          <p:nvPr/>
        </p:nvPicPr>
        <p:blipFill rotWithShape="1">
          <a:blip r:embed="rId8">
            <a:alphaModFix/>
          </a:blip>
          <a:srcRect t="-1480" b="1479"/>
          <a:stretch/>
        </p:blipFill>
        <p:spPr>
          <a:xfrm>
            <a:off x="1112604" y="-135100"/>
            <a:ext cx="7223590" cy="5143499"/>
          </a:xfrm>
          <a:prstGeom prst="rect">
            <a:avLst/>
          </a:prstGeom>
          <a:noFill/>
          <a:ln>
            <a:noFill/>
          </a:ln>
        </p:spPr>
      </p:pic>
      <p:pic>
        <p:nvPicPr>
          <p:cNvPr id="360" name="Google Shape;360;p47"/>
          <p:cNvPicPr preferRelativeResize="0"/>
          <p:nvPr/>
        </p:nvPicPr>
        <p:blipFill>
          <a:blip r:embed="rId9">
            <a:alphaModFix/>
          </a:blip>
          <a:stretch>
            <a:fillRect/>
          </a:stretch>
        </p:blipFill>
        <p:spPr>
          <a:xfrm>
            <a:off x="3147954" y="748951"/>
            <a:ext cx="7223590" cy="5143499"/>
          </a:xfrm>
          <a:prstGeom prst="rect">
            <a:avLst/>
          </a:prstGeom>
          <a:noFill/>
          <a:ln>
            <a:noFill/>
          </a:ln>
        </p:spPr>
      </p:pic>
      <p:pic>
        <p:nvPicPr>
          <p:cNvPr id="361" name="Google Shape;361;p47"/>
          <p:cNvPicPr preferRelativeResize="0"/>
          <p:nvPr/>
        </p:nvPicPr>
        <p:blipFill>
          <a:blip r:embed="rId10">
            <a:alphaModFix/>
          </a:blip>
          <a:stretch>
            <a:fillRect/>
          </a:stretch>
        </p:blipFill>
        <p:spPr>
          <a:xfrm>
            <a:off x="3640254" y="2513889"/>
            <a:ext cx="7223590" cy="5143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1000"/>
                                        <p:tgtEl>
                                          <p:spTgt spid="3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6"/>
                                        </p:tgtEl>
                                        <p:attrNameLst>
                                          <p:attrName>style.visibility</p:attrName>
                                        </p:attrNameLst>
                                      </p:cBhvr>
                                      <p:to>
                                        <p:strVal val="visible"/>
                                      </p:to>
                                    </p:set>
                                    <p:animEffect transition="in" filter="fade">
                                      <p:cBhvr>
                                        <p:cTn id="12" dur="1000"/>
                                        <p:tgtEl>
                                          <p:spTgt spid="3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7"/>
                                        </p:tgtEl>
                                        <p:attrNameLst>
                                          <p:attrName>style.visibility</p:attrName>
                                        </p:attrNameLst>
                                      </p:cBhvr>
                                      <p:to>
                                        <p:strVal val="visible"/>
                                      </p:to>
                                    </p:set>
                                    <p:animEffect transition="in" filter="fade">
                                      <p:cBhvr>
                                        <p:cTn id="17" dur="1000"/>
                                        <p:tgtEl>
                                          <p:spTgt spid="3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8"/>
                                        </p:tgtEl>
                                        <p:attrNameLst>
                                          <p:attrName>style.visibility</p:attrName>
                                        </p:attrNameLst>
                                      </p:cBhvr>
                                      <p:to>
                                        <p:strVal val="visible"/>
                                      </p:to>
                                    </p:set>
                                    <p:animEffect transition="in" filter="fade">
                                      <p:cBhvr>
                                        <p:cTn id="22" dur="1000"/>
                                        <p:tgtEl>
                                          <p:spTgt spid="3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8"/>
                                        </p:tgtEl>
                                        <p:attrNameLst>
                                          <p:attrName>style.visibility</p:attrName>
                                        </p:attrNameLst>
                                      </p:cBhvr>
                                      <p:to>
                                        <p:strVal val="visible"/>
                                      </p:to>
                                    </p:set>
                                    <p:animEffect transition="in" filter="fade">
                                      <p:cBhvr>
                                        <p:cTn id="27" dur="1000"/>
                                        <p:tgtEl>
                                          <p:spTgt spid="3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9"/>
                                        </p:tgtEl>
                                        <p:attrNameLst>
                                          <p:attrName>style.visibility</p:attrName>
                                        </p:attrNameLst>
                                      </p:cBhvr>
                                      <p:to>
                                        <p:strVal val="visible"/>
                                      </p:to>
                                    </p:set>
                                    <p:animEffect transition="in" filter="fade">
                                      <p:cBhvr>
                                        <p:cTn id="32" dur="1000"/>
                                        <p:tgtEl>
                                          <p:spTgt spid="35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0"/>
                                        </p:tgtEl>
                                        <p:attrNameLst>
                                          <p:attrName>style.visibility</p:attrName>
                                        </p:attrNameLst>
                                      </p:cBhvr>
                                      <p:to>
                                        <p:strVal val="visible"/>
                                      </p:to>
                                    </p:set>
                                    <p:animEffect transition="in" filter="fade">
                                      <p:cBhvr>
                                        <p:cTn id="37" dur="1000"/>
                                        <p:tgtEl>
                                          <p:spTgt spid="36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1"/>
                                        </p:tgtEl>
                                        <p:attrNameLst>
                                          <p:attrName>style.visibility</p:attrName>
                                        </p:attrNameLst>
                                      </p:cBhvr>
                                      <p:to>
                                        <p:strVal val="visible"/>
                                      </p:to>
                                    </p:set>
                                    <p:animEffect transition="in" filter="fade">
                                      <p:cBhvr>
                                        <p:cTn id="42" dur="10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8"/>
          <p:cNvSpPr txBox="1"/>
          <p:nvPr/>
        </p:nvSpPr>
        <p:spPr>
          <a:xfrm>
            <a:off x="397675" y="1050350"/>
            <a:ext cx="8411700" cy="728100"/>
          </a:xfrm>
          <a:prstGeom prst="rect">
            <a:avLst/>
          </a:prstGeom>
          <a:noFill/>
          <a:ln>
            <a:noFill/>
          </a:ln>
        </p:spPr>
        <p:txBody>
          <a:bodyPr spcFirstLastPara="1" wrap="square" lIns="91425" tIns="91425" rIns="91425" bIns="91425" anchor="t" anchorCtr="0">
            <a:noAutofit/>
          </a:bodyPr>
          <a:lstStyle/>
          <a:p>
            <a:pPr algn="ctr" defTabSz="914400" eaLnBrk="1" fontAlgn="auto" hangingPunct="1">
              <a:lnSpc>
                <a:spcPct val="90000"/>
              </a:lnSpc>
              <a:spcBef>
                <a:spcPts val="0"/>
              </a:spcBef>
              <a:spcAft>
                <a:spcPts val="0"/>
              </a:spcAft>
              <a:buClr>
                <a:srgbClr val="000000"/>
              </a:buClr>
            </a:pPr>
            <a:r>
              <a:rPr lang="en" sz="2500" b="1" kern="0">
                <a:solidFill>
                  <a:srgbClr val="000000"/>
                </a:solidFill>
                <a:latin typeface="Roboto"/>
                <a:ea typeface="Roboto"/>
                <a:cs typeface="Roboto"/>
                <a:sym typeface="Roboto"/>
              </a:rPr>
              <a:t>How you can increase your brand awareness?</a:t>
            </a:r>
            <a:endParaRPr sz="2500" b="1" kern="0">
              <a:solidFill>
                <a:srgbClr val="000000"/>
              </a:solidFill>
              <a:latin typeface="Roboto"/>
              <a:ea typeface="Roboto"/>
              <a:cs typeface="Roboto"/>
              <a:sym typeface="Roboto"/>
            </a:endParaRPr>
          </a:p>
        </p:txBody>
      </p:sp>
      <p:pic>
        <p:nvPicPr>
          <p:cNvPr id="367" name="Google Shape;367;p48"/>
          <p:cNvPicPr preferRelativeResize="0"/>
          <p:nvPr/>
        </p:nvPicPr>
        <p:blipFill>
          <a:blip r:embed="rId3">
            <a:alphaModFix/>
          </a:blip>
          <a:stretch>
            <a:fillRect/>
          </a:stretch>
        </p:blipFill>
        <p:spPr>
          <a:xfrm>
            <a:off x="6139976" y="5383151"/>
            <a:ext cx="2815375" cy="411050"/>
          </a:xfrm>
          <a:prstGeom prst="rect">
            <a:avLst/>
          </a:prstGeom>
          <a:noFill/>
          <a:ln>
            <a:noFill/>
          </a:ln>
        </p:spPr>
      </p:pic>
      <p:pic>
        <p:nvPicPr>
          <p:cNvPr id="368" name="Google Shape;368;p48"/>
          <p:cNvPicPr preferRelativeResize="0"/>
          <p:nvPr/>
        </p:nvPicPr>
        <p:blipFill>
          <a:blip r:embed="rId4">
            <a:alphaModFix/>
          </a:blip>
          <a:stretch>
            <a:fillRect/>
          </a:stretch>
        </p:blipFill>
        <p:spPr>
          <a:xfrm>
            <a:off x="131625" y="5431801"/>
            <a:ext cx="1039500" cy="441775"/>
          </a:xfrm>
          <a:prstGeom prst="rect">
            <a:avLst/>
          </a:prstGeom>
          <a:noFill/>
          <a:ln>
            <a:noFill/>
          </a:ln>
        </p:spPr>
      </p:pic>
      <p:pic>
        <p:nvPicPr>
          <p:cNvPr id="369" name="Google Shape;369;p48"/>
          <p:cNvPicPr preferRelativeResize="0"/>
          <p:nvPr/>
        </p:nvPicPr>
        <p:blipFill>
          <a:blip r:embed="rId5">
            <a:alphaModFix/>
          </a:blip>
          <a:stretch>
            <a:fillRect/>
          </a:stretch>
        </p:blipFill>
        <p:spPr>
          <a:xfrm>
            <a:off x="3738675" y="2499164"/>
            <a:ext cx="3249044" cy="3801475"/>
          </a:xfrm>
          <a:prstGeom prst="rect">
            <a:avLst/>
          </a:prstGeom>
          <a:noFill/>
          <a:ln>
            <a:noFill/>
          </a:ln>
        </p:spPr>
      </p:pic>
      <p:pic>
        <p:nvPicPr>
          <p:cNvPr id="370" name="Google Shape;370;p48"/>
          <p:cNvPicPr preferRelativeResize="0"/>
          <p:nvPr/>
        </p:nvPicPr>
        <p:blipFill>
          <a:blip r:embed="rId6">
            <a:alphaModFix/>
          </a:blip>
          <a:stretch>
            <a:fillRect/>
          </a:stretch>
        </p:blipFill>
        <p:spPr>
          <a:xfrm>
            <a:off x="1947283" y="3431388"/>
            <a:ext cx="2134981" cy="1937016"/>
          </a:xfrm>
          <a:prstGeom prst="rect">
            <a:avLst/>
          </a:prstGeom>
          <a:noFill/>
          <a:ln>
            <a:noFill/>
          </a:ln>
        </p:spPr>
      </p:pic>
      <p:pic>
        <p:nvPicPr>
          <p:cNvPr id="371" name="Google Shape;371;p48"/>
          <p:cNvPicPr preferRelativeResize="0"/>
          <p:nvPr/>
        </p:nvPicPr>
        <p:blipFill>
          <a:blip r:embed="rId7">
            <a:alphaModFix/>
          </a:blip>
          <a:stretch>
            <a:fillRect/>
          </a:stretch>
        </p:blipFill>
        <p:spPr>
          <a:xfrm>
            <a:off x="2980376" y="4040538"/>
            <a:ext cx="2012249" cy="2056576"/>
          </a:xfrm>
          <a:prstGeom prst="rect">
            <a:avLst/>
          </a:prstGeom>
          <a:noFill/>
          <a:ln>
            <a:noFill/>
          </a:ln>
        </p:spPr>
      </p:pic>
      <p:pic>
        <p:nvPicPr>
          <p:cNvPr id="372" name="Google Shape;372;p48"/>
          <p:cNvPicPr preferRelativeResize="0"/>
          <p:nvPr/>
        </p:nvPicPr>
        <p:blipFill>
          <a:blip r:embed="rId8">
            <a:alphaModFix/>
          </a:blip>
          <a:stretch>
            <a:fillRect/>
          </a:stretch>
        </p:blipFill>
        <p:spPr>
          <a:xfrm>
            <a:off x="1388970" y="2775425"/>
            <a:ext cx="2134981" cy="1937016"/>
          </a:xfrm>
          <a:prstGeom prst="rect">
            <a:avLst/>
          </a:prstGeom>
          <a:noFill/>
          <a:ln>
            <a:noFill/>
          </a:ln>
        </p:spPr>
      </p:pic>
      <p:pic>
        <p:nvPicPr>
          <p:cNvPr id="373" name="Google Shape;373;p48"/>
          <p:cNvPicPr preferRelativeResize="0"/>
          <p:nvPr/>
        </p:nvPicPr>
        <p:blipFill>
          <a:blip r:embed="rId9">
            <a:alphaModFix/>
          </a:blip>
          <a:stretch>
            <a:fillRect/>
          </a:stretch>
        </p:blipFill>
        <p:spPr>
          <a:xfrm>
            <a:off x="3407926" y="3188946"/>
            <a:ext cx="2012249" cy="2056581"/>
          </a:xfrm>
          <a:prstGeom prst="rect">
            <a:avLst/>
          </a:prstGeom>
          <a:noFill/>
          <a:ln>
            <a:noFill/>
          </a:ln>
        </p:spPr>
      </p:pic>
      <p:pic>
        <p:nvPicPr>
          <p:cNvPr id="374" name="Google Shape;374;p48"/>
          <p:cNvPicPr preferRelativeResize="0"/>
          <p:nvPr/>
        </p:nvPicPr>
        <p:blipFill>
          <a:blip r:embed="rId10">
            <a:alphaModFix/>
          </a:blip>
          <a:stretch>
            <a:fillRect/>
          </a:stretch>
        </p:blipFill>
        <p:spPr>
          <a:xfrm>
            <a:off x="1388970" y="1788588"/>
            <a:ext cx="2134981" cy="1937016"/>
          </a:xfrm>
          <a:prstGeom prst="rect">
            <a:avLst/>
          </a:prstGeom>
          <a:noFill/>
          <a:ln>
            <a:noFill/>
          </a:ln>
        </p:spPr>
      </p:pic>
      <p:pic>
        <p:nvPicPr>
          <p:cNvPr id="375" name="Google Shape;375;p48"/>
          <p:cNvPicPr preferRelativeResize="0"/>
          <p:nvPr/>
        </p:nvPicPr>
        <p:blipFill>
          <a:blip r:embed="rId11">
            <a:alphaModFix/>
          </a:blip>
          <a:stretch>
            <a:fillRect/>
          </a:stretch>
        </p:blipFill>
        <p:spPr>
          <a:xfrm>
            <a:off x="3720676" y="2651574"/>
            <a:ext cx="2012249" cy="2056577"/>
          </a:xfrm>
          <a:prstGeom prst="rect">
            <a:avLst/>
          </a:prstGeom>
          <a:noFill/>
          <a:ln>
            <a:noFill/>
          </a:ln>
        </p:spPr>
      </p:pic>
      <p:pic>
        <p:nvPicPr>
          <p:cNvPr id="376" name="Google Shape;376;p48"/>
          <p:cNvPicPr preferRelativeResize="0"/>
          <p:nvPr/>
        </p:nvPicPr>
        <p:blipFill>
          <a:blip r:embed="rId12">
            <a:alphaModFix/>
          </a:blip>
          <a:stretch>
            <a:fillRect/>
          </a:stretch>
        </p:blipFill>
        <p:spPr>
          <a:xfrm>
            <a:off x="1980245" y="1184788"/>
            <a:ext cx="2134981" cy="1937016"/>
          </a:xfrm>
          <a:prstGeom prst="rect">
            <a:avLst/>
          </a:prstGeom>
          <a:noFill/>
          <a:ln>
            <a:noFill/>
          </a:ln>
        </p:spPr>
      </p:pic>
      <p:pic>
        <p:nvPicPr>
          <p:cNvPr id="377" name="Google Shape;377;p48"/>
          <p:cNvPicPr preferRelativeResize="0"/>
          <p:nvPr/>
        </p:nvPicPr>
        <p:blipFill>
          <a:blip r:embed="rId13">
            <a:alphaModFix/>
          </a:blip>
          <a:stretch>
            <a:fillRect/>
          </a:stretch>
        </p:blipFill>
        <p:spPr>
          <a:xfrm>
            <a:off x="4039027" y="2030114"/>
            <a:ext cx="2012249" cy="2056577"/>
          </a:xfrm>
          <a:prstGeom prst="rect">
            <a:avLst/>
          </a:prstGeom>
          <a:noFill/>
          <a:ln>
            <a:noFill/>
          </a:ln>
        </p:spPr>
      </p:pic>
      <p:pic>
        <p:nvPicPr>
          <p:cNvPr id="378" name="Google Shape;378;p48"/>
          <p:cNvPicPr preferRelativeResize="0"/>
          <p:nvPr/>
        </p:nvPicPr>
        <p:blipFill>
          <a:blip r:embed="rId14">
            <a:alphaModFix/>
          </a:blip>
          <a:stretch>
            <a:fillRect/>
          </a:stretch>
        </p:blipFill>
        <p:spPr>
          <a:xfrm>
            <a:off x="3070233" y="1359413"/>
            <a:ext cx="2134981" cy="1937016"/>
          </a:xfrm>
          <a:prstGeom prst="rect">
            <a:avLst/>
          </a:prstGeom>
          <a:noFill/>
          <a:ln>
            <a:noFill/>
          </a:ln>
        </p:spPr>
      </p:pic>
      <p:pic>
        <p:nvPicPr>
          <p:cNvPr id="379" name="Google Shape;379;p48"/>
          <p:cNvPicPr preferRelativeResize="0"/>
          <p:nvPr/>
        </p:nvPicPr>
        <p:blipFill>
          <a:blip r:embed="rId15">
            <a:alphaModFix/>
          </a:blip>
          <a:stretch>
            <a:fillRect/>
          </a:stretch>
        </p:blipFill>
        <p:spPr>
          <a:xfrm>
            <a:off x="4393089" y="1549489"/>
            <a:ext cx="1940225" cy="1982975"/>
          </a:xfrm>
          <a:prstGeom prst="rect">
            <a:avLst/>
          </a:prstGeom>
          <a:noFill/>
          <a:ln>
            <a:noFill/>
          </a:ln>
        </p:spPr>
      </p:pic>
      <p:pic>
        <p:nvPicPr>
          <p:cNvPr id="380" name="Google Shape;380;p48"/>
          <p:cNvPicPr preferRelativeResize="0"/>
          <p:nvPr/>
        </p:nvPicPr>
        <p:blipFill>
          <a:blip r:embed="rId16">
            <a:alphaModFix/>
          </a:blip>
          <a:stretch>
            <a:fillRect/>
          </a:stretch>
        </p:blipFill>
        <p:spPr>
          <a:xfrm>
            <a:off x="2896125" y="2790339"/>
            <a:ext cx="1121150" cy="11249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1000"/>
                                        <p:tgtEl>
                                          <p:spTgt spid="3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9"/>
                                        </p:tgtEl>
                                        <p:attrNameLst>
                                          <p:attrName>style.visibility</p:attrName>
                                        </p:attrNameLst>
                                      </p:cBhvr>
                                      <p:to>
                                        <p:strVal val="visible"/>
                                      </p:to>
                                    </p:set>
                                    <p:animEffect transition="in" filter="fade">
                                      <p:cBhvr>
                                        <p:cTn id="12" dur="1000"/>
                                        <p:tgtEl>
                                          <p:spTgt spid="3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0"/>
                                        </p:tgtEl>
                                        <p:attrNameLst>
                                          <p:attrName>style.visibility</p:attrName>
                                        </p:attrNameLst>
                                      </p:cBhvr>
                                      <p:to>
                                        <p:strVal val="visible"/>
                                      </p:to>
                                    </p:set>
                                    <p:animEffect transition="in" filter="fade">
                                      <p:cBhvr>
                                        <p:cTn id="17" dur="1000"/>
                                        <p:tgtEl>
                                          <p:spTgt spid="370"/>
                                        </p:tgtEl>
                                      </p:cBhvr>
                                    </p:animEffect>
                                  </p:childTnLst>
                                </p:cTn>
                              </p:par>
                              <p:par>
                                <p:cTn id="18" presetID="10" presetClass="entr" presetSubtype="0" fill="hold" nodeType="withEffect">
                                  <p:stCondLst>
                                    <p:cond delay="0"/>
                                  </p:stCondLst>
                                  <p:childTnLst>
                                    <p:set>
                                      <p:cBhvr>
                                        <p:cTn id="19" dur="1" fill="hold">
                                          <p:stCondLst>
                                            <p:cond delay="0"/>
                                          </p:stCondLst>
                                        </p:cTn>
                                        <p:tgtEl>
                                          <p:spTgt spid="371"/>
                                        </p:tgtEl>
                                        <p:attrNameLst>
                                          <p:attrName>style.visibility</p:attrName>
                                        </p:attrNameLst>
                                      </p:cBhvr>
                                      <p:to>
                                        <p:strVal val="visible"/>
                                      </p:to>
                                    </p:set>
                                    <p:animEffect transition="in" filter="fade">
                                      <p:cBhvr>
                                        <p:cTn id="20" dur="1000"/>
                                        <p:tgtEl>
                                          <p:spTgt spid="37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3"/>
                                        </p:tgtEl>
                                        <p:attrNameLst>
                                          <p:attrName>style.visibility</p:attrName>
                                        </p:attrNameLst>
                                      </p:cBhvr>
                                      <p:to>
                                        <p:strVal val="visible"/>
                                      </p:to>
                                    </p:set>
                                    <p:animEffect transition="in" filter="fade">
                                      <p:cBhvr>
                                        <p:cTn id="25" dur="1000"/>
                                        <p:tgtEl>
                                          <p:spTgt spid="373"/>
                                        </p:tgtEl>
                                      </p:cBhvr>
                                    </p:animEffect>
                                  </p:childTnLst>
                                </p:cTn>
                              </p:par>
                              <p:par>
                                <p:cTn id="26" presetID="10" presetClass="entr" presetSubtype="0" fill="hold" nodeType="withEffect">
                                  <p:stCondLst>
                                    <p:cond delay="0"/>
                                  </p:stCondLst>
                                  <p:childTnLst>
                                    <p:set>
                                      <p:cBhvr>
                                        <p:cTn id="27" dur="1" fill="hold">
                                          <p:stCondLst>
                                            <p:cond delay="0"/>
                                          </p:stCondLst>
                                        </p:cTn>
                                        <p:tgtEl>
                                          <p:spTgt spid="372"/>
                                        </p:tgtEl>
                                        <p:attrNameLst>
                                          <p:attrName>style.visibility</p:attrName>
                                        </p:attrNameLst>
                                      </p:cBhvr>
                                      <p:to>
                                        <p:strVal val="visible"/>
                                      </p:to>
                                    </p:set>
                                    <p:animEffect transition="in" filter="fade">
                                      <p:cBhvr>
                                        <p:cTn id="28" dur="1000"/>
                                        <p:tgtEl>
                                          <p:spTgt spid="37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75"/>
                                        </p:tgtEl>
                                        <p:attrNameLst>
                                          <p:attrName>style.visibility</p:attrName>
                                        </p:attrNameLst>
                                      </p:cBhvr>
                                      <p:to>
                                        <p:strVal val="visible"/>
                                      </p:to>
                                    </p:set>
                                    <p:animEffect transition="in" filter="fade">
                                      <p:cBhvr>
                                        <p:cTn id="33" dur="1000"/>
                                        <p:tgtEl>
                                          <p:spTgt spid="375"/>
                                        </p:tgtEl>
                                      </p:cBhvr>
                                    </p:animEffect>
                                  </p:childTnLst>
                                </p:cTn>
                              </p:par>
                              <p:par>
                                <p:cTn id="34" presetID="10" presetClass="entr" presetSubtype="0" fill="hold" nodeType="withEffect">
                                  <p:stCondLst>
                                    <p:cond delay="0"/>
                                  </p:stCondLst>
                                  <p:childTnLst>
                                    <p:set>
                                      <p:cBhvr>
                                        <p:cTn id="35" dur="1" fill="hold">
                                          <p:stCondLst>
                                            <p:cond delay="0"/>
                                          </p:stCondLst>
                                        </p:cTn>
                                        <p:tgtEl>
                                          <p:spTgt spid="374"/>
                                        </p:tgtEl>
                                        <p:attrNameLst>
                                          <p:attrName>style.visibility</p:attrName>
                                        </p:attrNameLst>
                                      </p:cBhvr>
                                      <p:to>
                                        <p:strVal val="visible"/>
                                      </p:to>
                                    </p:set>
                                    <p:animEffect transition="in" filter="fade">
                                      <p:cBhvr>
                                        <p:cTn id="36" dur="1000"/>
                                        <p:tgtEl>
                                          <p:spTgt spid="37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76"/>
                                        </p:tgtEl>
                                        <p:attrNameLst>
                                          <p:attrName>style.visibility</p:attrName>
                                        </p:attrNameLst>
                                      </p:cBhvr>
                                      <p:to>
                                        <p:strVal val="visible"/>
                                      </p:to>
                                    </p:set>
                                    <p:animEffect transition="in" filter="fade">
                                      <p:cBhvr>
                                        <p:cTn id="41" dur="1000"/>
                                        <p:tgtEl>
                                          <p:spTgt spid="376"/>
                                        </p:tgtEl>
                                      </p:cBhvr>
                                    </p:animEffect>
                                  </p:childTnLst>
                                </p:cTn>
                              </p:par>
                              <p:par>
                                <p:cTn id="42" presetID="10" presetClass="entr" presetSubtype="0" fill="hold" nodeType="withEffect">
                                  <p:stCondLst>
                                    <p:cond delay="0"/>
                                  </p:stCondLst>
                                  <p:childTnLst>
                                    <p:set>
                                      <p:cBhvr>
                                        <p:cTn id="43" dur="1" fill="hold">
                                          <p:stCondLst>
                                            <p:cond delay="0"/>
                                          </p:stCondLst>
                                        </p:cTn>
                                        <p:tgtEl>
                                          <p:spTgt spid="377"/>
                                        </p:tgtEl>
                                        <p:attrNameLst>
                                          <p:attrName>style.visibility</p:attrName>
                                        </p:attrNameLst>
                                      </p:cBhvr>
                                      <p:to>
                                        <p:strVal val="visible"/>
                                      </p:to>
                                    </p:set>
                                    <p:animEffect transition="in" filter="fade">
                                      <p:cBhvr>
                                        <p:cTn id="44" dur="1000"/>
                                        <p:tgtEl>
                                          <p:spTgt spid="37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78"/>
                                        </p:tgtEl>
                                        <p:attrNameLst>
                                          <p:attrName>style.visibility</p:attrName>
                                        </p:attrNameLst>
                                      </p:cBhvr>
                                      <p:to>
                                        <p:strVal val="visible"/>
                                      </p:to>
                                    </p:set>
                                    <p:animEffect transition="in" filter="fade">
                                      <p:cBhvr>
                                        <p:cTn id="49" dur="1000"/>
                                        <p:tgtEl>
                                          <p:spTgt spid="378"/>
                                        </p:tgtEl>
                                      </p:cBhvr>
                                    </p:animEffect>
                                  </p:childTnLst>
                                </p:cTn>
                              </p:par>
                              <p:par>
                                <p:cTn id="50" presetID="10" presetClass="entr" presetSubtype="0" fill="hold" nodeType="withEffect">
                                  <p:stCondLst>
                                    <p:cond delay="0"/>
                                  </p:stCondLst>
                                  <p:childTnLst>
                                    <p:set>
                                      <p:cBhvr>
                                        <p:cTn id="51" dur="1" fill="hold">
                                          <p:stCondLst>
                                            <p:cond delay="0"/>
                                          </p:stCondLst>
                                        </p:cTn>
                                        <p:tgtEl>
                                          <p:spTgt spid="379"/>
                                        </p:tgtEl>
                                        <p:attrNameLst>
                                          <p:attrName>style.visibility</p:attrName>
                                        </p:attrNameLst>
                                      </p:cBhvr>
                                      <p:to>
                                        <p:strVal val="visible"/>
                                      </p:to>
                                    </p:set>
                                    <p:animEffect transition="in" filter="fade">
                                      <p:cBhvr>
                                        <p:cTn id="52" dur="1000"/>
                                        <p:tgtEl>
                                          <p:spTgt spid="37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80"/>
                                        </p:tgtEl>
                                        <p:attrNameLst>
                                          <p:attrName>style.visibility</p:attrName>
                                        </p:attrNameLst>
                                      </p:cBhvr>
                                      <p:to>
                                        <p:strVal val="visible"/>
                                      </p:to>
                                    </p:set>
                                    <p:animEffect transition="in" filter="fade">
                                      <p:cBhvr>
                                        <p:cTn id="57" dur="10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9"/>
          <p:cNvSpPr txBox="1">
            <a:spLocks noGrp="1"/>
          </p:cNvSpPr>
          <p:nvPr>
            <p:ph type="title"/>
          </p:nvPr>
        </p:nvSpPr>
        <p:spPr>
          <a:xfrm>
            <a:off x="857250" y="1130869"/>
            <a:ext cx="7886700" cy="994200"/>
          </a:xfrm>
          <a:prstGeom prst="rect">
            <a:avLst/>
          </a:prstGeom>
          <a:noFill/>
          <a:ln>
            <a:noFill/>
          </a:ln>
        </p:spPr>
        <p:txBody>
          <a:bodyPr spcFirstLastPara="1" wrap="square" lIns="68575" tIns="34275" rIns="68575" bIns="34275" anchor="ctr" anchorCtr="0">
            <a:noAutofit/>
          </a:bodyPr>
          <a:lstStyle/>
          <a:p>
            <a:pPr algn="ctr">
              <a:buSzPts val="3300"/>
            </a:pPr>
            <a:r>
              <a:rPr lang="en" sz="2200" b="1">
                <a:latin typeface="Roboto"/>
                <a:ea typeface="Roboto"/>
                <a:cs typeface="Roboto"/>
                <a:sym typeface="Roboto"/>
              </a:rPr>
              <a:t>Primary objective of branding – </a:t>
            </a:r>
            <a:r>
              <a:rPr lang="en" sz="2200" b="1">
                <a:solidFill>
                  <a:schemeClr val="accent1"/>
                </a:solidFill>
                <a:latin typeface="Roboto"/>
                <a:ea typeface="Roboto"/>
                <a:cs typeface="Roboto"/>
                <a:sym typeface="Roboto"/>
              </a:rPr>
              <a:t>Occupying the </a:t>
            </a:r>
            <a:endParaRPr sz="2200" b="1">
              <a:solidFill>
                <a:schemeClr val="accent1"/>
              </a:solidFill>
              <a:latin typeface="Roboto"/>
              <a:ea typeface="Roboto"/>
              <a:cs typeface="Roboto"/>
              <a:sym typeface="Roboto"/>
            </a:endParaRPr>
          </a:p>
          <a:p>
            <a:pPr algn="ctr">
              <a:buSzPts val="3300"/>
            </a:pPr>
            <a:r>
              <a:rPr lang="en" sz="2200" b="1">
                <a:solidFill>
                  <a:schemeClr val="accent1"/>
                </a:solidFill>
                <a:latin typeface="Roboto"/>
                <a:ea typeface="Roboto"/>
                <a:cs typeface="Roboto"/>
                <a:sym typeface="Roboto"/>
              </a:rPr>
              <a:t>Mindshare of Prospective Customers</a:t>
            </a:r>
            <a:endParaRPr sz="2200" b="1">
              <a:solidFill>
                <a:schemeClr val="accent1"/>
              </a:solidFill>
              <a:latin typeface="Roboto"/>
              <a:ea typeface="Roboto"/>
              <a:cs typeface="Roboto"/>
              <a:sym typeface="Roboto"/>
            </a:endParaRPr>
          </a:p>
        </p:txBody>
      </p:sp>
      <p:sp>
        <p:nvSpPr>
          <p:cNvPr id="386" name="Google Shape;386;p49"/>
          <p:cNvSpPr txBox="1">
            <a:spLocks noGrp="1"/>
          </p:cNvSpPr>
          <p:nvPr>
            <p:ph type="body" idx="1"/>
          </p:nvPr>
        </p:nvSpPr>
        <p:spPr>
          <a:xfrm>
            <a:off x="3743050" y="2478750"/>
            <a:ext cx="4772400" cy="3263400"/>
          </a:xfrm>
          <a:prstGeom prst="rect">
            <a:avLst/>
          </a:prstGeom>
          <a:noFill/>
          <a:ln>
            <a:noFill/>
          </a:ln>
        </p:spPr>
        <p:txBody>
          <a:bodyPr spcFirstLastPara="1" wrap="square" lIns="68575" tIns="34275" rIns="68575" bIns="34275" anchor="t" anchorCtr="0">
            <a:noAutofit/>
          </a:bodyPr>
          <a:lstStyle/>
          <a:p>
            <a:pPr marL="177800" indent="-165100">
              <a:spcBef>
                <a:spcPts val="0"/>
              </a:spcBef>
              <a:buSzPts val="2000"/>
            </a:pPr>
            <a:r>
              <a:rPr lang="en" sz="2000">
                <a:solidFill>
                  <a:srgbClr val="111111"/>
                </a:solidFill>
                <a:highlight>
                  <a:srgbClr val="FFFFFF"/>
                </a:highlight>
                <a:latin typeface="Arial"/>
                <a:ea typeface="Arial"/>
                <a:cs typeface="Arial"/>
                <a:sym typeface="Arial"/>
              </a:rPr>
              <a:t>Mindshare is a marketing term that describes the amount of consumer awareness or popularity surrounding a particular product, idea, or company.</a:t>
            </a:r>
            <a:endParaRPr sz="2000">
              <a:solidFill>
                <a:srgbClr val="111111"/>
              </a:solidFill>
              <a:highlight>
                <a:srgbClr val="FFFFFF"/>
              </a:highlight>
              <a:latin typeface="Arial"/>
              <a:ea typeface="Arial"/>
              <a:cs typeface="Arial"/>
              <a:sym typeface="Arial"/>
            </a:endParaRPr>
          </a:p>
          <a:p>
            <a:pPr marL="177800" indent="0">
              <a:spcBef>
                <a:spcPts val="0"/>
              </a:spcBef>
              <a:buNone/>
            </a:pPr>
            <a:endParaRPr sz="2000">
              <a:solidFill>
                <a:srgbClr val="111111"/>
              </a:solidFill>
              <a:highlight>
                <a:srgbClr val="FFFFFF"/>
              </a:highlight>
              <a:latin typeface="Arial"/>
              <a:ea typeface="Arial"/>
              <a:cs typeface="Arial"/>
              <a:sym typeface="Arial"/>
            </a:endParaRPr>
          </a:p>
          <a:p>
            <a:pPr marL="177800" indent="-165100">
              <a:spcBef>
                <a:spcPts val="0"/>
              </a:spcBef>
              <a:buSzPts val="2000"/>
            </a:pPr>
            <a:r>
              <a:rPr lang="en" sz="2000">
                <a:latin typeface="Arial"/>
                <a:ea typeface="Arial"/>
                <a:cs typeface="Arial"/>
                <a:sym typeface="Arial"/>
              </a:rPr>
              <a:t>In simple terms, mindshare means brand image.</a:t>
            </a:r>
            <a:endParaRPr sz="2000">
              <a:latin typeface="Arial"/>
              <a:ea typeface="Arial"/>
              <a:cs typeface="Arial"/>
              <a:sym typeface="Arial"/>
            </a:endParaRPr>
          </a:p>
          <a:p>
            <a:pPr marL="177800" indent="0">
              <a:spcBef>
                <a:spcPts val="0"/>
              </a:spcBef>
              <a:buNone/>
            </a:pPr>
            <a:endParaRPr sz="2000">
              <a:latin typeface="Arial"/>
              <a:ea typeface="Arial"/>
              <a:cs typeface="Arial"/>
              <a:sym typeface="Arial"/>
            </a:endParaRPr>
          </a:p>
          <a:p>
            <a:pPr marL="177800" indent="-165100">
              <a:buSzPts val="2000"/>
            </a:pPr>
            <a:r>
              <a:rPr lang="en" sz="2000">
                <a:latin typeface="Arial"/>
                <a:ea typeface="Arial"/>
                <a:cs typeface="Arial"/>
                <a:sym typeface="Arial"/>
              </a:rPr>
              <a:t>It is the perception of your brand in the mind of your customers.</a:t>
            </a:r>
            <a:endParaRPr sz="2000">
              <a:latin typeface="Arial"/>
              <a:ea typeface="Arial"/>
              <a:cs typeface="Arial"/>
              <a:sym typeface="Arial"/>
            </a:endParaRPr>
          </a:p>
          <a:p>
            <a:pPr marL="177800" indent="0">
              <a:buNone/>
            </a:pPr>
            <a:endParaRPr sz="900">
              <a:latin typeface="Roboto"/>
              <a:ea typeface="Roboto"/>
              <a:cs typeface="Roboto"/>
              <a:sym typeface="Roboto"/>
            </a:endParaRPr>
          </a:p>
        </p:txBody>
      </p:sp>
      <p:pic>
        <p:nvPicPr>
          <p:cNvPr id="387" name="Google Shape;387;p49"/>
          <p:cNvPicPr preferRelativeResize="0"/>
          <p:nvPr/>
        </p:nvPicPr>
        <p:blipFill>
          <a:blip r:embed="rId3">
            <a:alphaModFix/>
          </a:blip>
          <a:stretch>
            <a:fillRect/>
          </a:stretch>
        </p:blipFill>
        <p:spPr>
          <a:xfrm>
            <a:off x="6545125" y="5515082"/>
            <a:ext cx="2381250" cy="347663"/>
          </a:xfrm>
          <a:prstGeom prst="rect">
            <a:avLst/>
          </a:prstGeom>
          <a:noFill/>
          <a:ln>
            <a:noFill/>
          </a:ln>
        </p:spPr>
      </p:pic>
      <p:pic>
        <p:nvPicPr>
          <p:cNvPr id="388" name="Google Shape;388;p49"/>
          <p:cNvPicPr preferRelativeResize="0"/>
          <p:nvPr/>
        </p:nvPicPr>
        <p:blipFill>
          <a:blip r:embed="rId4">
            <a:alphaModFix/>
          </a:blip>
          <a:stretch>
            <a:fillRect/>
          </a:stretch>
        </p:blipFill>
        <p:spPr>
          <a:xfrm>
            <a:off x="430925" y="1862266"/>
            <a:ext cx="3438250" cy="3438250"/>
          </a:xfrm>
          <a:prstGeom prst="rect">
            <a:avLst/>
          </a:prstGeom>
          <a:noFill/>
          <a:ln>
            <a:noFill/>
          </a:ln>
        </p:spPr>
      </p:pic>
      <p:pic>
        <p:nvPicPr>
          <p:cNvPr id="389" name="Google Shape;389;p49"/>
          <p:cNvPicPr preferRelativeResize="0"/>
          <p:nvPr/>
        </p:nvPicPr>
        <p:blipFill>
          <a:blip r:embed="rId5">
            <a:alphaModFix/>
          </a:blip>
          <a:stretch>
            <a:fillRect/>
          </a:stretch>
        </p:blipFill>
        <p:spPr>
          <a:xfrm>
            <a:off x="179801" y="5374600"/>
            <a:ext cx="1193675" cy="507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0"/>
          <p:cNvSpPr/>
          <p:nvPr/>
        </p:nvSpPr>
        <p:spPr>
          <a:xfrm>
            <a:off x="362625" y="1025425"/>
            <a:ext cx="2060100" cy="1543500"/>
          </a:xfrm>
          <a:prstGeom prst="round2DiagRect">
            <a:avLst>
              <a:gd name="adj1" fmla="val 16667"/>
              <a:gd name="adj2" fmla="val 0"/>
            </a:avLst>
          </a:prstGeom>
          <a:no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95" name="Google Shape;395;p50"/>
          <p:cNvSpPr txBox="1"/>
          <p:nvPr/>
        </p:nvSpPr>
        <p:spPr>
          <a:xfrm>
            <a:off x="76200" y="1073575"/>
            <a:ext cx="2430975" cy="1447200"/>
          </a:xfrm>
          <a:prstGeom prst="rect">
            <a:avLst/>
          </a:prstGeom>
          <a:noFill/>
          <a:ln>
            <a:noFill/>
          </a:ln>
        </p:spPr>
        <p:txBody>
          <a:bodyPr spcFirstLastPara="1" wrap="square" lIns="91425" tIns="91425" rIns="91425" bIns="91425" anchor="t" anchorCtr="0">
            <a:noAutofit/>
          </a:bodyPr>
          <a:lstStyle/>
          <a:p>
            <a:pPr marL="457200" indent="-209550" defTabSz="914400" eaLnBrk="1" fontAlgn="auto" hangingPunct="1">
              <a:spcBef>
                <a:spcPts val="0"/>
              </a:spcBef>
              <a:spcAft>
                <a:spcPts val="0"/>
              </a:spcAft>
              <a:buClr>
                <a:srgbClr val="000000"/>
              </a:buClr>
              <a:buSzPts val="1500"/>
              <a:buFont typeface="Roboto"/>
              <a:buChar char="●"/>
            </a:pPr>
            <a:r>
              <a:rPr lang="en" sz="1500" b="1" kern="0" dirty="0">
                <a:solidFill>
                  <a:srgbClr val="000000"/>
                </a:solidFill>
                <a:latin typeface="Roboto"/>
                <a:ea typeface="Roboto"/>
                <a:cs typeface="Roboto"/>
                <a:sym typeface="Roboto"/>
              </a:rPr>
              <a:t>Mindshare.</a:t>
            </a:r>
            <a:endParaRPr sz="1500" b="1" kern="0" dirty="0">
              <a:solidFill>
                <a:srgbClr val="000000"/>
              </a:solidFill>
              <a:latin typeface="Roboto"/>
              <a:ea typeface="Roboto"/>
              <a:cs typeface="Roboto"/>
              <a:sym typeface="Roboto"/>
            </a:endParaRPr>
          </a:p>
          <a:p>
            <a:pPr marL="457200" indent="-209550" defTabSz="914400" eaLnBrk="1" fontAlgn="auto" hangingPunct="1">
              <a:spcBef>
                <a:spcPts val="0"/>
              </a:spcBef>
              <a:spcAft>
                <a:spcPts val="0"/>
              </a:spcAft>
              <a:buClr>
                <a:srgbClr val="000000"/>
              </a:buClr>
              <a:buSzPts val="1500"/>
              <a:buFont typeface="Roboto"/>
              <a:buChar char="●"/>
            </a:pPr>
            <a:r>
              <a:rPr lang="en" sz="1500" b="1" kern="0" dirty="0">
                <a:solidFill>
                  <a:srgbClr val="000000"/>
                </a:solidFill>
                <a:latin typeface="Roboto"/>
                <a:ea typeface="Roboto"/>
                <a:cs typeface="Roboto"/>
                <a:sym typeface="Roboto"/>
              </a:rPr>
              <a:t>Who you are.</a:t>
            </a:r>
            <a:endParaRPr sz="1500" b="1" kern="0" dirty="0">
              <a:solidFill>
                <a:srgbClr val="000000"/>
              </a:solidFill>
              <a:latin typeface="Roboto"/>
              <a:ea typeface="Roboto"/>
              <a:cs typeface="Roboto"/>
              <a:sym typeface="Roboto"/>
            </a:endParaRPr>
          </a:p>
          <a:p>
            <a:pPr marL="457200" indent="-209550" defTabSz="914400" eaLnBrk="1" fontAlgn="auto" hangingPunct="1">
              <a:spcBef>
                <a:spcPts val="0"/>
              </a:spcBef>
              <a:spcAft>
                <a:spcPts val="0"/>
              </a:spcAft>
              <a:buClr>
                <a:srgbClr val="000000"/>
              </a:buClr>
              <a:buSzPts val="1500"/>
              <a:buFont typeface="Roboto"/>
              <a:buChar char="●"/>
            </a:pPr>
            <a:r>
              <a:rPr lang="en" sz="1500" b="1" kern="0" dirty="0">
                <a:solidFill>
                  <a:srgbClr val="000000"/>
                </a:solidFill>
                <a:latin typeface="Roboto"/>
                <a:ea typeface="Roboto"/>
                <a:cs typeface="Roboto"/>
                <a:sym typeface="Roboto"/>
              </a:rPr>
              <a:t>What you stand for.</a:t>
            </a:r>
            <a:endParaRPr sz="1500" b="1" kern="0" dirty="0">
              <a:solidFill>
                <a:srgbClr val="000000"/>
              </a:solidFill>
              <a:latin typeface="Roboto"/>
              <a:ea typeface="Roboto"/>
              <a:cs typeface="Roboto"/>
              <a:sym typeface="Roboto"/>
            </a:endParaRPr>
          </a:p>
          <a:p>
            <a:pPr marL="457200" indent="-209550" defTabSz="914400" eaLnBrk="1" fontAlgn="auto" hangingPunct="1">
              <a:spcBef>
                <a:spcPts val="0"/>
              </a:spcBef>
              <a:spcAft>
                <a:spcPts val="0"/>
              </a:spcAft>
              <a:buClr>
                <a:srgbClr val="000000"/>
              </a:buClr>
              <a:buSzPts val="1500"/>
              <a:buFont typeface="Roboto"/>
              <a:buChar char="●"/>
            </a:pPr>
            <a:r>
              <a:rPr lang="en" sz="1500" b="1" kern="0" dirty="0">
                <a:solidFill>
                  <a:srgbClr val="000000"/>
                </a:solidFill>
                <a:latin typeface="Roboto"/>
                <a:ea typeface="Roboto"/>
                <a:cs typeface="Roboto"/>
                <a:sym typeface="Roboto"/>
              </a:rPr>
              <a:t>Brand promises.</a:t>
            </a:r>
            <a:endParaRPr sz="1500" b="1" kern="0" dirty="0">
              <a:solidFill>
                <a:srgbClr val="000000"/>
              </a:solidFill>
              <a:latin typeface="Roboto"/>
              <a:ea typeface="Roboto"/>
              <a:cs typeface="Roboto"/>
              <a:sym typeface="Roboto"/>
            </a:endParaRPr>
          </a:p>
          <a:p>
            <a:pPr marL="457200" indent="-209550" defTabSz="914400" eaLnBrk="1" fontAlgn="auto" hangingPunct="1">
              <a:spcBef>
                <a:spcPts val="0"/>
              </a:spcBef>
              <a:spcAft>
                <a:spcPts val="0"/>
              </a:spcAft>
              <a:buClr>
                <a:srgbClr val="000000"/>
              </a:buClr>
              <a:buSzPts val="1500"/>
              <a:buFont typeface="Roboto"/>
              <a:buChar char="●"/>
            </a:pPr>
            <a:r>
              <a:rPr lang="en" sz="1500" b="1" kern="0" dirty="0">
                <a:solidFill>
                  <a:srgbClr val="000000"/>
                </a:solidFill>
                <a:latin typeface="Roboto"/>
                <a:ea typeface="Roboto"/>
                <a:cs typeface="Roboto"/>
                <a:sym typeface="Roboto"/>
              </a:rPr>
              <a:t>Mission and vision.</a:t>
            </a:r>
            <a:endParaRPr sz="1500" b="1" kern="0" dirty="0">
              <a:solidFill>
                <a:srgbClr val="000000"/>
              </a:solidFill>
              <a:latin typeface="Roboto"/>
              <a:ea typeface="Roboto"/>
              <a:cs typeface="Roboto"/>
              <a:sym typeface="Roboto"/>
            </a:endParaRPr>
          </a:p>
          <a:p>
            <a:pPr marL="457200" defTabSz="914400" eaLnBrk="1" fontAlgn="auto" hangingPunct="1">
              <a:spcBef>
                <a:spcPts val="0"/>
              </a:spcBef>
              <a:spcAft>
                <a:spcPts val="0"/>
              </a:spcAft>
              <a:buClr>
                <a:srgbClr val="000000"/>
              </a:buClr>
            </a:pPr>
            <a:endParaRPr sz="1500" b="1" kern="0" dirty="0">
              <a:solidFill>
                <a:srgbClr val="000000"/>
              </a:solidFill>
              <a:latin typeface="Roboto"/>
              <a:ea typeface="Roboto"/>
              <a:cs typeface="Roboto"/>
              <a:sym typeface="Roboto"/>
            </a:endParaRPr>
          </a:p>
        </p:txBody>
      </p:sp>
      <p:pic>
        <p:nvPicPr>
          <p:cNvPr id="396" name="Google Shape;396;p50"/>
          <p:cNvPicPr preferRelativeResize="0"/>
          <p:nvPr/>
        </p:nvPicPr>
        <p:blipFill rotWithShape="1">
          <a:blip r:embed="rId3">
            <a:alphaModFix/>
          </a:blip>
          <a:srcRect/>
          <a:stretch/>
        </p:blipFill>
        <p:spPr>
          <a:xfrm>
            <a:off x="223001" y="2686051"/>
            <a:ext cx="2297893" cy="2126275"/>
          </a:xfrm>
          <a:prstGeom prst="rect">
            <a:avLst/>
          </a:prstGeom>
          <a:noFill/>
          <a:ln>
            <a:noFill/>
          </a:ln>
        </p:spPr>
      </p:pic>
      <p:sp>
        <p:nvSpPr>
          <p:cNvPr id="397" name="Google Shape;397;p50"/>
          <p:cNvSpPr/>
          <p:nvPr/>
        </p:nvSpPr>
        <p:spPr>
          <a:xfrm>
            <a:off x="2505150" y="1009650"/>
            <a:ext cx="2060100" cy="1543500"/>
          </a:xfrm>
          <a:prstGeom prst="round2DiagRect">
            <a:avLst>
              <a:gd name="adj1" fmla="val 16667"/>
              <a:gd name="adj2" fmla="val 0"/>
            </a:avLst>
          </a:prstGeom>
          <a:noFill/>
          <a:ln w="9525" cap="flat" cmpd="sng">
            <a:solidFill>
              <a:srgbClr val="00A5FF"/>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98" name="Google Shape;398;p50"/>
          <p:cNvSpPr txBox="1"/>
          <p:nvPr/>
        </p:nvSpPr>
        <p:spPr>
          <a:xfrm>
            <a:off x="2422713" y="1025425"/>
            <a:ext cx="2323131" cy="1660616"/>
          </a:xfrm>
          <a:prstGeom prst="rect">
            <a:avLst/>
          </a:prstGeom>
          <a:noFill/>
          <a:ln>
            <a:noFill/>
          </a:ln>
        </p:spPr>
        <p:txBody>
          <a:bodyPr spcFirstLastPara="1" wrap="square" lIns="91425" tIns="91425" rIns="91425" bIns="91425" anchor="t" anchorCtr="0">
            <a:noAutofit/>
          </a:bodyPr>
          <a:lstStyle/>
          <a:p>
            <a:pPr marL="457200" indent="-209550" defTabSz="914400" eaLnBrk="1" fontAlgn="auto" hangingPunct="1">
              <a:spcBef>
                <a:spcPts val="0"/>
              </a:spcBef>
              <a:spcAft>
                <a:spcPts val="0"/>
              </a:spcAft>
              <a:buClr>
                <a:srgbClr val="000000"/>
              </a:buClr>
              <a:buSzPts val="1500"/>
              <a:buFont typeface="Roboto"/>
              <a:buChar char="●"/>
            </a:pPr>
            <a:r>
              <a:rPr lang="en" sz="1500" b="1" kern="0" dirty="0">
                <a:solidFill>
                  <a:srgbClr val="000000"/>
                </a:solidFill>
                <a:latin typeface="Roboto"/>
                <a:ea typeface="Roboto"/>
                <a:cs typeface="Roboto"/>
                <a:sym typeface="Roboto"/>
              </a:rPr>
              <a:t>Point of sale.</a:t>
            </a:r>
            <a:endParaRPr sz="1500" b="1" kern="0" dirty="0">
              <a:solidFill>
                <a:srgbClr val="000000"/>
              </a:solidFill>
              <a:latin typeface="Roboto"/>
              <a:ea typeface="Roboto"/>
              <a:cs typeface="Roboto"/>
              <a:sym typeface="Roboto"/>
            </a:endParaRPr>
          </a:p>
          <a:p>
            <a:pPr marL="457200" indent="-209550" defTabSz="914400" eaLnBrk="1" fontAlgn="auto" hangingPunct="1">
              <a:spcBef>
                <a:spcPts val="0"/>
              </a:spcBef>
              <a:spcAft>
                <a:spcPts val="0"/>
              </a:spcAft>
              <a:buClr>
                <a:srgbClr val="000000"/>
              </a:buClr>
              <a:buSzPts val="1500"/>
              <a:buFont typeface="Roboto"/>
              <a:buChar char="●"/>
            </a:pPr>
            <a:r>
              <a:rPr lang="en" sz="1500" b="1" kern="0" dirty="0">
                <a:solidFill>
                  <a:srgbClr val="000000"/>
                </a:solidFill>
                <a:latin typeface="Roboto"/>
                <a:ea typeface="Roboto"/>
                <a:cs typeface="Roboto"/>
                <a:sym typeface="Roboto"/>
              </a:rPr>
              <a:t>Visual styling.</a:t>
            </a:r>
            <a:endParaRPr sz="1500" b="1" kern="0" dirty="0">
              <a:solidFill>
                <a:srgbClr val="000000"/>
              </a:solidFill>
              <a:latin typeface="Roboto"/>
              <a:ea typeface="Roboto"/>
              <a:cs typeface="Roboto"/>
              <a:sym typeface="Roboto"/>
            </a:endParaRPr>
          </a:p>
          <a:p>
            <a:pPr marL="457200" indent="-209550" defTabSz="914400" eaLnBrk="1" fontAlgn="auto" hangingPunct="1">
              <a:spcBef>
                <a:spcPts val="0"/>
              </a:spcBef>
              <a:spcAft>
                <a:spcPts val="0"/>
              </a:spcAft>
              <a:buClr>
                <a:srgbClr val="000000"/>
              </a:buClr>
              <a:buSzPts val="1500"/>
              <a:buFont typeface="Roboto"/>
              <a:buChar char="●"/>
            </a:pPr>
            <a:r>
              <a:rPr lang="en" sz="1500" b="1" kern="0" dirty="0">
                <a:solidFill>
                  <a:srgbClr val="000000"/>
                </a:solidFill>
                <a:latin typeface="Roboto"/>
                <a:ea typeface="Roboto"/>
                <a:cs typeface="Roboto"/>
                <a:sym typeface="Roboto"/>
              </a:rPr>
              <a:t>Typography, font, colour.</a:t>
            </a:r>
            <a:endParaRPr sz="1500" b="1" kern="0" dirty="0">
              <a:solidFill>
                <a:srgbClr val="000000"/>
              </a:solidFill>
              <a:latin typeface="Roboto"/>
              <a:ea typeface="Roboto"/>
              <a:cs typeface="Roboto"/>
              <a:sym typeface="Roboto"/>
            </a:endParaRPr>
          </a:p>
          <a:p>
            <a:pPr marL="457200" indent="-209550" defTabSz="914400" eaLnBrk="1" fontAlgn="auto" hangingPunct="1">
              <a:spcBef>
                <a:spcPts val="0"/>
              </a:spcBef>
              <a:spcAft>
                <a:spcPts val="0"/>
              </a:spcAft>
              <a:buClr>
                <a:srgbClr val="000000"/>
              </a:buClr>
              <a:buSzPts val="1500"/>
              <a:buFont typeface="Roboto"/>
              <a:buChar char="●"/>
            </a:pPr>
            <a:r>
              <a:rPr lang="en" sz="1500" b="1" kern="0" dirty="0">
                <a:solidFill>
                  <a:srgbClr val="000000"/>
                </a:solidFill>
                <a:latin typeface="Roboto"/>
                <a:ea typeface="Roboto"/>
                <a:cs typeface="Roboto"/>
                <a:sym typeface="Roboto"/>
              </a:rPr>
              <a:t>Navigation.</a:t>
            </a:r>
            <a:endParaRPr sz="1500" b="1" kern="0" dirty="0">
              <a:solidFill>
                <a:srgbClr val="000000"/>
              </a:solidFill>
              <a:latin typeface="Roboto"/>
              <a:ea typeface="Roboto"/>
              <a:cs typeface="Roboto"/>
              <a:sym typeface="Roboto"/>
            </a:endParaRPr>
          </a:p>
          <a:p>
            <a:pPr marL="457200" indent="-209550" defTabSz="914400" eaLnBrk="1" fontAlgn="auto" hangingPunct="1">
              <a:spcBef>
                <a:spcPts val="0"/>
              </a:spcBef>
              <a:spcAft>
                <a:spcPts val="0"/>
              </a:spcAft>
              <a:buClr>
                <a:srgbClr val="000000"/>
              </a:buClr>
              <a:buSzPts val="1500"/>
              <a:buFont typeface="Roboto"/>
              <a:buChar char="●"/>
            </a:pPr>
            <a:r>
              <a:rPr lang="en" sz="1500" b="1" kern="0" dirty="0">
                <a:solidFill>
                  <a:srgbClr val="000000"/>
                </a:solidFill>
                <a:latin typeface="Roboto"/>
                <a:ea typeface="Roboto"/>
                <a:cs typeface="Roboto"/>
                <a:sym typeface="Roboto"/>
              </a:rPr>
              <a:t>Discoverability.</a:t>
            </a:r>
            <a:endParaRPr sz="1500" b="1" kern="0" dirty="0">
              <a:solidFill>
                <a:srgbClr val="000000"/>
              </a:solidFill>
              <a:latin typeface="Roboto"/>
              <a:ea typeface="Roboto"/>
              <a:cs typeface="Roboto"/>
              <a:sym typeface="Roboto"/>
            </a:endParaRPr>
          </a:p>
        </p:txBody>
      </p:sp>
      <p:pic>
        <p:nvPicPr>
          <p:cNvPr id="399" name="Google Shape;399;p50"/>
          <p:cNvPicPr preferRelativeResize="0"/>
          <p:nvPr/>
        </p:nvPicPr>
        <p:blipFill rotWithShape="1">
          <a:blip r:embed="rId4">
            <a:alphaModFix/>
          </a:blip>
          <a:srcRect/>
          <a:stretch/>
        </p:blipFill>
        <p:spPr>
          <a:xfrm>
            <a:off x="2407851" y="2686051"/>
            <a:ext cx="2297872" cy="2126265"/>
          </a:xfrm>
          <a:prstGeom prst="rect">
            <a:avLst/>
          </a:prstGeom>
          <a:noFill/>
          <a:ln>
            <a:noFill/>
          </a:ln>
        </p:spPr>
      </p:pic>
      <p:sp>
        <p:nvSpPr>
          <p:cNvPr id="400" name="Google Shape;400;p50"/>
          <p:cNvSpPr/>
          <p:nvPr/>
        </p:nvSpPr>
        <p:spPr>
          <a:xfrm>
            <a:off x="4647675" y="1025425"/>
            <a:ext cx="2060100" cy="1543500"/>
          </a:xfrm>
          <a:prstGeom prst="round2DiagRect">
            <a:avLst>
              <a:gd name="adj1" fmla="val 16667"/>
              <a:gd name="adj2" fmla="val 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01" name="Google Shape;401;p50"/>
          <p:cNvSpPr txBox="1"/>
          <p:nvPr/>
        </p:nvSpPr>
        <p:spPr>
          <a:xfrm>
            <a:off x="4486225" y="1226575"/>
            <a:ext cx="2287500" cy="1141200"/>
          </a:xfrm>
          <a:prstGeom prst="rect">
            <a:avLst/>
          </a:prstGeom>
          <a:noFill/>
          <a:ln>
            <a:noFill/>
          </a:ln>
        </p:spPr>
        <p:txBody>
          <a:bodyPr spcFirstLastPara="1" wrap="square" lIns="91425" tIns="91425" rIns="91425" bIns="91425" anchor="t" anchorCtr="0">
            <a:noAutofit/>
          </a:bodyPr>
          <a:lstStyle/>
          <a:p>
            <a:pPr marL="457200" indent="-209550" defTabSz="914400" eaLnBrk="1" fontAlgn="auto" hangingPunct="1">
              <a:spcBef>
                <a:spcPts val="0"/>
              </a:spcBef>
              <a:spcAft>
                <a:spcPts val="0"/>
              </a:spcAft>
              <a:buClr>
                <a:srgbClr val="000000"/>
              </a:buClr>
              <a:buSzPts val="1500"/>
              <a:buFont typeface="Roboto"/>
              <a:buChar char="●"/>
            </a:pPr>
            <a:r>
              <a:rPr lang="en" sz="1500" b="1" kern="0">
                <a:solidFill>
                  <a:srgbClr val="000000"/>
                </a:solidFill>
                <a:latin typeface="Roboto"/>
                <a:ea typeface="Roboto"/>
                <a:cs typeface="Roboto"/>
                <a:sym typeface="Roboto"/>
              </a:rPr>
              <a:t>Social media</a:t>
            </a:r>
            <a:endParaRPr sz="1500" b="1" kern="0">
              <a:solidFill>
                <a:srgbClr val="000000"/>
              </a:solidFill>
              <a:latin typeface="Roboto"/>
              <a:ea typeface="Roboto"/>
              <a:cs typeface="Roboto"/>
              <a:sym typeface="Roboto"/>
            </a:endParaRPr>
          </a:p>
          <a:p>
            <a:pPr marL="457200" defTabSz="914400" eaLnBrk="1" fontAlgn="auto" hangingPunct="1">
              <a:spcBef>
                <a:spcPts val="0"/>
              </a:spcBef>
              <a:spcAft>
                <a:spcPts val="0"/>
              </a:spcAft>
              <a:buClr>
                <a:srgbClr val="000000"/>
              </a:buClr>
            </a:pPr>
            <a:r>
              <a:rPr lang="en" sz="1500" b="1" kern="0">
                <a:solidFill>
                  <a:srgbClr val="000000"/>
                </a:solidFill>
                <a:latin typeface="Roboto"/>
                <a:ea typeface="Roboto"/>
                <a:cs typeface="Roboto"/>
                <a:sym typeface="Roboto"/>
              </a:rPr>
              <a:t>integration.</a:t>
            </a:r>
            <a:endParaRPr sz="1500" b="1" kern="0">
              <a:solidFill>
                <a:srgbClr val="000000"/>
              </a:solidFill>
              <a:latin typeface="Roboto"/>
              <a:ea typeface="Roboto"/>
              <a:cs typeface="Roboto"/>
              <a:sym typeface="Roboto"/>
            </a:endParaRPr>
          </a:p>
          <a:p>
            <a:pPr marL="457200" indent="-209550" defTabSz="914400" eaLnBrk="1" fontAlgn="auto" hangingPunct="1">
              <a:spcBef>
                <a:spcPts val="0"/>
              </a:spcBef>
              <a:spcAft>
                <a:spcPts val="0"/>
              </a:spcAft>
              <a:buClr>
                <a:srgbClr val="000000"/>
              </a:buClr>
              <a:buSzPts val="1500"/>
              <a:buFont typeface="Roboto"/>
              <a:buChar char="●"/>
            </a:pPr>
            <a:r>
              <a:rPr lang="en" sz="1500" b="1" kern="0">
                <a:solidFill>
                  <a:srgbClr val="000000"/>
                </a:solidFill>
                <a:latin typeface="Roboto"/>
                <a:ea typeface="Roboto"/>
                <a:cs typeface="Roboto"/>
                <a:sym typeface="Roboto"/>
              </a:rPr>
              <a:t>Blogs.</a:t>
            </a:r>
            <a:endParaRPr sz="1500" b="1" kern="0">
              <a:solidFill>
                <a:srgbClr val="000000"/>
              </a:solidFill>
              <a:latin typeface="Roboto"/>
              <a:ea typeface="Roboto"/>
              <a:cs typeface="Roboto"/>
              <a:sym typeface="Roboto"/>
            </a:endParaRPr>
          </a:p>
          <a:p>
            <a:pPr marL="457200" indent="-209550" defTabSz="914400" eaLnBrk="1" fontAlgn="auto" hangingPunct="1">
              <a:spcBef>
                <a:spcPts val="0"/>
              </a:spcBef>
              <a:spcAft>
                <a:spcPts val="0"/>
              </a:spcAft>
              <a:buClr>
                <a:srgbClr val="000000"/>
              </a:buClr>
              <a:buSzPts val="1500"/>
              <a:buFont typeface="Roboto"/>
              <a:buChar char="●"/>
            </a:pPr>
            <a:r>
              <a:rPr lang="en" sz="1500" b="1" kern="0">
                <a:solidFill>
                  <a:srgbClr val="000000"/>
                </a:solidFill>
                <a:latin typeface="Roboto"/>
                <a:ea typeface="Roboto"/>
                <a:cs typeface="Roboto"/>
                <a:sym typeface="Roboto"/>
              </a:rPr>
              <a:t>Media coverage.</a:t>
            </a:r>
            <a:endParaRPr sz="1500" b="1" kern="0">
              <a:solidFill>
                <a:srgbClr val="000000"/>
              </a:solidFill>
              <a:latin typeface="Roboto"/>
              <a:ea typeface="Roboto"/>
              <a:cs typeface="Roboto"/>
              <a:sym typeface="Roboto"/>
            </a:endParaRPr>
          </a:p>
          <a:p>
            <a:pPr marL="457200" defTabSz="914400" eaLnBrk="1" fontAlgn="auto" hangingPunct="1">
              <a:spcBef>
                <a:spcPts val="0"/>
              </a:spcBef>
              <a:spcAft>
                <a:spcPts val="0"/>
              </a:spcAft>
              <a:buClr>
                <a:srgbClr val="000000"/>
              </a:buClr>
            </a:pPr>
            <a:endParaRPr sz="1500" b="1" kern="0">
              <a:solidFill>
                <a:srgbClr val="000000"/>
              </a:solidFill>
              <a:latin typeface="Roboto"/>
              <a:ea typeface="Roboto"/>
              <a:cs typeface="Roboto"/>
              <a:sym typeface="Roboto"/>
            </a:endParaRPr>
          </a:p>
        </p:txBody>
      </p:sp>
      <p:pic>
        <p:nvPicPr>
          <p:cNvPr id="402" name="Google Shape;402;p50"/>
          <p:cNvPicPr preferRelativeResize="0"/>
          <p:nvPr/>
        </p:nvPicPr>
        <p:blipFill>
          <a:blip r:embed="rId5">
            <a:alphaModFix/>
          </a:blip>
          <a:stretch>
            <a:fillRect/>
          </a:stretch>
        </p:blipFill>
        <p:spPr>
          <a:xfrm>
            <a:off x="3188276" y="4736125"/>
            <a:ext cx="2589551" cy="584900"/>
          </a:xfrm>
          <a:prstGeom prst="rect">
            <a:avLst/>
          </a:prstGeom>
          <a:noFill/>
          <a:ln>
            <a:noFill/>
          </a:ln>
        </p:spPr>
      </p:pic>
      <p:pic>
        <p:nvPicPr>
          <p:cNvPr id="403" name="Google Shape;403;p50"/>
          <p:cNvPicPr preferRelativeResize="0"/>
          <p:nvPr/>
        </p:nvPicPr>
        <p:blipFill rotWithShape="1">
          <a:blip r:embed="rId6">
            <a:alphaModFix/>
          </a:blip>
          <a:srcRect/>
          <a:stretch/>
        </p:blipFill>
        <p:spPr>
          <a:xfrm>
            <a:off x="4637676" y="2717551"/>
            <a:ext cx="2263838" cy="2094774"/>
          </a:xfrm>
          <a:prstGeom prst="rect">
            <a:avLst/>
          </a:prstGeom>
          <a:noFill/>
          <a:ln>
            <a:noFill/>
          </a:ln>
        </p:spPr>
      </p:pic>
      <p:sp>
        <p:nvSpPr>
          <p:cNvPr id="404" name="Google Shape;404;p50"/>
          <p:cNvSpPr/>
          <p:nvPr/>
        </p:nvSpPr>
        <p:spPr>
          <a:xfrm>
            <a:off x="6770075" y="1009650"/>
            <a:ext cx="2060100" cy="1543500"/>
          </a:xfrm>
          <a:prstGeom prst="round2DiagRect">
            <a:avLst>
              <a:gd name="adj1" fmla="val 16667"/>
              <a:gd name="adj2" fmla="val 0"/>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05" name="Google Shape;405;p50"/>
          <p:cNvSpPr txBox="1"/>
          <p:nvPr/>
        </p:nvSpPr>
        <p:spPr>
          <a:xfrm>
            <a:off x="6608075" y="1314000"/>
            <a:ext cx="2222100" cy="934800"/>
          </a:xfrm>
          <a:prstGeom prst="rect">
            <a:avLst/>
          </a:prstGeom>
          <a:noFill/>
          <a:ln>
            <a:noFill/>
          </a:ln>
        </p:spPr>
        <p:txBody>
          <a:bodyPr spcFirstLastPara="1" wrap="square" lIns="91425" tIns="91425" rIns="91425" bIns="91425" anchor="t" anchorCtr="0">
            <a:noAutofit/>
          </a:bodyPr>
          <a:lstStyle/>
          <a:p>
            <a:pPr marL="457200" indent="-209550" defTabSz="914400" eaLnBrk="1" fontAlgn="auto" hangingPunct="1">
              <a:spcBef>
                <a:spcPts val="0"/>
              </a:spcBef>
              <a:spcAft>
                <a:spcPts val="0"/>
              </a:spcAft>
              <a:buClr>
                <a:srgbClr val="000000"/>
              </a:buClr>
              <a:buSzPts val="1500"/>
              <a:buFont typeface="Roboto"/>
              <a:buChar char="●"/>
            </a:pPr>
            <a:r>
              <a:rPr lang="en" sz="1500" b="1" kern="0">
                <a:solidFill>
                  <a:srgbClr val="000000"/>
                </a:solidFill>
                <a:latin typeface="Roboto"/>
                <a:ea typeface="Roboto"/>
                <a:cs typeface="Roboto"/>
                <a:sym typeface="Roboto"/>
              </a:rPr>
              <a:t>Exponential reach.</a:t>
            </a:r>
            <a:endParaRPr sz="1500" b="1" kern="0">
              <a:solidFill>
                <a:srgbClr val="000000"/>
              </a:solidFill>
              <a:latin typeface="Roboto"/>
              <a:ea typeface="Roboto"/>
              <a:cs typeface="Roboto"/>
              <a:sym typeface="Roboto"/>
            </a:endParaRPr>
          </a:p>
          <a:p>
            <a:pPr marL="457200" indent="-209550" defTabSz="914400" eaLnBrk="1" fontAlgn="auto" hangingPunct="1">
              <a:spcBef>
                <a:spcPts val="0"/>
              </a:spcBef>
              <a:spcAft>
                <a:spcPts val="0"/>
              </a:spcAft>
              <a:buClr>
                <a:srgbClr val="000000"/>
              </a:buClr>
              <a:buSzPts val="1500"/>
              <a:buFont typeface="Roboto"/>
              <a:buChar char="●"/>
            </a:pPr>
            <a:r>
              <a:rPr lang="en" sz="1500" b="1" kern="0">
                <a:solidFill>
                  <a:srgbClr val="000000"/>
                </a:solidFill>
                <a:latin typeface="Roboto"/>
                <a:ea typeface="Roboto"/>
                <a:cs typeface="Roboto"/>
                <a:sym typeface="Roboto"/>
              </a:rPr>
              <a:t>Reinforcement of </a:t>
            </a:r>
            <a:endParaRPr sz="1500" b="1" kern="0">
              <a:solidFill>
                <a:srgbClr val="000000"/>
              </a:solidFill>
              <a:latin typeface="Roboto"/>
              <a:ea typeface="Roboto"/>
              <a:cs typeface="Roboto"/>
              <a:sym typeface="Roboto"/>
            </a:endParaRPr>
          </a:p>
          <a:p>
            <a:pPr marL="457200" indent="-209550" defTabSz="914400" eaLnBrk="1" fontAlgn="auto" hangingPunct="1">
              <a:spcBef>
                <a:spcPts val="0"/>
              </a:spcBef>
              <a:spcAft>
                <a:spcPts val="0"/>
              </a:spcAft>
              <a:buClr>
                <a:srgbClr val="000000"/>
              </a:buClr>
              <a:buSzPts val="1500"/>
              <a:buFont typeface="Roboto"/>
              <a:buChar char="●"/>
            </a:pPr>
            <a:r>
              <a:rPr lang="en" sz="1500" b="1" kern="0">
                <a:solidFill>
                  <a:srgbClr val="000000"/>
                </a:solidFill>
                <a:latin typeface="Roboto"/>
                <a:ea typeface="Roboto"/>
                <a:cs typeface="Roboto"/>
                <a:sym typeface="Roboto"/>
              </a:rPr>
              <a:t>brand identity.</a:t>
            </a:r>
            <a:endParaRPr sz="1500" b="1" kern="0">
              <a:solidFill>
                <a:srgbClr val="000000"/>
              </a:solidFill>
              <a:latin typeface="Roboto"/>
              <a:ea typeface="Roboto"/>
              <a:cs typeface="Roboto"/>
              <a:sym typeface="Roboto"/>
            </a:endParaRPr>
          </a:p>
          <a:p>
            <a:pPr marL="457200" defTabSz="914400" eaLnBrk="1" fontAlgn="auto" hangingPunct="1">
              <a:spcBef>
                <a:spcPts val="0"/>
              </a:spcBef>
              <a:spcAft>
                <a:spcPts val="0"/>
              </a:spcAft>
              <a:buClr>
                <a:srgbClr val="000000"/>
              </a:buClr>
            </a:pPr>
            <a:endParaRPr sz="1500" b="1" kern="0">
              <a:solidFill>
                <a:srgbClr val="000000"/>
              </a:solidFill>
              <a:latin typeface="Roboto"/>
              <a:ea typeface="Roboto"/>
              <a:cs typeface="Roboto"/>
              <a:sym typeface="Roboto"/>
            </a:endParaRPr>
          </a:p>
          <a:p>
            <a:pPr marL="457200" defTabSz="914400" eaLnBrk="1" fontAlgn="auto" hangingPunct="1">
              <a:spcBef>
                <a:spcPts val="0"/>
              </a:spcBef>
              <a:spcAft>
                <a:spcPts val="0"/>
              </a:spcAft>
              <a:buClr>
                <a:srgbClr val="000000"/>
              </a:buClr>
            </a:pPr>
            <a:endParaRPr sz="1500" b="1" kern="0">
              <a:solidFill>
                <a:srgbClr val="000000"/>
              </a:solidFill>
              <a:latin typeface="Roboto"/>
              <a:ea typeface="Roboto"/>
              <a:cs typeface="Roboto"/>
              <a:sym typeface="Roboto"/>
            </a:endParaRPr>
          </a:p>
        </p:txBody>
      </p:sp>
      <p:pic>
        <p:nvPicPr>
          <p:cNvPr id="406" name="Google Shape;406;p50"/>
          <p:cNvPicPr preferRelativeResize="0"/>
          <p:nvPr/>
        </p:nvPicPr>
        <p:blipFill>
          <a:blip r:embed="rId7">
            <a:alphaModFix/>
          </a:blip>
          <a:stretch>
            <a:fillRect/>
          </a:stretch>
        </p:blipFill>
        <p:spPr>
          <a:xfrm>
            <a:off x="6808027" y="2686054"/>
            <a:ext cx="2297872" cy="2126260"/>
          </a:xfrm>
          <a:prstGeom prst="rect">
            <a:avLst/>
          </a:prstGeom>
          <a:noFill/>
          <a:ln>
            <a:noFill/>
          </a:ln>
        </p:spPr>
      </p:pic>
      <p:pic>
        <p:nvPicPr>
          <p:cNvPr id="407" name="Google Shape;407;p50"/>
          <p:cNvPicPr preferRelativeResize="0"/>
          <p:nvPr/>
        </p:nvPicPr>
        <p:blipFill>
          <a:blip r:embed="rId8">
            <a:alphaModFix/>
          </a:blip>
          <a:stretch>
            <a:fillRect/>
          </a:stretch>
        </p:blipFill>
        <p:spPr>
          <a:xfrm>
            <a:off x="974600" y="4812326"/>
            <a:ext cx="6928100" cy="852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1000"/>
                                        <p:tgtEl>
                                          <p:spTgt spid="394"/>
                                        </p:tgtEl>
                                      </p:cBhvr>
                                    </p:animEffect>
                                  </p:childTnLst>
                                </p:cTn>
                              </p:par>
                              <p:par>
                                <p:cTn id="8" presetID="10" presetClass="entr" presetSubtype="0" fill="hold" nodeType="withEffect">
                                  <p:stCondLst>
                                    <p:cond delay="0"/>
                                  </p:stCondLst>
                                  <p:childTnLst>
                                    <p:set>
                                      <p:cBhvr>
                                        <p:cTn id="9" dur="1" fill="hold">
                                          <p:stCondLst>
                                            <p:cond delay="0"/>
                                          </p:stCondLst>
                                        </p:cTn>
                                        <p:tgtEl>
                                          <p:spTgt spid="395"/>
                                        </p:tgtEl>
                                        <p:attrNameLst>
                                          <p:attrName>style.visibility</p:attrName>
                                        </p:attrNameLst>
                                      </p:cBhvr>
                                      <p:to>
                                        <p:strVal val="visible"/>
                                      </p:to>
                                    </p:set>
                                    <p:animEffect transition="in" filter="fade">
                                      <p:cBhvr>
                                        <p:cTn id="10" dur="1000"/>
                                        <p:tgtEl>
                                          <p:spTgt spid="39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6"/>
                                        </p:tgtEl>
                                        <p:attrNameLst>
                                          <p:attrName>style.visibility</p:attrName>
                                        </p:attrNameLst>
                                      </p:cBhvr>
                                      <p:to>
                                        <p:strVal val="visible"/>
                                      </p:to>
                                    </p:set>
                                    <p:animEffect transition="in" filter="fade">
                                      <p:cBhvr>
                                        <p:cTn id="15" dur="1000"/>
                                        <p:tgtEl>
                                          <p:spTgt spid="39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97"/>
                                        </p:tgtEl>
                                        <p:attrNameLst>
                                          <p:attrName>style.visibility</p:attrName>
                                        </p:attrNameLst>
                                      </p:cBhvr>
                                      <p:to>
                                        <p:strVal val="visible"/>
                                      </p:to>
                                    </p:set>
                                    <p:animEffect transition="in" filter="fade">
                                      <p:cBhvr>
                                        <p:cTn id="20" dur="1000"/>
                                        <p:tgtEl>
                                          <p:spTgt spid="397"/>
                                        </p:tgtEl>
                                      </p:cBhvr>
                                    </p:animEffect>
                                  </p:childTnLst>
                                </p:cTn>
                              </p:par>
                              <p:par>
                                <p:cTn id="21" presetID="10" presetClass="entr" presetSubtype="0" fill="hold" nodeType="withEffect">
                                  <p:stCondLst>
                                    <p:cond delay="0"/>
                                  </p:stCondLst>
                                  <p:childTnLst>
                                    <p:set>
                                      <p:cBhvr>
                                        <p:cTn id="22" dur="1" fill="hold">
                                          <p:stCondLst>
                                            <p:cond delay="0"/>
                                          </p:stCondLst>
                                        </p:cTn>
                                        <p:tgtEl>
                                          <p:spTgt spid="398"/>
                                        </p:tgtEl>
                                        <p:attrNameLst>
                                          <p:attrName>style.visibility</p:attrName>
                                        </p:attrNameLst>
                                      </p:cBhvr>
                                      <p:to>
                                        <p:strVal val="visible"/>
                                      </p:to>
                                    </p:set>
                                    <p:animEffect transition="in" filter="fade">
                                      <p:cBhvr>
                                        <p:cTn id="23" dur="1000"/>
                                        <p:tgtEl>
                                          <p:spTgt spid="39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99"/>
                                        </p:tgtEl>
                                        <p:attrNameLst>
                                          <p:attrName>style.visibility</p:attrName>
                                        </p:attrNameLst>
                                      </p:cBhvr>
                                      <p:to>
                                        <p:strVal val="visible"/>
                                      </p:to>
                                    </p:set>
                                    <p:animEffect transition="in" filter="fade">
                                      <p:cBhvr>
                                        <p:cTn id="28" dur="1000"/>
                                        <p:tgtEl>
                                          <p:spTgt spid="39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00"/>
                                        </p:tgtEl>
                                        <p:attrNameLst>
                                          <p:attrName>style.visibility</p:attrName>
                                        </p:attrNameLst>
                                      </p:cBhvr>
                                      <p:to>
                                        <p:strVal val="visible"/>
                                      </p:to>
                                    </p:set>
                                    <p:animEffect transition="in" filter="fade">
                                      <p:cBhvr>
                                        <p:cTn id="33" dur="1000"/>
                                        <p:tgtEl>
                                          <p:spTgt spid="400"/>
                                        </p:tgtEl>
                                      </p:cBhvr>
                                    </p:animEffect>
                                  </p:childTnLst>
                                </p:cTn>
                              </p:par>
                              <p:par>
                                <p:cTn id="34" presetID="10" presetClass="entr" presetSubtype="0" fill="hold" nodeType="withEffect">
                                  <p:stCondLst>
                                    <p:cond delay="0"/>
                                  </p:stCondLst>
                                  <p:childTnLst>
                                    <p:set>
                                      <p:cBhvr>
                                        <p:cTn id="35" dur="1" fill="hold">
                                          <p:stCondLst>
                                            <p:cond delay="0"/>
                                          </p:stCondLst>
                                        </p:cTn>
                                        <p:tgtEl>
                                          <p:spTgt spid="401"/>
                                        </p:tgtEl>
                                        <p:attrNameLst>
                                          <p:attrName>style.visibility</p:attrName>
                                        </p:attrNameLst>
                                      </p:cBhvr>
                                      <p:to>
                                        <p:strVal val="visible"/>
                                      </p:to>
                                    </p:set>
                                    <p:animEffect transition="in" filter="fade">
                                      <p:cBhvr>
                                        <p:cTn id="36" dur="1000"/>
                                        <p:tgtEl>
                                          <p:spTgt spid="40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3"/>
                                        </p:tgtEl>
                                        <p:attrNameLst>
                                          <p:attrName>style.visibility</p:attrName>
                                        </p:attrNameLst>
                                      </p:cBhvr>
                                      <p:to>
                                        <p:strVal val="visible"/>
                                      </p:to>
                                    </p:set>
                                    <p:animEffect transition="in" filter="fade">
                                      <p:cBhvr>
                                        <p:cTn id="41" dur="1000"/>
                                        <p:tgtEl>
                                          <p:spTgt spid="40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04"/>
                                        </p:tgtEl>
                                        <p:attrNameLst>
                                          <p:attrName>style.visibility</p:attrName>
                                        </p:attrNameLst>
                                      </p:cBhvr>
                                      <p:to>
                                        <p:strVal val="visible"/>
                                      </p:to>
                                    </p:set>
                                    <p:animEffect transition="in" filter="fade">
                                      <p:cBhvr>
                                        <p:cTn id="46" dur="1000"/>
                                        <p:tgtEl>
                                          <p:spTgt spid="404"/>
                                        </p:tgtEl>
                                      </p:cBhvr>
                                    </p:animEffect>
                                  </p:childTnLst>
                                </p:cTn>
                              </p:par>
                              <p:par>
                                <p:cTn id="47" presetID="10" presetClass="entr" presetSubtype="0" fill="hold" nodeType="withEffect">
                                  <p:stCondLst>
                                    <p:cond delay="0"/>
                                  </p:stCondLst>
                                  <p:childTnLst>
                                    <p:set>
                                      <p:cBhvr>
                                        <p:cTn id="48" dur="1" fill="hold">
                                          <p:stCondLst>
                                            <p:cond delay="0"/>
                                          </p:stCondLst>
                                        </p:cTn>
                                        <p:tgtEl>
                                          <p:spTgt spid="405"/>
                                        </p:tgtEl>
                                        <p:attrNameLst>
                                          <p:attrName>style.visibility</p:attrName>
                                        </p:attrNameLst>
                                      </p:cBhvr>
                                      <p:to>
                                        <p:strVal val="visible"/>
                                      </p:to>
                                    </p:set>
                                    <p:animEffect transition="in" filter="fade">
                                      <p:cBhvr>
                                        <p:cTn id="49" dur="1000"/>
                                        <p:tgtEl>
                                          <p:spTgt spid="40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06"/>
                                        </p:tgtEl>
                                        <p:attrNameLst>
                                          <p:attrName>style.visibility</p:attrName>
                                        </p:attrNameLst>
                                      </p:cBhvr>
                                      <p:to>
                                        <p:strVal val="visible"/>
                                      </p:to>
                                    </p:set>
                                    <p:animEffect transition="in" filter="fade">
                                      <p:cBhvr>
                                        <p:cTn id="54" dur="1000"/>
                                        <p:tgtEl>
                                          <p:spTgt spid="40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07"/>
                                        </p:tgtEl>
                                        <p:attrNameLst>
                                          <p:attrName>style.visibility</p:attrName>
                                        </p:attrNameLst>
                                      </p:cBhvr>
                                      <p:to>
                                        <p:strVal val="visible"/>
                                      </p:to>
                                    </p:set>
                                    <p:animEffect transition="in" filter="fade">
                                      <p:cBhvr>
                                        <p:cTn id="59" dur="1000"/>
                                        <p:tgtEl>
                                          <p:spTgt spid="40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02"/>
                                        </p:tgtEl>
                                        <p:attrNameLst>
                                          <p:attrName>style.visibility</p:attrName>
                                        </p:attrNameLst>
                                      </p:cBhvr>
                                      <p:to>
                                        <p:strVal val="visible"/>
                                      </p:to>
                                    </p:set>
                                    <p:animEffect transition="in" filter="fade">
                                      <p:cBhvr>
                                        <p:cTn id="64" dur="10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1"/>
        <p:cNvGrpSpPr/>
        <p:nvPr/>
      </p:nvGrpSpPr>
      <p:grpSpPr>
        <a:xfrm>
          <a:off x="0" y="0"/>
          <a:ext cx="0" cy="0"/>
          <a:chOff x="0" y="0"/>
          <a:chExt cx="0" cy="0"/>
        </a:xfrm>
      </p:grpSpPr>
      <p:sp>
        <p:nvSpPr>
          <p:cNvPr id="412" name="Google Shape;412;p51"/>
          <p:cNvSpPr txBox="1"/>
          <p:nvPr/>
        </p:nvSpPr>
        <p:spPr>
          <a:xfrm>
            <a:off x="453575" y="1203675"/>
            <a:ext cx="8370000" cy="614400"/>
          </a:xfrm>
          <a:prstGeom prst="rect">
            <a:avLst/>
          </a:prstGeom>
          <a:noFill/>
          <a:ln>
            <a:noFill/>
          </a:ln>
        </p:spPr>
        <p:txBody>
          <a:bodyPr spcFirstLastPara="1" wrap="square" lIns="91425" tIns="91425" rIns="91425" bIns="91425" anchor="t" anchorCtr="0">
            <a:noAutofit/>
          </a:bodyPr>
          <a:lstStyle/>
          <a:p>
            <a:pPr algn="ctr" defTabSz="914400" eaLnBrk="1" fontAlgn="auto" hangingPunct="1">
              <a:lnSpc>
                <a:spcPct val="90000"/>
              </a:lnSpc>
              <a:spcBef>
                <a:spcPts val="0"/>
              </a:spcBef>
              <a:spcAft>
                <a:spcPts val="0"/>
              </a:spcAft>
              <a:buClr>
                <a:srgbClr val="000000"/>
              </a:buClr>
            </a:pPr>
            <a:r>
              <a:rPr lang="en" sz="3000" b="1" kern="0">
                <a:solidFill>
                  <a:srgbClr val="000000"/>
                </a:solidFill>
                <a:latin typeface="Roboto"/>
                <a:ea typeface="Roboto"/>
                <a:cs typeface="Roboto"/>
                <a:sym typeface="Roboto"/>
              </a:rPr>
              <a:t>Marketing Automation for </a:t>
            </a:r>
            <a:r>
              <a:rPr lang="en" sz="3000" b="1" kern="0">
                <a:solidFill>
                  <a:srgbClr val="4A86E8"/>
                </a:solidFill>
                <a:latin typeface="Roboto"/>
                <a:ea typeface="Roboto"/>
                <a:cs typeface="Roboto"/>
                <a:sym typeface="Roboto"/>
              </a:rPr>
              <a:t>E-Commerce</a:t>
            </a:r>
            <a:endParaRPr sz="3000" b="1" kern="0">
              <a:solidFill>
                <a:srgbClr val="4A86E8"/>
              </a:solidFill>
              <a:latin typeface="Roboto"/>
              <a:ea typeface="Roboto"/>
              <a:cs typeface="Roboto"/>
              <a:sym typeface="Roboto"/>
            </a:endParaRPr>
          </a:p>
        </p:txBody>
      </p:sp>
      <p:pic>
        <p:nvPicPr>
          <p:cNvPr id="413" name="Google Shape;413;p51"/>
          <p:cNvPicPr preferRelativeResize="0"/>
          <p:nvPr/>
        </p:nvPicPr>
        <p:blipFill>
          <a:blip r:embed="rId3">
            <a:alphaModFix/>
          </a:blip>
          <a:stretch>
            <a:fillRect/>
          </a:stretch>
        </p:blipFill>
        <p:spPr>
          <a:xfrm>
            <a:off x="6597963" y="5576882"/>
            <a:ext cx="2381250" cy="347663"/>
          </a:xfrm>
          <a:prstGeom prst="rect">
            <a:avLst/>
          </a:prstGeom>
          <a:noFill/>
          <a:ln>
            <a:noFill/>
          </a:ln>
        </p:spPr>
      </p:pic>
      <p:pic>
        <p:nvPicPr>
          <p:cNvPr id="414" name="Google Shape;414;p51"/>
          <p:cNvPicPr preferRelativeResize="0"/>
          <p:nvPr/>
        </p:nvPicPr>
        <p:blipFill>
          <a:blip r:embed="rId4">
            <a:alphaModFix/>
          </a:blip>
          <a:stretch>
            <a:fillRect/>
          </a:stretch>
        </p:blipFill>
        <p:spPr>
          <a:xfrm>
            <a:off x="131625" y="5431801"/>
            <a:ext cx="1039500" cy="441775"/>
          </a:xfrm>
          <a:prstGeom prst="rect">
            <a:avLst/>
          </a:prstGeom>
          <a:noFill/>
          <a:ln>
            <a:noFill/>
          </a:ln>
        </p:spPr>
      </p:pic>
      <p:pic>
        <p:nvPicPr>
          <p:cNvPr id="415" name="Google Shape;415;p51"/>
          <p:cNvPicPr preferRelativeResize="0"/>
          <p:nvPr/>
        </p:nvPicPr>
        <p:blipFill>
          <a:blip r:embed="rId5">
            <a:alphaModFix/>
          </a:blip>
          <a:stretch>
            <a:fillRect/>
          </a:stretch>
        </p:blipFill>
        <p:spPr>
          <a:xfrm>
            <a:off x="685801" y="1939101"/>
            <a:ext cx="2411391" cy="2115875"/>
          </a:xfrm>
          <a:prstGeom prst="rect">
            <a:avLst/>
          </a:prstGeom>
          <a:noFill/>
          <a:ln>
            <a:noFill/>
          </a:ln>
        </p:spPr>
      </p:pic>
      <p:sp>
        <p:nvSpPr>
          <p:cNvPr id="416" name="Google Shape;416;p51"/>
          <p:cNvSpPr txBox="1"/>
          <p:nvPr/>
        </p:nvSpPr>
        <p:spPr>
          <a:xfrm>
            <a:off x="565102" y="4054975"/>
            <a:ext cx="2829000" cy="1374300"/>
          </a:xfrm>
          <a:prstGeom prst="rect">
            <a:avLst/>
          </a:prstGeom>
          <a:noFill/>
          <a:ln>
            <a:noFill/>
          </a:ln>
        </p:spPr>
        <p:txBody>
          <a:bodyPr spcFirstLastPara="1" wrap="square" lIns="91425" tIns="91425" rIns="91425" bIns="91425" anchor="t" anchorCtr="0">
            <a:noAutofit/>
          </a:bodyPr>
          <a:lstStyle/>
          <a:p>
            <a:pPr marL="342900" indent="-209550" defTabSz="914400" eaLnBrk="1" fontAlgn="auto" hangingPunct="1">
              <a:spcBef>
                <a:spcPts val="0"/>
              </a:spcBef>
              <a:spcAft>
                <a:spcPts val="0"/>
              </a:spcAft>
              <a:buClr>
                <a:srgbClr val="000000"/>
              </a:buClr>
              <a:buSzPts val="1500"/>
              <a:buFont typeface="Roboto"/>
              <a:buChar char="●"/>
            </a:pPr>
            <a:r>
              <a:rPr lang="en" sz="1500" b="1" kern="0">
                <a:solidFill>
                  <a:srgbClr val="000000"/>
                </a:solidFill>
                <a:latin typeface="Roboto"/>
                <a:ea typeface="Roboto"/>
                <a:cs typeface="Roboto"/>
                <a:sym typeface="Roboto"/>
              </a:rPr>
              <a:t>Edrone</a:t>
            </a:r>
            <a:endParaRPr sz="1500" b="1" kern="0">
              <a:solidFill>
                <a:srgbClr val="000000"/>
              </a:solidFill>
              <a:latin typeface="Roboto"/>
              <a:ea typeface="Roboto"/>
              <a:cs typeface="Roboto"/>
              <a:sym typeface="Roboto"/>
            </a:endParaRPr>
          </a:p>
          <a:p>
            <a:pPr marL="342900" indent="-209550" defTabSz="914400" eaLnBrk="1" fontAlgn="auto" hangingPunct="1">
              <a:spcBef>
                <a:spcPts val="0"/>
              </a:spcBef>
              <a:spcAft>
                <a:spcPts val="0"/>
              </a:spcAft>
              <a:buClr>
                <a:srgbClr val="000000"/>
              </a:buClr>
              <a:buSzPts val="1500"/>
              <a:buFont typeface="Roboto"/>
              <a:buChar char="●"/>
            </a:pPr>
            <a:r>
              <a:rPr lang="en" sz="1500" b="1" kern="0">
                <a:solidFill>
                  <a:srgbClr val="000000"/>
                </a:solidFill>
                <a:latin typeface="Roboto"/>
                <a:ea typeface="Roboto"/>
                <a:cs typeface="Roboto"/>
                <a:sym typeface="Roboto"/>
              </a:rPr>
              <a:t>Search Term Statistics</a:t>
            </a:r>
            <a:endParaRPr sz="1500" b="1" kern="0">
              <a:solidFill>
                <a:srgbClr val="000000"/>
              </a:solidFill>
              <a:latin typeface="Roboto"/>
              <a:ea typeface="Roboto"/>
              <a:cs typeface="Roboto"/>
              <a:sym typeface="Roboto"/>
            </a:endParaRPr>
          </a:p>
          <a:p>
            <a:pPr marL="342900" indent="-209550" defTabSz="914400" eaLnBrk="1" fontAlgn="auto" hangingPunct="1">
              <a:spcBef>
                <a:spcPts val="0"/>
              </a:spcBef>
              <a:spcAft>
                <a:spcPts val="0"/>
              </a:spcAft>
              <a:buClr>
                <a:srgbClr val="000000"/>
              </a:buClr>
              <a:buSzPts val="1500"/>
              <a:buFont typeface="Roboto"/>
              <a:buChar char="●"/>
            </a:pPr>
            <a:r>
              <a:rPr lang="en" sz="1500" b="1" kern="0">
                <a:solidFill>
                  <a:srgbClr val="000000"/>
                </a:solidFill>
                <a:latin typeface="Roboto"/>
                <a:ea typeface="Roboto"/>
                <a:cs typeface="Roboto"/>
                <a:sym typeface="Roboto"/>
              </a:rPr>
              <a:t>Google Analytics</a:t>
            </a:r>
            <a:endParaRPr sz="1500" b="1" kern="0">
              <a:solidFill>
                <a:srgbClr val="000000"/>
              </a:solidFill>
              <a:latin typeface="Roboto"/>
              <a:ea typeface="Roboto"/>
              <a:cs typeface="Roboto"/>
              <a:sym typeface="Roboto"/>
            </a:endParaRPr>
          </a:p>
          <a:p>
            <a:pPr marL="342900" indent="-209550" defTabSz="914400" eaLnBrk="1" fontAlgn="auto" hangingPunct="1">
              <a:spcBef>
                <a:spcPts val="0"/>
              </a:spcBef>
              <a:spcAft>
                <a:spcPts val="0"/>
              </a:spcAft>
              <a:buClr>
                <a:srgbClr val="000000"/>
              </a:buClr>
              <a:buSzPts val="1500"/>
              <a:buFont typeface="Roboto"/>
              <a:buChar char="●"/>
            </a:pPr>
            <a:r>
              <a:rPr lang="en" sz="1500" b="1" kern="0">
                <a:solidFill>
                  <a:srgbClr val="000000"/>
                </a:solidFill>
                <a:latin typeface="Roboto"/>
                <a:ea typeface="Roboto"/>
                <a:cs typeface="Roboto"/>
                <a:sym typeface="Roboto"/>
              </a:rPr>
              <a:t>Facebook Dynamic Ads</a:t>
            </a:r>
            <a:endParaRPr sz="1500" b="1" kern="0">
              <a:solidFill>
                <a:srgbClr val="000000"/>
              </a:solidFill>
              <a:latin typeface="Roboto"/>
              <a:ea typeface="Roboto"/>
              <a:cs typeface="Roboto"/>
              <a:sym typeface="Roboto"/>
            </a:endParaRPr>
          </a:p>
        </p:txBody>
      </p:sp>
      <p:pic>
        <p:nvPicPr>
          <p:cNvPr id="417" name="Google Shape;417;p51"/>
          <p:cNvPicPr preferRelativeResize="0"/>
          <p:nvPr/>
        </p:nvPicPr>
        <p:blipFill>
          <a:blip r:embed="rId6">
            <a:alphaModFix/>
          </a:blip>
          <a:stretch>
            <a:fillRect/>
          </a:stretch>
        </p:blipFill>
        <p:spPr>
          <a:xfrm>
            <a:off x="3097195" y="1939101"/>
            <a:ext cx="2411391" cy="2115875"/>
          </a:xfrm>
          <a:prstGeom prst="rect">
            <a:avLst/>
          </a:prstGeom>
          <a:noFill/>
          <a:ln>
            <a:noFill/>
          </a:ln>
        </p:spPr>
      </p:pic>
      <p:sp>
        <p:nvSpPr>
          <p:cNvPr id="418" name="Google Shape;418;p51"/>
          <p:cNvSpPr txBox="1"/>
          <p:nvPr/>
        </p:nvSpPr>
        <p:spPr>
          <a:xfrm>
            <a:off x="2944800" y="4099800"/>
            <a:ext cx="3492300" cy="1374300"/>
          </a:xfrm>
          <a:prstGeom prst="rect">
            <a:avLst/>
          </a:prstGeom>
          <a:noFill/>
          <a:ln>
            <a:noFill/>
          </a:ln>
        </p:spPr>
        <p:txBody>
          <a:bodyPr spcFirstLastPara="1" wrap="square" lIns="91425" tIns="91425" rIns="91425" bIns="91425" anchor="t" anchorCtr="0">
            <a:noAutofit/>
          </a:bodyPr>
          <a:lstStyle/>
          <a:p>
            <a:pPr marL="457200" indent="-209550" defTabSz="914400" eaLnBrk="1" fontAlgn="auto" hangingPunct="1">
              <a:spcBef>
                <a:spcPts val="0"/>
              </a:spcBef>
              <a:spcAft>
                <a:spcPts val="0"/>
              </a:spcAft>
              <a:buClr>
                <a:srgbClr val="000000"/>
              </a:buClr>
              <a:buSzPts val="1500"/>
              <a:buFont typeface="Roboto"/>
              <a:buChar char="●"/>
            </a:pPr>
            <a:r>
              <a:rPr lang="en" sz="1500" b="1" kern="0">
                <a:solidFill>
                  <a:srgbClr val="000000"/>
                </a:solidFill>
                <a:latin typeface="Roboto"/>
                <a:ea typeface="Roboto"/>
                <a:cs typeface="Roboto"/>
                <a:sym typeface="Roboto"/>
              </a:rPr>
              <a:t>Impressions</a:t>
            </a:r>
            <a:endParaRPr sz="1500" b="1" kern="0">
              <a:solidFill>
                <a:srgbClr val="000000"/>
              </a:solidFill>
              <a:latin typeface="Roboto"/>
              <a:ea typeface="Roboto"/>
              <a:cs typeface="Roboto"/>
              <a:sym typeface="Roboto"/>
            </a:endParaRPr>
          </a:p>
          <a:p>
            <a:pPr marL="457200" indent="-209550" defTabSz="914400" eaLnBrk="1" fontAlgn="auto" hangingPunct="1">
              <a:spcBef>
                <a:spcPts val="0"/>
              </a:spcBef>
              <a:spcAft>
                <a:spcPts val="0"/>
              </a:spcAft>
              <a:buClr>
                <a:srgbClr val="000000"/>
              </a:buClr>
              <a:buSzPts val="1500"/>
              <a:buFont typeface="Roboto"/>
              <a:buChar char="●"/>
            </a:pPr>
            <a:r>
              <a:rPr lang="en" sz="1500" b="1" kern="0">
                <a:solidFill>
                  <a:srgbClr val="000000"/>
                </a:solidFill>
                <a:latin typeface="Roboto"/>
                <a:ea typeface="Roboto"/>
                <a:cs typeface="Roboto"/>
                <a:sym typeface="Roboto"/>
              </a:rPr>
              <a:t>Cost per Acquisition</a:t>
            </a:r>
            <a:endParaRPr sz="1500" b="1" kern="0">
              <a:solidFill>
                <a:srgbClr val="000000"/>
              </a:solidFill>
              <a:latin typeface="Roboto"/>
              <a:ea typeface="Roboto"/>
              <a:cs typeface="Roboto"/>
              <a:sym typeface="Roboto"/>
            </a:endParaRPr>
          </a:p>
          <a:p>
            <a:pPr marL="457200" indent="-209550" defTabSz="914400" eaLnBrk="1" fontAlgn="auto" hangingPunct="1">
              <a:spcBef>
                <a:spcPts val="0"/>
              </a:spcBef>
              <a:spcAft>
                <a:spcPts val="0"/>
              </a:spcAft>
              <a:buClr>
                <a:srgbClr val="000000"/>
              </a:buClr>
              <a:buSzPts val="1500"/>
              <a:buFont typeface="Roboto"/>
              <a:buChar char="●"/>
            </a:pPr>
            <a:r>
              <a:rPr lang="en" sz="1500" b="1" kern="0">
                <a:solidFill>
                  <a:srgbClr val="000000"/>
                </a:solidFill>
                <a:latin typeface="Roboto"/>
                <a:ea typeface="Roboto"/>
                <a:cs typeface="Roboto"/>
                <a:sym typeface="Roboto"/>
              </a:rPr>
              <a:t>Average order value</a:t>
            </a:r>
            <a:endParaRPr sz="1500" b="1" kern="0">
              <a:solidFill>
                <a:srgbClr val="000000"/>
              </a:solidFill>
              <a:latin typeface="Roboto"/>
              <a:ea typeface="Roboto"/>
              <a:cs typeface="Roboto"/>
              <a:sym typeface="Roboto"/>
            </a:endParaRPr>
          </a:p>
          <a:p>
            <a:pPr marL="457200" indent="-209550" defTabSz="914400" eaLnBrk="1" fontAlgn="auto" hangingPunct="1">
              <a:spcBef>
                <a:spcPts val="0"/>
              </a:spcBef>
              <a:spcAft>
                <a:spcPts val="0"/>
              </a:spcAft>
              <a:buClr>
                <a:srgbClr val="000000"/>
              </a:buClr>
              <a:buSzPts val="1500"/>
              <a:buFont typeface="Roboto"/>
              <a:buChar char="●"/>
            </a:pPr>
            <a:r>
              <a:rPr lang="en" sz="1500" b="1" kern="0">
                <a:solidFill>
                  <a:srgbClr val="000000"/>
                </a:solidFill>
                <a:latin typeface="Roboto"/>
                <a:ea typeface="Roboto"/>
                <a:cs typeface="Roboto"/>
                <a:sym typeface="Roboto"/>
              </a:rPr>
              <a:t>Sales conversion rates</a:t>
            </a:r>
            <a:endParaRPr sz="1500" b="1" kern="0">
              <a:solidFill>
                <a:srgbClr val="000000"/>
              </a:solidFill>
              <a:latin typeface="Roboto"/>
              <a:ea typeface="Roboto"/>
              <a:cs typeface="Roboto"/>
              <a:sym typeface="Roboto"/>
            </a:endParaRPr>
          </a:p>
        </p:txBody>
      </p:sp>
      <p:pic>
        <p:nvPicPr>
          <p:cNvPr id="419" name="Google Shape;419;p51"/>
          <p:cNvPicPr preferRelativeResize="0"/>
          <p:nvPr/>
        </p:nvPicPr>
        <p:blipFill>
          <a:blip r:embed="rId7">
            <a:alphaModFix/>
          </a:blip>
          <a:stretch>
            <a:fillRect/>
          </a:stretch>
        </p:blipFill>
        <p:spPr>
          <a:xfrm>
            <a:off x="5611435" y="1939101"/>
            <a:ext cx="2411391" cy="2115875"/>
          </a:xfrm>
          <a:prstGeom prst="rect">
            <a:avLst/>
          </a:prstGeom>
          <a:noFill/>
          <a:ln>
            <a:noFill/>
          </a:ln>
        </p:spPr>
      </p:pic>
      <p:sp>
        <p:nvSpPr>
          <p:cNvPr id="420" name="Google Shape;420;p51"/>
          <p:cNvSpPr txBox="1"/>
          <p:nvPr/>
        </p:nvSpPr>
        <p:spPr>
          <a:xfrm>
            <a:off x="5382825" y="4176000"/>
            <a:ext cx="3734400" cy="682500"/>
          </a:xfrm>
          <a:prstGeom prst="rect">
            <a:avLst/>
          </a:prstGeom>
          <a:noFill/>
          <a:ln>
            <a:noFill/>
          </a:ln>
        </p:spPr>
        <p:txBody>
          <a:bodyPr spcFirstLastPara="1" wrap="square" lIns="91425" tIns="91425" rIns="91425" bIns="91425" anchor="t" anchorCtr="0">
            <a:noAutofit/>
          </a:bodyPr>
          <a:lstStyle/>
          <a:p>
            <a:pPr marL="457200" indent="-209550" defTabSz="914400" eaLnBrk="1" fontAlgn="auto" hangingPunct="1">
              <a:spcBef>
                <a:spcPts val="0"/>
              </a:spcBef>
              <a:spcAft>
                <a:spcPts val="0"/>
              </a:spcAft>
              <a:buClr>
                <a:srgbClr val="000000"/>
              </a:buClr>
              <a:buSzPts val="1500"/>
              <a:buFont typeface="Roboto"/>
              <a:buChar char="●"/>
            </a:pPr>
            <a:r>
              <a:rPr lang="en" sz="1500" b="1" kern="0">
                <a:solidFill>
                  <a:srgbClr val="000000"/>
                </a:solidFill>
                <a:latin typeface="Roboto"/>
                <a:ea typeface="Roboto"/>
                <a:cs typeface="Roboto"/>
                <a:sym typeface="Roboto"/>
              </a:rPr>
              <a:t>What’s Working ?</a:t>
            </a:r>
            <a:endParaRPr sz="1500" b="1" kern="0">
              <a:solidFill>
                <a:srgbClr val="000000"/>
              </a:solidFill>
              <a:latin typeface="Roboto"/>
              <a:ea typeface="Roboto"/>
              <a:cs typeface="Roboto"/>
              <a:sym typeface="Roboto"/>
            </a:endParaRPr>
          </a:p>
          <a:p>
            <a:pPr marL="457200" indent="-209550" defTabSz="914400" eaLnBrk="1" fontAlgn="auto" hangingPunct="1">
              <a:spcBef>
                <a:spcPts val="0"/>
              </a:spcBef>
              <a:spcAft>
                <a:spcPts val="0"/>
              </a:spcAft>
              <a:buClr>
                <a:srgbClr val="000000"/>
              </a:buClr>
              <a:buSzPts val="1500"/>
              <a:buFont typeface="Roboto"/>
              <a:buChar char="●"/>
            </a:pPr>
            <a:r>
              <a:rPr lang="en" sz="1500" b="1" kern="0">
                <a:solidFill>
                  <a:srgbClr val="000000"/>
                </a:solidFill>
                <a:latin typeface="Roboto"/>
                <a:ea typeface="Roboto"/>
                <a:cs typeface="Roboto"/>
                <a:sym typeface="Roboto"/>
              </a:rPr>
              <a:t>What’s not Working ?</a:t>
            </a:r>
            <a:endParaRPr sz="1500" b="1" kern="0">
              <a:solidFill>
                <a:srgbClr val="000000"/>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animEffect transition="in" filter="fade">
                                      <p:cBhvr>
                                        <p:cTn id="7" dur="1000"/>
                                        <p:tgtEl>
                                          <p:spTgt spid="4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6"/>
                                        </p:tgtEl>
                                        <p:attrNameLst>
                                          <p:attrName>style.visibility</p:attrName>
                                        </p:attrNameLst>
                                      </p:cBhvr>
                                      <p:to>
                                        <p:strVal val="visible"/>
                                      </p:to>
                                    </p:set>
                                    <p:animEffect transition="in" filter="fade">
                                      <p:cBhvr>
                                        <p:cTn id="12" dur="1000"/>
                                        <p:tgtEl>
                                          <p:spTgt spid="4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7"/>
                                        </p:tgtEl>
                                        <p:attrNameLst>
                                          <p:attrName>style.visibility</p:attrName>
                                        </p:attrNameLst>
                                      </p:cBhvr>
                                      <p:to>
                                        <p:strVal val="visible"/>
                                      </p:to>
                                    </p:set>
                                    <p:animEffect transition="in" filter="fade">
                                      <p:cBhvr>
                                        <p:cTn id="17" dur="1000"/>
                                        <p:tgtEl>
                                          <p:spTgt spid="4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8"/>
                                        </p:tgtEl>
                                        <p:attrNameLst>
                                          <p:attrName>style.visibility</p:attrName>
                                        </p:attrNameLst>
                                      </p:cBhvr>
                                      <p:to>
                                        <p:strVal val="visible"/>
                                      </p:to>
                                    </p:set>
                                    <p:animEffect transition="in" filter="fade">
                                      <p:cBhvr>
                                        <p:cTn id="22" dur="1000"/>
                                        <p:tgtEl>
                                          <p:spTgt spid="4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9"/>
                                        </p:tgtEl>
                                        <p:attrNameLst>
                                          <p:attrName>style.visibility</p:attrName>
                                        </p:attrNameLst>
                                      </p:cBhvr>
                                      <p:to>
                                        <p:strVal val="visible"/>
                                      </p:to>
                                    </p:set>
                                    <p:animEffect transition="in" filter="fade">
                                      <p:cBhvr>
                                        <p:cTn id="27" dur="1000"/>
                                        <p:tgtEl>
                                          <p:spTgt spid="4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0"/>
                                        </p:tgtEl>
                                        <p:attrNameLst>
                                          <p:attrName>style.visibility</p:attrName>
                                        </p:attrNameLst>
                                      </p:cBhvr>
                                      <p:to>
                                        <p:strVal val="visible"/>
                                      </p:to>
                                    </p:set>
                                    <p:animEffect transition="in" filter="fade">
                                      <p:cBhvr>
                                        <p:cTn id="32" dur="10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2"/>
          <p:cNvSpPr txBox="1"/>
          <p:nvPr/>
        </p:nvSpPr>
        <p:spPr>
          <a:xfrm>
            <a:off x="430625" y="1067575"/>
            <a:ext cx="8370000" cy="614400"/>
          </a:xfrm>
          <a:prstGeom prst="rect">
            <a:avLst/>
          </a:prstGeom>
          <a:noFill/>
          <a:ln>
            <a:noFill/>
          </a:ln>
        </p:spPr>
        <p:txBody>
          <a:bodyPr spcFirstLastPara="1" wrap="square" lIns="91425" tIns="91425" rIns="91425" bIns="91425" anchor="t" anchorCtr="0">
            <a:noAutofit/>
          </a:bodyPr>
          <a:lstStyle/>
          <a:p>
            <a:pPr algn="ctr" defTabSz="914400" eaLnBrk="1" fontAlgn="auto" hangingPunct="1">
              <a:lnSpc>
                <a:spcPct val="90000"/>
              </a:lnSpc>
              <a:spcBef>
                <a:spcPts val="0"/>
              </a:spcBef>
              <a:spcAft>
                <a:spcPts val="0"/>
              </a:spcAft>
              <a:buClr>
                <a:srgbClr val="000000"/>
              </a:buClr>
            </a:pPr>
            <a:r>
              <a:rPr lang="en" sz="3000" b="1" kern="0">
                <a:solidFill>
                  <a:srgbClr val="000000"/>
                </a:solidFill>
                <a:latin typeface="Roboto"/>
                <a:ea typeface="Roboto"/>
                <a:cs typeface="Roboto"/>
                <a:sym typeface="Roboto"/>
              </a:rPr>
              <a:t>Logo is your first impression</a:t>
            </a:r>
            <a:endParaRPr sz="3000" b="1" kern="0">
              <a:solidFill>
                <a:srgbClr val="4A86E8"/>
              </a:solidFill>
              <a:latin typeface="Roboto"/>
              <a:ea typeface="Roboto"/>
              <a:cs typeface="Roboto"/>
              <a:sym typeface="Roboto"/>
            </a:endParaRPr>
          </a:p>
        </p:txBody>
      </p:sp>
      <p:pic>
        <p:nvPicPr>
          <p:cNvPr id="426" name="Google Shape;426;p52"/>
          <p:cNvPicPr preferRelativeResize="0"/>
          <p:nvPr/>
        </p:nvPicPr>
        <p:blipFill>
          <a:blip r:embed="rId3">
            <a:alphaModFix/>
          </a:blip>
          <a:stretch>
            <a:fillRect/>
          </a:stretch>
        </p:blipFill>
        <p:spPr>
          <a:xfrm>
            <a:off x="68600" y="1873524"/>
            <a:ext cx="5984921" cy="3521050"/>
          </a:xfrm>
          <a:prstGeom prst="rect">
            <a:avLst/>
          </a:prstGeom>
          <a:noFill/>
          <a:ln>
            <a:noFill/>
          </a:ln>
        </p:spPr>
      </p:pic>
      <p:pic>
        <p:nvPicPr>
          <p:cNvPr id="427" name="Google Shape;427;p52"/>
          <p:cNvPicPr preferRelativeResize="0"/>
          <p:nvPr/>
        </p:nvPicPr>
        <p:blipFill>
          <a:blip r:embed="rId4">
            <a:alphaModFix/>
          </a:blip>
          <a:stretch>
            <a:fillRect/>
          </a:stretch>
        </p:blipFill>
        <p:spPr>
          <a:xfrm>
            <a:off x="6558301" y="1798650"/>
            <a:ext cx="1937025" cy="1984900"/>
          </a:xfrm>
          <a:prstGeom prst="rect">
            <a:avLst/>
          </a:prstGeom>
          <a:noFill/>
          <a:ln>
            <a:noFill/>
          </a:ln>
        </p:spPr>
      </p:pic>
      <p:pic>
        <p:nvPicPr>
          <p:cNvPr id="428" name="Google Shape;428;p52"/>
          <p:cNvPicPr preferRelativeResize="0"/>
          <p:nvPr/>
        </p:nvPicPr>
        <p:blipFill>
          <a:blip r:embed="rId5">
            <a:alphaModFix/>
          </a:blip>
          <a:stretch>
            <a:fillRect/>
          </a:stretch>
        </p:blipFill>
        <p:spPr>
          <a:xfrm>
            <a:off x="6570901" y="3993801"/>
            <a:ext cx="1937025" cy="17242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1000"/>
                                        <p:tgtEl>
                                          <p:spTgt spid="4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7"/>
                                        </p:tgtEl>
                                        <p:attrNameLst>
                                          <p:attrName>style.visibility</p:attrName>
                                        </p:attrNameLst>
                                      </p:cBhvr>
                                      <p:to>
                                        <p:strVal val="visible"/>
                                      </p:to>
                                    </p:set>
                                    <p:animEffect transition="in" filter="fade">
                                      <p:cBhvr>
                                        <p:cTn id="12" dur="1000"/>
                                        <p:tgtEl>
                                          <p:spTgt spid="4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8"/>
                                        </p:tgtEl>
                                        <p:attrNameLst>
                                          <p:attrName>style.visibility</p:attrName>
                                        </p:attrNameLst>
                                      </p:cBhvr>
                                      <p:to>
                                        <p:strVal val="visible"/>
                                      </p:to>
                                    </p:set>
                                    <p:animEffect transition="in" filter="fade">
                                      <p:cBhvr>
                                        <p:cTn id="17" dur="10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grpSp>
        <p:nvGrpSpPr>
          <p:cNvPr id="6" name="Group 1">
            <a:extLst>
              <a:ext uri="{FF2B5EF4-FFF2-40B4-BE49-F238E27FC236}">
                <a16:creationId xmlns:a16="http://schemas.microsoft.com/office/drawing/2014/main" id="{8D603BE4-73F0-4E56-B522-E2A30B56D33C}"/>
              </a:ext>
            </a:extLst>
          </p:cNvPr>
          <p:cNvGrpSpPr>
            <a:grpSpLocks/>
          </p:cNvGrpSpPr>
          <p:nvPr/>
        </p:nvGrpSpPr>
        <p:grpSpPr bwMode="auto">
          <a:xfrm>
            <a:off x="11113" y="0"/>
            <a:ext cx="9126537" cy="1266825"/>
            <a:chOff x="7" y="0"/>
            <a:chExt cx="5749" cy="798"/>
          </a:xfrm>
        </p:grpSpPr>
        <p:pic>
          <p:nvPicPr>
            <p:cNvPr id="7" name="Picture 2">
              <a:extLst>
                <a:ext uri="{FF2B5EF4-FFF2-40B4-BE49-F238E27FC236}">
                  <a16:creationId xmlns:a16="http://schemas.microsoft.com/office/drawing/2014/main" id="{FEA2DC5A-941D-4EB8-9600-1BE83E018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 y="0"/>
              <a:ext cx="4027"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a:extLst>
                <a:ext uri="{FF2B5EF4-FFF2-40B4-BE49-F238E27FC236}">
                  <a16:creationId xmlns:a16="http://schemas.microsoft.com/office/drawing/2014/main" id="{A05A447B-D338-458C-86AE-7452E7799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 y="0"/>
              <a:ext cx="1730"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1" name="Google Shape;567;p63">
            <a:extLst>
              <a:ext uri="{FF2B5EF4-FFF2-40B4-BE49-F238E27FC236}">
                <a16:creationId xmlns:a16="http://schemas.microsoft.com/office/drawing/2014/main" id="{BA627E71-0ECA-4BB6-A61B-324C671695DE}"/>
              </a:ext>
            </a:extLst>
          </p:cNvPr>
          <p:cNvSpPr txBox="1">
            <a:spLocks/>
          </p:cNvSpPr>
          <p:nvPr/>
        </p:nvSpPr>
        <p:spPr>
          <a:xfrm>
            <a:off x="685800" y="1676400"/>
            <a:ext cx="7467600" cy="4724400"/>
          </a:xfrm>
          <a:prstGeom prst="rect">
            <a:avLst/>
          </a:prstGeom>
          <a:noFill/>
          <a:ln>
            <a:noFill/>
          </a:ln>
        </p:spPr>
        <p:txBody>
          <a:bodyPr spcFirstLastPara="1" wrap="square" lIns="68575" tIns="34275" rIns="68575" bIns="34275" anchor="ctr" anchorCtr="0">
            <a:noAutofit/>
          </a:bodyPr>
          <a:lstStyle>
            <a:lvl1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a:lstStyle>
          <a:p>
            <a:pPr algn="l">
              <a:lnSpc>
                <a:spcPct val="90000"/>
              </a:lnSpc>
              <a:spcBef>
                <a:spcPts val="0"/>
              </a:spcBef>
              <a:spcAft>
                <a:spcPts val="0"/>
              </a:spcAft>
              <a:buClr>
                <a:schemeClr val="dk1"/>
              </a:buClr>
              <a:buSzPts val="3300"/>
            </a:pPr>
            <a:r>
              <a:rPr lang="en-US" sz="1200" dirty="0">
                <a:solidFill>
                  <a:srgbClr val="434343"/>
                </a:solidFill>
                <a:latin typeface="Roboto Medium"/>
                <a:ea typeface="Roboto Medium"/>
                <a:cs typeface="Roboto Medium"/>
                <a:sym typeface="Roboto Medium"/>
              </a:rPr>
              <a:t>IBCL is a non-profit bilateral organization that aims to  strengthen, foster, grow and even create new bilateral economic and business relationships between India and Luxembourg in various fields of technology, finance, healthcare, education, research &amp; development tourism and culture.</a:t>
            </a:r>
          </a:p>
          <a:p>
            <a:pPr algn="l">
              <a:lnSpc>
                <a:spcPct val="90000"/>
              </a:lnSpc>
              <a:spcBef>
                <a:spcPts val="0"/>
              </a:spcBef>
              <a:spcAft>
                <a:spcPts val="0"/>
              </a:spcAft>
              <a:buClr>
                <a:schemeClr val="dk1"/>
              </a:buClr>
              <a:buSzPts val="3300"/>
            </a:pPr>
            <a:endParaRPr lang="en-US" sz="1200" dirty="0">
              <a:solidFill>
                <a:srgbClr val="434343"/>
              </a:solidFill>
              <a:latin typeface="Roboto Medium"/>
              <a:ea typeface="Roboto Medium"/>
              <a:cs typeface="Roboto Medium"/>
              <a:sym typeface="Roboto Medium"/>
            </a:endParaRPr>
          </a:p>
          <a:p>
            <a:pPr algn="l">
              <a:lnSpc>
                <a:spcPct val="90000"/>
              </a:lnSpc>
              <a:spcBef>
                <a:spcPts val="0"/>
              </a:spcBef>
              <a:spcAft>
                <a:spcPts val="0"/>
              </a:spcAft>
              <a:buClr>
                <a:schemeClr val="dk1"/>
              </a:buClr>
              <a:buSzPts val="3300"/>
            </a:pPr>
            <a:endParaRPr lang="en-US" sz="1200" dirty="0">
              <a:solidFill>
                <a:srgbClr val="434343"/>
              </a:solidFill>
              <a:latin typeface="Roboto Medium"/>
              <a:ea typeface="Roboto Medium"/>
              <a:cs typeface="Roboto Medium"/>
              <a:sym typeface="Roboto Medium"/>
            </a:endParaRPr>
          </a:p>
          <a:p>
            <a:pPr algn="l">
              <a:lnSpc>
                <a:spcPct val="90000"/>
              </a:lnSpc>
              <a:spcBef>
                <a:spcPts val="0"/>
              </a:spcBef>
              <a:spcAft>
                <a:spcPts val="0"/>
              </a:spcAft>
              <a:buClr>
                <a:schemeClr val="dk1"/>
              </a:buClr>
              <a:buSzPts val="3300"/>
            </a:pPr>
            <a:r>
              <a:rPr lang="en-US" sz="1200" dirty="0">
                <a:solidFill>
                  <a:srgbClr val="434343"/>
                </a:solidFill>
                <a:latin typeface="Roboto Medium"/>
                <a:ea typeface="Roboto Medium"/>
                <a:cs typeface="Roboto Medium"/>
                <a:sym typeface="Roboto Medium"/>
              </a:rPr>
              <a:t>Its principal objectives are:</a:t>
            </a:r>
          </a:p>
          <a:p>
            <a:pPr algn="l">
              <a:lnSpc>
                <a:spcPct val="90000"/>
              </a:lnSpc>
              <a:spcBef>
                <a:spcPts val="0"/>
              </a:spcBef>
              <a:spcAft>
                <a:spcPts val="0"/>
              </a:spcAft>
              <a:buClr>
                <a:schemeClr val="dk1"/>
              </a:buClr>
              <a:buSzPts val="3300"/>
            </a:pPr>
            <a:r>
              <a:rPr lang="en-US" sz="1200" dirty="0">
                <a:solidFill>
                  <a:srgbClr val="434343"/>
                </a:solidFill>
                <a:latin typeface="Roboto Medium"/>
                <a:ea typeface="Roboto Medium"/>
                <a:cs typeface="Roboto Medium"/>
                <a:sym typeface="Roboto Medium"/>
              </a:rPr>
              <a:t>- Act as a gateway in collaborating between business organizations in the two countries</a:t>
            </a:r>
          </a:p>
          <a:p>
            <a:pPr algn="l">
              <a:lnSpc>
                <a:spcPct val="90000"/>
              </a:lnSpc>
              <a:spcBef>
                <a:spcPts val="0"/>
              </a:spcBef>
              <a:spcAft>
                <a:spcPts val="0"/>
              </a:spcAft>
              <a:buClr>
                <a:schemeClr val="dk1"/>
              </a:buClr>
              <a:buSzPts val="3300"/>
            </a:pPr>
            <a:endParaRPr lang="en-US" sz="1200" dirty="0">
              <a:solidFill>
                <a:srgbClr val="434343"/>
              </a:solidFill>
              <a:latin typeface="Roboto Medium"/>
              <a:ea typeface="Roboto Medium"/>
              <a:cs typeface="Roboto Medium"/>
              <a:sym typeface="Roboto Medium"/>
            </a:endParaRPr>
          </a:p>
          <a:p>
            <a:pPr algn="l">
              <a:lnSpc>
                <a:spcPct val="90000"/>
              </a:lnSpc>
              <a:spcBef>
                <a:spcPts val="0"/>
              </a:spcBef>
              <a:spcAft>
                <a:spcPts val="0"/>
              </a:spcAft>
              <a:buClr>
                <a:schemeClr val="dk1"/>
              </a:buClr>
              <a:buSzPts val="3300"/>
            </a:pPr>
            <a:r>
              <a:rPr lang="en-US" sz="1200" dirty="0">
                <a:solidFill>
                  <a:srgbClr val="434343"/>
                </a:solidFill>
                <a:latin typeface="Roboto Medium"/>
                <a:ea typeface="Roboto Medium"/>
                <a:cs typeface="Roboto Medium"/>
                <a:sym typeface="Roboto Medium"/>
              </a:rPr>
              <a:t>- Promote and strengthen trade between India and Luxembourg</a:t>
            </a:r>
          </a:p>
          <a:p>
            <a:pPr algn="l">
              <a:lnSpc>
                <a:spcPct val="90000"/>
              </a:lnSpc>
              <a:spcBef>
                <a:spcPts val="0"/>
              </a:spcBef>
              <a:spcAft>
                <a:spcPts val="0"/>
              </a:spcAft>
              <a:buClr>
                <a:schemeClr val="dk1"/>
              </a:buClr>
              <a:buSzPts val="3300"/>
            </a:pPr>
            <a:r>
              <a:rPr lang="en-US" sz="1200" dirty="0">
                <a:solidFill>
                  <a:srgbClr val="434343"/>
                </a:solidFill>
                <a:latin typeface="Roboto Medium"/>
                <a:ea typeface="Roboto Medium"/>
                <a:cs typeface="Roboto Medium"/>
                <a:sym typeface="Roboto Medium"/>
              </a:rPr>
              <a:t>- Represent the commercial interests of its members to the Luxembourg and Indian </a:t>
            </a:r>
          </a:p>
          <a:p>
            <a:pPr algn="l">
              <a:lnSpc>
                <a:spcPct val="90000"/>
              </a:lnSpc>
              <a:spcBef>
                <a:spcPts val="0"/>
              </a:spcBef>
              <a:spcAft>
                <a:spcPts val="0"/>
              </a:spcAft>
              <a:buClr>
                <a:schemeClr val="dk1"/>
              </a:buClr>
              <a:buSzPts val="3300"/>
            </a:pPr>
            <a:r>
              <a:rPr lang="en-US" sz="1200" dirty="0">
                <a:solidFill>
                  <a:srgbClr val="434343"/>
                </a:solidFill>
                <a:latin typeface="Roboto Medium"/>
                <a:ea typeface="Roboto Medium"/>
                <a:cs typeface="Roboto Medium"/>
                <a:sym typeface="Roboto Medium"/>
              </a:rPr>
              <a:t>authorities to encourage mutual commercial relationship</a:t>
            </a:r>
          </a:p>
          <a:p>
            <a:pPr algn="l">
              <a:lnSpc>
                <a:spcPct val="90000"/>
              </a:lnSpc>
              <a:spcBef>
                <a:spcPts val="0"/>
              </a:spcBef>
              <a:spcAft>
                <a:spcPts val="0"/>
              </a:spcAft>
              <a:buClr>
                <a:schemeClr val="dk1"/>
              </a:buClr>
              <a:buSzPts val="3300"/>
            </a:pPr>
            <a:endParaRPr lang="en-US" sz="1200" dirty="0">
              <a:solidFill>
                <a:srgbClr val="434343"/>
              </a:solidFill>
              <a:latin typeface="Roboto Medium"/>
              <a:ea typeface="Roboto Medium"/>
              <a:cs typeface="Roboto Medium"/>
              <a:sym typeface="Roboto Medium"/>
            </a:endParaRPr>
          </a:p>
          <a:p>
            <a:pPr algn="l">
              <a:lnSpc>
                <a:spcPct val="90000"/>
              </a:lnSpc>
              <a:spcBef>
                <a:spcPts val="0"/>
              </a:spcBef>
              <a:spcAft>
                <a:spcPts val="0"/>
              </a:spcAft>
              <a:buClr>
                <a:schemeClr val="dk1"/>
              </a:buClr>
              <a:buSzPts val="3300"/>
            </a:pPr>
            <a:r>
              <a:rPr lang="en-US" sz="1200" dirty="0">
                <a:solidFill>
                  <a:srgbClr val="434343"/>
                </a:solidFill>
                <a:latin typeface="Roboto Medium"/>
                <a:ea typeface="Roboto Medium"/>
                <a:cs typeface="Roboto Medium"/>
                <a:sym typeface="Roboto Medium"/>
              </a:rPr>
              <a:t>- Assist its members in developing contacts for promotion of their products or services</a:t>
            </a:r>
          </a:p>
          <a:p>
            <a:pPr algn="l">
              <a:lnSpc>
                <a:spcPct val="90000"/>
              </a:lnSpc>
              <a:spcBef>
                <a:spcPts val="0"/>
              </a:spcBef>
              <a:spcAft>
                <a:spcPts val="0"/>
              </a:spcAft>
              <a:buClr>
                <a:schemeClr val="dk1"/>
              </a:buClr>
              <a:buSzPts val="3300"/>
            </a:pPr>
            <a:r>
              <a:rPr lang="en-US" sz="1200" dirty="0">
                <a:solidFill>
                  <a:srgbClr val="434343"/>
                </a:solidFill>
                <a:latin typeface="Roboto Medium"/>
                <a:ea typeface="Roboto Medium"/>
                <a:cs typeface="Roboto Medium"/>
                <a:sym typeface="Roboto Medium"/>
              </a:rPr>
              <a:t>- Help potential investors in seeking commercial relationship between the two countries</a:t>
            </a:r>
          </a:p>
          <a:p>
            <a:pPr algn="l">
              <a:lnSpc>
                <a:spcPct val="90000"/>
              </a:lnSpc>
              <a:spcBef>
                <a:spcPts val="0"/>
              </a:spcBef>
              <a:spcAft>
                <a:spcPts val="0"/>
              </a:spcAft>
              <a:buClr>
                <a:schemeClr val="dk1"/>
              </a:buClr>
              <a:buSzPts val="3300"/>
            </a:pPr>
            <a:endParaRPr lang="en-US" sz="1200" dirty="0">
              <a:solidFill>
                <a:srgbClr val="434343"/>
              </a:solidFill>
              <a:latin typeface="Roboto Medium"/>
              <a:ea typeface="Roboto Medium"/>
              <a:cs typeface="Roboto Medium"/>
              <a:sym typeface="Roboto Medium"/>
            </a:endParaRPr>
          </a:p>
          <a:p>
            <a:pPr algn="l">
              <a:lnSpc>
                <a:spcPct val="90000"/>
              </a:lnSpc>
              <a:spcBef>
                <a:spcPts val="0"/>
              </a:spcBef>
              <a:spcAft>
                <a:spcPts val="0"/>
              </a:spcAft>
              <a:buClr>
                <a:schemeClr val="dk1"/>
              </a:buClr>
              <a:buSzPts val="3300"/>
            </a:pPr>
            <a:r>
              <a:rPr lang="en-US" sz="1200" dirty="0">
                <a:solidFill>
                  <a:srgbClr val="434343"/>
                </a:solidFill>
                <a:latin typeface="Roboto Medium"/>
                <a:ea typeface="Roboto Medium"/>
                <a:cs typeface="Roboto Medium"/>
                <a:sym typeface="Roboto Medium"/>
              </a:rPr>
              <a:t>- Support and act as a facilitator in setting up of the new venture</a:t>
            </a:r>
          </a:p>
          <a:p>
            <a:pPr algn="l">
              <a:lnSpc>
                <a:spcPct val="90000"/>
              </a:lnSpc>
              <a:spcBef>
                <a:spcPts val="0"/>
              </a:spcBef>
              <a:spcAft>
                <a:spcPts val="0"/>
              </a:spcAft>
              <a:buClr>
                <a:schemeClr val="dk1"/>
              </a:buClr>
              <a:buSzPts val="3300"/>
            </a:pPr>
            <a:r>
              <a:rPr lang="en-US" sz="1200" dirty="0">
                <a:solidFill>
                  <a:srgbClr val="434343"/>
                </a:solidFill>
                <a:latin typeface="Roboto Medium"/>
                <a:ea typeface="Roboto Medium"/>
                <a:cs typeface="Roboto Medium"/>
                <a:sym typeface="Roboto Medium"/>
              </a:rPr>
              <a:t>- Provide assistance in building bilateral relations in research, higher education and culture</a:t>
            </a:r>
          </a:p>
          <a:p>
            <a:pPr algn="l">
              <a:lnSpc>
                <a:spcPct val="90000"/>
              </a:lnSpc>
              <a:spcBef>
                <a:spcPts val="0"/>
              </a:spcBef>
              <a:spcAft>
                <a:spcPts val="0"/>
              </a:spcAft>
              <a:buClr>
                <a:schemeClr val="dk1"/>
              </a:buClr>
              <a:buSzPts val="3300"/>
            </a:pPr>
            <a:endParaRPr lang="en-US" sz="1200" dirty="0">
              <a:solidFill>
                <a:srgbClr val="434343"/>
              </a:solidFill>
              <a:latin typeface="Roboto Medium"/>
              <a:ea typeface="Roboto Medium"/>
              <a:cs typeface="Roboto Medium"/>
              <a:sym typeface="Roboto Medium"/>
            </a:endParaRPr>
          </a:p>
          <a:p>
            <a:pPr algn="l">
              <a:lnSpc>
                <a:spcPct val="90000"/>
              </a:lnSpc>
              <a:spcBef>
                <a:spcPts val="0"/>
              </a:spcBef>
              <a:spcAft>
                <a:spcPts val="0"/>
              </a:spcAft>
              <a:buClr>
                <a:schemeClr val="dk1"/>
              </a:buClr>
              <a:buSzPts val="3300"/>
            </a:pPr>
            <a:r>
              <a:rPr lang="en-US" sz="1200" dirty="0">
                <a:solidFill>
                  <a:srgbClr val="434343"/>
                </a:solidFill>
                <a:latin typeface="Roboto Medium"/>
                <a:ea typeface="Roboto Medium"/>
                <a:cs typeface="Roboto Medium"/>
                <a:sym typeface="Roboto Medium"/>
              </a:rPr>
              <a:t>- Organize conferences, seminars, lectures, symposiums and networking platforms</a:t>
            </a:r>
          </a:p>
          <a:p>
            <a:pPr algn="l">
              <a:lnSpc>
                <a:spcPct val="90000"/>
              </a:lnSpc>
              <a:spcBef>
                <a:spcPts val="0"/>
              </a:spcBef>
              <a:spcAft>
                <a:spcPts val="0"/>
              </a:spcAft>
              <a:buClr>
                <a:schemeClr val="dk1"/>
              </a:buClr>
              <a:buSzPts val="3300"/>
            </a:pPr>
            <a:r>
              <a:rPr lang="en-US" sz="1200" dirty="0">
                <a:solidFill>
                  <a:srgbClr val="434343"/>
                </a:solidFill>
                <a:latin typeface="Roboto Medium"/>
                <a:ea typeface="Roboto Medium"/>
                <a:cs typeface="Roboto Medium"/>
                <a:sym typeface="Roboto Medium"/>
              </a:rPr>
              <a:t>- Assist in organizing trade delegations from Luxembourg to India or vice versa.</a:t>
            </a:r>
          </a:p>
        </p:txBody>
      </p:sp>
    </p:spTree>
    <p:extLst>
      <p:ext uri="{BB962C8B-B14F-4D97-AF65-F5344CB8AC3E}">
        <p14:creationId xmlns:p14="http://schemas.microsoft.com/office/powerpoint/2010/main" val="4131554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3"/>
          <p:cNvSpPr txBox="1"/>
          <p:nvPr/>
        </p:nvSpPr>
        <p:spPr>
          <a:xfrm>
            <a:off x="430625" y="1067575"/>
            <a:ext cx="8370000" cy="614400"/>
          </a:xfrm>
          <a:prstGeom prst="rect">
            <a:avLst/>
          </a:prstGeom>
          <a:noFill/>
          <a:ln>
            <a:noFill/>
          </a:ln>
        </p:spPr>
        <p:txBody>
          <a:bodyPr spcFirstLastPara="1" wrap="square" lIns="91425" tIns="91425" rIns="91425" bIns="91425" anchor="t" anchorCtr="0">
            <a:noAutofit/>
          </a:bodyPr>
          <a:lstStyle/>
          <a:p>
            <a:pPr algn="ctr" defTabSz="914400" eaLnBrk="1" fontAlgn="auto" hangingPunct="1">
              <a:lnSpc>
                <a:spcPct val="90000"/>
              </a:lnSpc>
              <a:spcBef>
                <a:spcPts val="0"/>
              </a:spcBef>
              <a:spcAft>
                <a:spcPts val="0"/>
              </a:spcAft>
              <a:buClr>
                <a:srgbClr val="000000"/>
              </a:buClr>
            </a:pPr>
            <a:r>
              <a:rPr lang="en" sz="3000" b="1" kern="0">
                <a:solidFill>
                  <a:srgbClr val="000000"/>
                </a:solidFill>
                <a:latin typeface="Roboto"/>
                <a:ea typeface="Roboto"/>
                <a:cs typeface="Roboto"/>
                <a:sym typeface="Roboto"/>
              </a:rPr>
              <a:t>Logo is your first impression</a:t>
            </a:r>
            <a:endParaRPr sz="3000" b="1" kern="0">
              <a:solidFill>
                <a:srgbClr val="4A86E8"/>
              </a:solidFill>
              <a:latin typeface="Roboto"/>
              <a:ea typeface="Roboto"/>
              <a:cs typeface="Roboto"/>
              <a:sym typeface="Roboto"/>
            </a:endParaRPr>
          </a:p>
        </p:txBody>
      </p:sp>
      <p:pic>
        <p:nvPicPr>
          <p:cNvPr id="434" name="Google Shape;434;p53"/>
          <p:cNvPicPr preferRelativeResize="0"/>
          <p:nvPr/>
        </p:nvPicPr>
        <p:blipFill>
          <a:blip r:embed="rId3">
            <a:alphaModFix/>
          </a:blip>
          <a:stretch>
            <a:fillRect/>
          </a:stretch>
        </p:blipFill>
        <p:spPr>
          <a:xfrm>
            <a:off x="76200" y="1865150"/>
            <a:ext cx="5948176" cy="3506400"/>
          </a:xfrm>
          <a:prstGeom prst="rect">
            <a:avLst/>
          </a:prstGeom>
          <a:noFill/>
          <a:ln>
            <a:noFill/>
          </a:ln>
        </p:spPr>
      </p:pic>
      <p:pic>
        <p:nvPicPr>
          <p:cNvPr id="435" name="Google Shape;435;p53"/>
          <p:cNvPicPr preferRelativeResize="0"/>
          <p:nvPr/>
        </p:nvPicPr>
        <p:blipFill>
          <a:blip r:embed="rId4">
            <a:alphaModFix/>
          </a:blip>
          <a:stretch>
            <a:fillRect/>
          </a:stretch>
        </p:blipFill>
        <p:spPr>
          <a:xfrm>
            <a:off x="6477726" y="1834376"/>
            <a:ext cx="2041719" cy="1902023"/>
          </a:xfrm>
          <a:prstGeom prst="rect">
            <a:avLst/>
          </a:prstGeom>
          <a:noFill/>
          <a:ln>
            <a:noFill/>
          </a:ln>
        </p:spPr>
      </p:pic>
      <p:pic>
        <p:nvPicPr>
          <p:cNvPr id="436" name="Google Shape;436;p53"/>
          <p:cNvPicPr preferRelativeResize="0"/>
          <p:nvPr/>
        </p:nvPicPr>
        <p:blipFill>
          <a:blip r:embed="rId5">
            <a:alphaModFix/>
          </a:blip>
          <a:stretch>
            <a:fillRect/>
          </a:stretch>
        </p:blipFill>
        <p:spPr>
          <a:xfrm>
            <a:off x="6615350" y="3888798"/>
            <a:ext cx="1940500" cy="1727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1000"/>
                                        <p:tgtEl>
                                          <p:spTgt spid="4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5"/>
                                        </p:tgtEl>
                                        <p:attrNameLst>
                                          <p:attrName>style.visibility</p:attrName>
                                        </p:attrNameLst>
                                      </p:cBhvr>
                                      <p:to>
                                        <p:strVal val="visible"/>
                                      </p:to>
                                    </p:set>
                                    <p:animEffect transition="in" filter="fade">
                                      <p:cBhvr>
                                        <p:cTn id="12" dur="1000"/>
                                        <p:tgtEl>
                                          <p:spTgt spid="4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6"/>
                                        </p:tgtEl>
                                        <p:attrNameLst>
                                          <p:attrName>style.visibility</p:attrName>
                                        </p:attrNameLst>
                                      </p:cBhvr>
                                      <p:to>
                                        <p:strVal val="visible"/>
                                      </p:to>
                                    </p:set>
                                    <p:animEffect transition="in" filter="fade">
                                      <p:cBhvr>
                                        <p:cTn id="17" dur="10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4"/>
          <p:cNvSpPr txBox="1">
            <a:spLocks noGrp="1"/>
          </p:cNvSpPr>
          <p:nvPr>
            <p:ph type="title"/>
          </p:nvPr>
        </p:nvSpPr>
        <p:spPr>
          <a:xfrm>
            <a:off x="184013" y="781050"/>
            <a:ext cx="4905900" cy="1551600"/>
          </a:xfrm>
          <a:prstGeom prst="rect">
            <a:avLst/>
          </a:prstGeom>
          <a:noFill/>
          <a:ln>
            <a:noFill/>
          </a:ln>
        </p:spPr>
        <p:txBody>
          <a:bodyPr spcFirstLastPara="1" wrap="square" lIns="68575" tIns="34275" rIns="68575" bIns="34275" anchor="ctr" anchorCtr="0">
            <a:noAutofit/>
          </a:bodyPr>
          <a:lstStyle/>
          <a:p>
            <a:pPr algn="ctr">
              <a:buSzPts val="3300"/>
            </a:pPr>
            <a:r>
              <a:rPr lang="en" sz="2200" b="1">
                <a:solidFill>
                  <a:schemeClr val="accent6"/>
                </a:solidFill>
                <a:latin typeface="Roboto"/>
                <a:ea typeface="Roboto"/>
                <a:cs typeface="Roboto"/>
                <a:sym typeface="Roboto"/>
              </a:rPr>
              <a:t>Kiaayo</a:t>
            </a:r>
            <a:br>
              <a:rPr lang="en" sz="2200" b="1">
                <a:solidFill>
                  <a:schemeClr val="accent6"/>
                </a:solidFill>
                <a:latin typeface="Roboto"/>
                <a:ea typeface="Roboto"/>
                <a:cs typeface="Roboto"/>
                <a:sym typeface="Roboto"/>
              </a:rPr>
            </a:br>
            <a:r>
              <a:rPr lang="en" sz="2000" b="1">
                <a:solidFill>
                  <a:schemeClr val="accent1"/>
                </a:solidFill>
                <a:latin typeface="Roboto"/>
                <a:ea typeface="Roboto"/>
                <a:cs typeface="Roboto"/>
                <a:sym typeface="Roboto"/>
              </a:rPr>
              <a:t>|| A testament to the </a:t>
            </a:r>
            <a:endParaRPr sz="2000" b="1">
              <a:solidFill>
                <a:schemeClr val="accent1"/>
              </a:solidFill>
              <a:latin typeface="Roboto"/>
              <a:ea typeface="Roboto"/>
              <a:cs typeface="Roboto"/>
              <a:sym typeface="Roboto"/>
            </a:endParaRPr>
          </a:p>
          <a:p>
            <a:pPr algn="ctr">
              <a:buSzPts val="3300"/>
            </a:pPr>
            <a:r>
              <a:rPr lang="en" sz="2000" b="1">
                <a:solidFill>
                  <a:schemeClr val="accent1"/>
                </a:solidFill>
                <a:latin typeface="Roboto"/>
                <a:ea typeface="Roboto"/>
                <a:cs typeface="Roboto"/>
                <a:sym typeface="Roboto"/>
              </a:rPr>
              <a:t>Zencommerce Experience</a:t>
            </a:r>
            <a:r>
              <a:rPr lang="en" sz="2200" b="1">
                <a:solidFill>
                  <a:schemeClr val="accent1"/>
                </a:solidFill>
                <a:latin typeface="Roboto"/>
                <a:ea typeface="Roboto"/>
                <a:cs typeface="Roboto"/>
                <a:sym typeface="Roboto"/>
              </a:rPr>
              <a:t> ||</a:t>
            </a:r>
            <a:endParaRPr sz="2200" b="1">
              <a:solidFill>
                <a:schemeClr val="accent1"/>
              </a:solidFill>
              <a:latin typeface="Roboto"/>
              <a:ea typeface="Roboto"/>
              <a:cs typeface="Roboto"/>
              <a:sym typeface="Roboto"/>
            </a:endParaRPr>
          </a:p>
          <a:p>
            <a:pPr algn="ctr">
              <a:buSzPts val="3300"/>
            </a:pPr>
            <a:r>
              <a:rPr lang="en" sz="2200" b="1">
                <a:solidFill>
                  <a:schemeClr val="accent6"/>
                </a:solidFill>
                <a:latin typeface="Roboto"/>
                <a:ea typeface="Roboto"/>
                <a:cs typeface="Roboto"/>
                <a:sym typeface="Roboto"/>
              </a:rPr>
              <a:t>(Case Study)</a:t>
            </a:r>
            <a:endParaRPr sz="2200" b="1">
              <a:solidFill>
                <a:schemeClr val="accent6"/>
              </a:solidFill>
              <a:latin typeface="Roboto"/>
              <a:ea typeface="Roboto"/>
              <a:cs typeface="Roboto"/>
              <a:sym typeface="Roboto"/>
            </a:endParaRPr>
          </a:p>
        </p:txBody>
      </p:sp>
      <p:sp>
        <p:nvSpPr>
          <p:cNvPr id="442" name="Google Shape;442;p54"/>
          <p:cNvSpPr txBox="1">
            <a:spLocks noGrp="1"/>
          </p:cNvSpPr>
          <p:nvPr>
            <p:ph type="body" idx="1"/>
          </p:nvPr>
        </p:nvSpPr>
        <p:spPr>
          <a:xfrm>
            <a:off x="184025" y="4527800"/>
            <a:ext cx="5274000" cy="1473000"/>
          </a:xfrm>
          <a:prstGeom prst="rect">
            <a:avLst/>
          </a:prstGeom>
          <a:noFill/>
          <a:ln>
            <a:noFill/>
          </a:ln>
        </p:spPr>
        <p:txBody>
          <a:bodyPr spcFirstLastPara="1" wrap="square" lIns="68575" tIns="34275" rIns="68575" bIns="34275" anchor="t" anchorCtr="0">
            <a:noAutofit/>
          </a:bodyPr>
          <a:lstStyle/>
          <a:p>
            <a:pPr marL="0" indent="0" algn="ctr">
              <a:buNone/>
            </a:pPr>
            <a:r>
              <a:rPr lang="en" sz="1500">
                <a:solidFill>
                  <a:srgbClr val="1D1C1D"/>
                </a:solidFill>
                <a:latin typeface="Roboto"/>
                <a:ea typeface="Roboto"/>
                <a:cs typeface="Roboto"/>
                <a:sym typeface="Roboto"/>
              </a:rPr>
              <a:t>The brand concept and icon work around the same perspective i.e. Bringing the beauty of Kutch to people all around the country. While the pink colour palette does justice to the original idea, it also emotes energy and creativity</a:t>
            </a:r>
            <a:endParaRPr sz="1500">
              <a:latin typeface="Roboto"/>
              <a:ea typeface="Roboto"/>
              <a:cs typeface="Roboto"/>
              <a:sym typeface="Roboto"/>
            </a:endParaRPr>
          </a:p>
        </p:txBody>
      </p:sp>
      <p:cxnSp>
        <p:nvCxnSpPr>
          <p:cNvPr id="443" name="Google Shape;443;p54"/>
          <p:cNvCxnSpPr/>
          <p:nvPr/>
        </p:nvCxnSpPr>
        <p:spPr>
          <a:xfrm>
            <a:off x="787925" y="2242775"/>
            <a:ext cx="3698100" cy="0"/>
          </a:xfrm>
          <a:prstGeom prst="straightConnector1">
            <a:avLst/>
          </a:prstGeom>
          <a:noFill/>
          <a:ln w="9525" cap="flat" cmpd="sng">
            <a:solidFill>
              <a:schemeClr val="accent1"/>
            </a:solidFill>
            <a:prstDash val="solid"/>
            <a:round/>
            <a:headEnd type="none" w="med" len="med"/>
            <a:tailEnd type="none" w="med" len="med"/>
          </a:ln>
        </p:spPr>
      </p:cxnSp>
      <p:pic>
        <p:nvPicPr>
          <p:cNvPr id="444" name="Google Shape;444;p54"/>
          <p:cNvPicPr preferRelativeResize="0"/>
          <p:nvPr/>
        </p:nvPicPr>
        <p:blipFill rotWithShape="1">
          <a:blip r:embed="rId3">
            <a:alphaModFix/>
          </a:blip>
          <a:srcRect l="22687" t="17544" r="3555" b="8050"/>
          <a:stretch/>
        </p:blipFill>
        <p:spPr>
          <a:xfrm>
            <a:off x="1745951" y="2309250"/>
            <a:ext cx="1997625" cy="2202100"/>
          </a:xfrm>
          <a:prstGeom prst="rect">
            <a:avLst/>
          </a:prstGeom>
          <a:noFill/>
          <a:ln>
            <a:noFill/>
          </a:ln>
        </p:spPr>
      </p:pic>
      <p:pic>
        <p:nvPicPr>
          <p:cNvPr id="445" name="Google Shape;445;p54"/>
          <p:cNvPicPr preferRelativeResize="0"/>
          <p:nvPr/>
        </p:nvPicPr>
        <p:blipFill>
          <a:blip r:embed="rId4">
            <a:alphaModFix/>
          </a:blip>
          <a:stretch>
            <a:fillRect/>
          </a:stretch>
        </p:blipFill>
        <p:spPr>
          <a:xfrm>
            <a:off x="5610425" y="1085851"/>
            <a:ext cx="3381174" cy="47029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5"/>
          <p:cNvSpPr txBox="1">
            <a:spLocks noGrp="1"/>
          </p:cNvSpPr>
          <p:nvPr>
            <p:ph type="title"/>
          </p:nvPr>
        </p:nvSpPr>
        <p:spPr>
          <a:xfrm>
            <a:off x="-70400" y="1185850"/>
            <a:ext cx="4905900" cy="1551600"/>
          </a:xfrm>
          <a:prstGeom prst="rect">
            <a:avLst/>
          </a:prstGeom>
          <a:noFill/>
          <a:ln>
            <a:noFill/>
          </a:ln>
        </p:spPr>
        <p:txBody>
          <a:bodyPr spcFirstLastPara="1" wrap="square" lIns="68575" tIns="34275" rIns="68575" bIns="34275" anchor="ctr" anchorCtr="0">
            <a:noAutofit/>
          </a:bodyPr>
          <a:lstStyle/>
          <a:p>
            <a:pPr algn="ctr">
              <a:buSzPts val="3300"/>
            </a:pPr>
            <a:r>
              <a:rPr lang="en" sz="2200" b="1">
                <a:solidFill>
                  <a:schemeClr val="accent6"/>
                </a:solidFill>
                <a:latin typeface="Roboto"/>
                <a:ea typeface="Roboto"/>
                <a:cs typeface="Roboto"/>
                <a:sym typeface="Roboto"/>
              </a:rPr>
              <a:t>Espelho Fashions</a:t>
            </a:r>
            <a:br>
              <a:rPr lang="en" sz="2200" b="1">
                <a:solidFill>
                  <a:schemeClr val="accent6"/>
                </a:solidFill>
                <a:latin typeface="Roboto"/>
                <a:ea typeface="Roboto"/>
                <a:cs typeface="Roboto"/>
                <a:sym typeface="Roboto"/>
              </a:rPr>
            </a:br>
            <a:r>
              <a:rPr lang="en" sz="2200" b="1">
                <a:solidFill>
                  <a:schemeClr val="accent1"/>
                </a:solidFill>
                <a:latin typeface="Roboto"/>
                <a:ea typeface="Roboto"/>
                <a:cs typeface="Roboto"/>
                <a:sym typeface="Roboto"/>
              </a:rPr>
              <a:t>|| A testament to the </a:t>
            </a:r>
            <a:endParaRPr sz="2200" b="1">
              <a:solidFill>
                <a:schemeClr val="accent1"/>
              </a:solidFill>
              <a:latin typeface="Roboto"/>
              <a:ea typeface="Roboto"/>
              <a:cs typeface="Roboto"/>
              <a:sym typeface="Roboto"/>
            </a:endParaRPr>
          </a:p>
          <a:p>
            <a:pPr algn="ctr">
              <a:buSzPts val="3300"/>
            </a:pPr>
            <a:r>
              <a:rPr lang="en" sz="2200" b="1">
                <a:solidFill>
                  <a:schemeClr val="accent1"/>
                </a:solidFill>
                <a:latin typeface="Roboto"/>
                <a:ea typeface="Roboto"/>
                <a:cs typeface="Roboto"/>
                <a:sym typeface="Roboto"/>
              </a:rPr>
              <a:t>Zencommerce Experience ||</a:t>
            </a:r>
            <a:endParaRPr sz="2200" b="1">
              <a:solidFill>
                <a:schemeClr val="accent1"/>
              </a:solidFill>
              <a:latin typeface="Roboto"/>
              <a:ea typeface="Roboto"/>
              <a:cs typeface="Roboto"/>
              <a:sym typeface="Roboto"/>
            </a:endParaRPr>
          </a:p>
          <a:p>
            <a:pPr algn="ctr">
              <a:buSzPts val="3300"/>
            </a:pPr>
            <a:r>
              <a:rPr lang="en" sz="2200" b="1">
                <a:solidFill>
                  <a:schemeClr val="accent6"/>
                </a:solidFill>
                <a:latin typeface="Roboto"/>
                <a:ea typeface="Roboto"/>
                <a:cs typeface="Roboto"/>
                <a:sym typeface="Roboto"/>
              </a:rPr>
              <a:t>(Case Study)</a:t>
            </a:r>
            <a:endParaRPr sz="2200" b="1">
              <a:solidFill>
                <a:schemeClr val="accent6"/>
              </a:solidFill>
              <a:latin typeface="Roboto"/>
              <a:ea typeface="Roboto"/>
              <a:cs typeface="Roboto"/>
              <a:sym typeface="Roboto"/>
            </a:endParaRPr>
          </a:p>
        </p:txBody>
      </p:sp>
      <p:sp>
        <p:nvSpPr>
          <p:cNvPr id="451" name="Google Shape;451;p55"/>
          <p:cNvSpPr txBox="1">
            <a:spLocks noGrp="1"/>
          </p:cNvSpPr>
          <p:nvPr>
            <p:ph type="body" idx="1"/>
          </p:nvPr>
        </p:nvSpPr>
        <p:spPr>
          <a:xfrm>
            <a:off x="980200" y="2737361"/>
            <a:ext cx="7886700" cy="3263400"/>
          </a:xfrm>
          <a:prstGeom prst="rect">
            <a:avLst/>
          </a:prstGeom>
          <a:noFill/>
          <a:ln>
            <a:noFill/>
          </a:ln>
        </p:spPr>
        <p:txBody>
          <a:bodyPr spcFirstLastPara="1" wrap="square" lIns="68575" tIns="34275" rIns="68575" bIns="34275" anchor="t" anchorCtr="0">
            <a:noAutofit/>
          </a:bodyPr>
          <a:lstStyle/>
          <a:p>
            <a:pPr indent="-323850">
              <a:spcBef>
                <a:spcPts val="0"/>
              </a:spcBef>
              <a:buSzPts val="1500"/>
              <a:buFont typeface="Roboto Medium"/>
              <a:buChar char="●"/>
            </a:pPr>
            <a:r>
              <a:rPr lang="en" sz="1500">
                <a:latin typeface="Roboto Medium"/>
                <a:ea typeface="Roboto Medium"/>
                <a:cs typeface="Roboto Medium"/>
                <a:sym typeface="Roboto Medium"/>
              </a:rPr>
              <a:t>Time saving</a:t>
            </a:r>
            <a:endParaRPr sz="1500">
              <a:latin typeface="Roboto Medium"/>
              <a:ea typeface="Roboto Medium"/>
              <a:cs typeface="Roboto Medium"/>
              <a:sym typeface="Roboto Medium"/>
            </a:endParaRPr>
          </a:p>
          <a:p>
            <a:pPr indent="0">
              <a:spcBef>
                <a:spcPts val="0"/>
              </a:spcBef>
              <a:buNone/>
            </a:pPr>
            <a:endParaRPr sz="1500">
              <a:latin typeface="Roboto Medium"/>
              <a:ea typeface="Roboto Medium"/>
              <a:cs typeface="Roboto Medium"/>
              <a:sym typeface="Roboto Medium"/>
            </a:endParaRPr>
          </a:p>
          <a:p>
            <a:pPr indent="-323850">
              <a:spcBef>
                <a:spcPts val="0"/>
              </a:spcBef>
              <a:buSzPts val="1500"/>
              <a:buFont typeface="Roboto Medium"/>
              <a:buChar char="●"/>
            </a:pPr>
            <a:r>
              <a:rPr lang="en" sz="1500">
                <a:latin typeface="Roboto Medium"/>
                <a:ea typeface="Roboto Medium"/>
                <a:cs typeface="Roboto Medium"/>
                <a:sym typeface="Roboto Medium"/>
              </a:rPr>
              <a:t>Higher volume</a:t>
            </a:r>
            <a:endParaRPr sz="1500">
              <a:latin typeface="Roboto Medium"/>
              <a:ea typeface="Roboto Medium"/>
              <a:cs typeface="Roboto Medium"/>
              <a:sym typeface="Roboto Medium"/>
            </a:endParaRPr>
          </a:p>
          <a:p>
            <a:pPr indent="0">
              <a:spcBef>
                <a:spcPts val="0"/>
              </a:spcBef>
              <a:buNone/>
            </a:pPr>
            <a:endParaRPr sz="1500">
              <a:latin typeface="Roboto Medium"/>
              <a:ea typeface="Roboto Medium"/>
              <a:cs typeface="Roboto Medium"/>
              <a:sym typeface="Roboto Medium"/>
            </a:endParaRPr>
          </a:p>
          <a:p>
            <a:pPr indent="-323850">
              <a:spcBef>
                <a:spcPts val="0"/>
              </a:spcBef>
              <a:buSzPts val="1500"/>
              <a:buFont typeface="Roboto Medium"/>
              <a:buChar char="●"/>
            </a:pPr>
            <a:r>
              <a:rPr lang="en" sz="1500">
                <a:latin typeface="Roboto Medium"/>
                <a:ea typeface="Roboto Medium"/>
                <a:cs typeface="Roboto Medium"/>
                <a:sym typeface="Roboto Medium"/>
              </a:rPr>
              <a:t>More effective targeting</a:t>
            </a:r>
            <a:endParaRPr sz="1500">
              <a:latin typeface="Roboto Medium"/>
              <a:ea typeface="Roboto Medium"/>
              <a:cs typeface="Roboto Medium"/>
              <a:sym typeface="Roboto Medium"/>
            </a:endParaRPr>
          </a:p>
          <a:p>
            <a:pPr indent="0">
              <a:spcBef>
                <a:spcPts val="0"/>
              </a:spcBef>
              <a:buNone/>
            </a:pPr>
            <a:endParaRPr sz="1500">
              <a:latin typeface="Roboto Medium"/>
              <a:ea typeface="Roboto Medium"/>
              <a:cs typeface="Roboto Medium"/>
              <a:sym typeface="Roboto Medium"/>
            </a:endParaRPr>
          </a:p>
          <a:p>
            <a:pPr indent="-323850">
              <a:spcBef>
                <a:spcPts val="0"/>
              </a:spcBef>
              <a:buSzPts val="1500"/>
              <a:buFont typeface="Roboto Medium"/>
              <a:buChar char="●"/>
            </a:pPr>
            <a:r>
              <a:rPr lang="en" sz="1500">
                <a:latin typeface="Roboto Medium"/>
                <a:ea typeface="Roboto Medium"/>
                <a:cs typeface="Roboto Medium"/>
                <a:sym typeface="Roboto Medium"/>
              </a:rPr>
              <a:t>Social Media Integration</a:t>
            </a:r>
            <a:br>
              <a:rPr lang="en" sz="1500">
                <a:latin typeface="Roboto Medium"/>
                <a:ea typeface="Roboto Medium"/>
                <a:cs typeface="Roboto Medium"/>
                <a:sym typeface="Roboto Medium"/>
              </a:rPr>
            </a:br>
            <a:endParaRPr sz="1500">
              <a:latin typeface="Roboto Medium"/>
              <a:ea typeface="Roboto Medium"/>
              <a:cs typeface="Roboto Medium"/>
              <a:sym typeface="Roboto Medium"/>
            </a:endParaRPr>
          </a:p>
          <a:p>
            <a:pPr indent="-323850">
              <a:spcBef>
                <a:spcPts val="0"/>
              </a:spcBef>
              <a:buSzPts val="1500"/>
              <a:buFont typeface="Roboto Medium"/>
              <a:buChar char="●"/>
            </a:pPr>
            <a:r>
              <a:rPr lang="en" sz="1500">
                <a:latin typeface="Roboto Medium"/>
                <a:ea typeface="Roboto Medium"/>
                <a:cs typeface="Roboto Medium"/>
                <a:sym typeface="Roboto Medium"/>
              </a:rPr>
              <a:t>Language transformation on website</a:t>
            </a:r>
            <a:endParaRPr sz="1500">
              <a:latin typeface="Roboto Medium"/>
              <a:ea typeface="Roboto Medium"/>
              <a:cs typeface="Roboto Medium"/>
              <a:sym typeface="Roboto Medium"/>
            </a:endParaRPr>
          </a:p>
          <a:p>
            <a:pPr indent="0">
              <a:spcBef>
                <a:spcPts val="0"/>
              </a:spcBef>
              <a:buNone/>
            </a:pPr>
            <a:endParaRPr sz="1500">
              <a:latin typeface="Roboto Medium"/>
              <a:ea typeface="Roboto Medium"/>
              <a:cs typeface="Roboto Medium"/>
              <a:sym typeface="Roboto Medium"/>
            </a:endParaRPr>
          </a:p>
          <a:p>
            <a:pPr marL="0" indent="0">
              <a:spcBef>
                <a:spcPts val="0"/>
              </a:spcBef>
              <a:buNone/>
            </a:pPr>
            <a:endParaRPr>
              <a:latin typeface="Roboto Medium"/>
              <a:ea typeface="Roboto Medium"/>
              <a:cs typeface="Roboto Medium"/>
              <a:sym typeface="Roboto Medium"/>
            </a:endParaRPr>
          </a:p>
          <a:p>
            <a:pPr marL="0" indent="0">
              <a:spcBef>
                <a:spcPts val="0"/>
              </a:spcBef>
              <a:buNone/>
            </a:pPr>
            <a:endParaRPr>
              <a:latin typeface="Roboto Medium"/>
              <a:ea typeface="Roboto Medium"/>
              <a:cs typeface="Roboto Medium"/>
              <a:sym typeface="Roboto Medium"/>
            </a:endParaRPr>
          </a:p>
          <a:p>
            <a:pPr marL="0" indent="0">
              <a:spcBef>
                <a:spcPts val="0"/>
              </a:spcBef>
              <a:buNone/>
            </a:pPr>
            <a:endParaRPr/>
          </a:p>
        </p:txBody>
      </p:sp>
      <p:cxnSp>
        <p:nvCxnSpPr>
          <p:cNvPr id="452" name="Google Shape;452;p55"/>
          <p:cNvCxnSpPr/>
          <p:nvPr/>
        </p:nvCxnSpPr>
        <p:spPr>
          <a:xfrm>
            <a:off x="533500" y="2632425"/>
            <a:ext cx="3698100" cy="0"/>
          </a:xfrm>
          <a:prstGeom prst="straightConnector1">
            <a:avLst/>
          </a:prstGeom>
          <a:noFill/>
          <a:ln w="9525" cap="flat" cmpd="sng">
            <a:solidFill>
              <a:schemeClr val="accent1"/>
            </a:solidFill>
            <a:prstDash val="solid"/>
            <a:round/>
            <a:headEnd type="none" w="med" len="med"/>
            <a:tailEnd type="none" w="med" len="med"/>
          </a:ln>
        </p:spPr>
      </p:cxnSp>
      <p:pic>
        <p:nvPicPr>
          <p:cNvPr id="453" name="Google Shape;453;p55"/>
          <p:cNvPicPr preferRelativeResize="0"/>
          <p:nvPr/>
        </p:nvPicPr>
        <p:blipFill>
          <a:blip r:embed="rId3">
            <a:alphaModFix/>
          </a:blip>
          <a:stretch>
            <a:fillRect/>
          </a:stretch>
        </p:blipFill>
        <p:spPr>
          <a:xfrm>
            <a:off x="5702776" y="1059450"/>
            <a:ext cx="3082649" cy="47391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56"/>
          <p:cNvPicPr preferRelativeResize="0"/>
          <p:nvPr/>
        </p:nvPicPr>
        <p:blipFill>
          <a:blip r:embed="rId3">
            <a:alphaModFix/>
          </a:blip>
          <a:stretch>
            <a:fillRect/>
          </a:stretch>
        </p:blipFill>
        <p:spPr>
          <a:xfrm>
            <a:off x="6139976" y="5383151"/>
            <a:ext cx="2815375" cy="411050"/>
          </a:xfrm>
          <a:prstGeom prst="rect">
            <a:avLst/>
          </a:prstGeom>
          <a:noFill/>
          <a:ln>
            <a:noFill/>
          </a:ln>
        </p:spPr>
      </p:pic>
      <p:pic>
        <p:nvPicPr>
          <p:cNvPr id="459" name="Google Shape;459;p56"/>
          <p:cNvPicPr preferRelativeResize="0"/>
          <p:nvPr/>
        </p:nvPicPr>
        <p:blipFill>
          <a:blip r:embed="rId4">
            <a:alphaModFix/>
          </a:blip>
          <a:stretch>
            <a:fillRect/>
          </a:stretch>
        </p:blipFill>
        <p:spPr>
          <a:xfrm>
            <a:off x="131625" y="5431801"/>
            <a:ext cx="1039500" cy="441775"/>
          </a:xfrm>
          <a:prstGeom prst="rect">
            <a:avLst/>
          </a:prstGeom>
          <a:noFill/>
          <a:ln>
            <a:noFill/>
          </a:ln>
        </p:spPr>
      </p:pic>
      <p:sp>
        <p:nvSpPr>
          <p:cNvPr id="460" name="Google Shape;460;p56"/>
          <p:cNvSpPr txBox="1"/>
          <p:nvPr/>
        </p:nvSpPr>
        <p:spPr>
          <a:xfrm>
            <a:off x="387000" y="2740800"/>
            <a:ext cx="8370000" cy="614400"/>
          </a:xfrm>
          <a:prstGeom prst="rect">
            <a:avLst/>
          </a:prstGeom>
          <a:noFill/>
          <a:ln>
            <a:noFill/>
          </a:ln>
        </p:spPr>
        <p:txBody>
          <a:bodyPr spcFirstLastPara="1" wrap="square" lIns="91425" tIns="91425" rIns="91425" bIns="91425" anchor="t" anchorCtr="0">
            <a:noAutofit/>
          </a:bodyPr>
          <a:lstStyle/>
          <a:p>
            <a:pPr algn="ctr" defTabSz="914400" eaLnBrk="1" fontAlgn="auto" hangingPunct="1">
              <a:lnSpc>
                <a:spcPct val="90000"/>
              </a:lnSpc>
              <a:spcBef>
                <a:spcPts val="0"/>
              </a:spcBef>
              <a:spcAft>
                <a:spcPts val="0"/>
              </a:spcAft>
              <a:buClr>
                <a:srgbClr val="000000"/>
              </a:buClr>
            </a:pPr>
            <a:r>
              <a:rPr lang="en" sz="3500" b="1" kern="0">
                <a:solidFill>
                  <a:srgbClr val="000000"/>
                </a:solidFill>
                <a:latin typeface="Roboto"/>
                <a:ea typeface="Roboto"/>
                <a:cs typeface="Roboto"/>
                <a:sym typeface="Roboto"/>
              </a:rPr>
              <a:t>www.indianspicebazaar.lu</a:t>
            </a:r>
            <a:endParaRPr sz="3500" b="1" kern="0">
              <a:solidFill>
                <a:srgbClr val="4A86E8"/>
              </a:solidFill>
              <a:latin typeface="Roboto"/>
              <a:ea typeface="Roboto"/>
              <a:cs typeface="Roboto"/>
              <a:sym typeface="Roboto"/>
            </a:endParaRPr>
          </a:p>
        </p:txBody>
      </p:sp>
      <p:pic>
        <p:nvPicPr>
          <p:cNvPr id="461" name="Google Shape;461;p56"/>
          <p:cNvPicPr preferRelativeResize="0"/>
          <p:nvPr/>
        </p:nvPicPr>
        <p:blipFill>
          <a:blip r:embed="rId5">
            <a:alphaModFix/>
          </a:blip>
          <a:stretch>
            <a:fillRect/>
          </a:stretch>
        </p:blipFill>
        <p:spPr>
          <a:xfrm>
            <a:off x="6757326" y="3267626"/>
            <a:ext cx="1052525" cy="10525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0"/>
                                        </p:tgtEl>
                                        <p:attrNameLst>
                                          <p:attrName>style.visibility</p:attrName>
                                        </p:attrNameLst>
                                      </p:cBhvr>
                                      <p:to>
                                        <p:strVal val="visible"/>
                                      </p:to>
                                    </p:set>
                                    <p:animEffect transition="in" filter="fade">
                                      <p:cBhvr>
                                        <p:cTn id="7" dur="1000"/>
                                        <p:tgtEl>
                                          <p:spTgt spid="4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1"/>
                                        </p:tgtEl>
                                        <p:attrNameLst>
                                          <p:attrName>style.visibility</p:attrName>
                                        </p:attrNameLst>
                                      </p:cBhvr>
                                      <p:to>
                                        <p:strVal val="visible"/>
                                      </p:to>
                                    </p:set>
                                    <p:animEffect transition="in" filter="fade">
                                      <p:cBhvr>
                                        <p:cTn id="12" dur="10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7"/>
          <p:cNvSpPr txBox="1"/>
          <p:nvPr/>
        </p:nvSpPr>
        <p:spPr>
          <a:xfrm>
            <a:off x="387000" y="944000"/>
            <a:ext cx="8370000" cy="614400"/>
          </a:xfrm>
          <a:prstGeom prst="rect">
            <a:avLst/>
          </a:prstGeom>
          <a:noFill/>
          <a:ln>
            <a:noFill/>
          </a:ln>
        </p:spPr>
        <p:txBody>
          <a:bodyPr spcFirstLastPara="1" wrap="square" lIns="91425" tIns="91425" rIns="91425" bIns="91425" anchor="t" anchorCtr="0">
            <a:noAutofit/>
          </a:bodyPr>
          <a:lstStyle/>
          <a:p>
            <a:pPr algn="ctr" defTabSz="914400" eaLnBrk="1" fontAlgn="auto" hangingPunct="1">
              <a:lnSpc>
                <a:spcPct val="90000"/>
              </a:lnSpc>
              <a:spcBef>
                <a:spcPts val="0"/>
              </a:spcBef>
              <a:spcAft>
                <a:spcPts val="0"/>
              </a:spcAft>
              <a:buClr>
                <a:srgbClr val="000000"/>
              </a:buClr>
            </a:pPr>
            <a:r>
              <a:rPr lang="en" sz="3000" b="1" kern="0">
                <a:solidFill>
                  <a:srgbClr val="4472C4"/>
                </a:solidFill>
                <a:latin typeface="Roboto"/>
                <a:ea typeface="Roboto"/>
                <a:cs typeface="Roboto"/>
                <a:sym typeface="Roboto"/>
              </a:rPr>
              <a:t>Some of our happy customers</a:t>
            </a:r>
            <a:endParaRPr sz="3000" b="1" kern="0">
              <a:solidFill>
                <a:srgbClr val="4472C4"/>
              </a:solidFill>
              <a:latin typeface="Roboto"/>
              <a:ea typeface="Roboto"/>
              <a:cs typeface="Roboto"/>
              <a:sym typeface="Roboto"/>
            </a:endParaRPr>
          </a:p>
        </p:txBody>
      </p:sp>
      <p:pic>
        <p:nvPicPr>
          <p:cNvPr id="467" name="Google Shape;467;p57"/>
          <p:cNvPicPr preferRelativeResize="0"/>
          <p:nvPr/>
        </p:nvPicPr>
        <p:blipFill rotWithShape="1">
          <a:blip r:embed="rId3">
            <a:alphaModFix/>
          </a:blip>
          <a:srcRect/>
          <a:stretch/>
        </p:blipFill>
        <p:spPr>
          <a:xfrm>
            <a:off x="756275" y="1632958"/>
            <a:ext cx="1428750" cy="707231"/>
          </a:xfrm>
          <a:prstGeom prst="rect">
            <a:avLst/>
          </a:prstGeom>
          <a:noFill/>
          <a:ln>
            <a:noFill/>
          </a:ln>
        </p:spPr>
      </p:pic>
      <p:pic>
        <p:nvPicPr>
          <p:cNvPr id="468" name="Google Shape;468;p57"/>
          <p:cNvPicPr preferRelativeResize="0"/>
          <p:nvPr/>
        </p:nvPicPr>
        <p:blipFill rotWithShape="1">
          <a:blip r:embed="rId4">
            <a:alphaModFix/>
          </a:blip>
          <a:srcRect/>
          <a:stretch/>
        </p:blipFill>
        <p:spPr>
          <a:xfrm>
            <a:off x="2299325" y="1623958"/>
            <a:ext cx="1428750" cy="707231"/>
          </a:xfrm>
          <a:prstGeom prst="rect">
            <a:avLst/>
          </a:prstGeom>
          <a:noFill/>
          <a:ln>
            <a:noFill/>
          </a:ln>
        </p:spPr>
      </p:pic>
      <p:pic>
        <p:nvPicPr>
          <p:cNvPr id="469" name="Google Shape;469;p57"/>
          <p:cNvPicPr preferRelativeResize="0"/>
          <p:nvPr/>
        </p:nvPicPr>
        <p:blipFill rotWithShape="1">
          <a:blip r:embed="rId5">
            <a:alphaModFix/>
          </a:blip>
          <a:srcRect/>
          <a:stretch/>
        </p:blipFill>
        <p:spPr>
          <a:xfrm>
            <a:off x="3855164" y="1623958"/>
            <a:ext cx="1428750" cy="707231"/>
          </a:xfrm>
          <a:prstGeom prst="rect">
            <a:avLst/>
          </a:prstGeom>
          <a:noFill/>
          <a:ln>
            <a:noFill/>
          </a:ln>
        </p:spPr>
      </p:pic>
      <p:pic>
        <p:nvPicPr>
          <p:cNvPr id="470" name="Google Shape;470;p57"/>
          <p:cNvPicPr preferRelativeResize="0"/>
          <p:nvPr/>
        </p:nvPicPr>
        <p:blipFill rotWithShape="1">
          <a:blip r:embed="rId6">
            <a:alphaModFix/>
          </a:blip>
          <a:srcRect/>
          <a:stretch/>
        </p:blipFill>
        <p:spPr>
          <a:xfrm>
            <a:off x="5403276" y="1624689"/>
            <a:ext cx="1428750" cy="707231"/>
          </a:xfrm>
          <a:prstGeom prst="rect">
            <a:avLst/>
          </a:prstGeom>
          <a:noFill/>
          <a:ln>
            <a:noFill/>
          </a:ln>
        </p:spPr>
      </p:pic>
      <p:pic>
        <p:nvPicPr>
          <p:cNvPr id="471" name="Google Shape;471;p57"/>
          <p:cNvPicPr preferRelativeResize="0"/>
          <p:nvPr/>
        </p:nvPicPr>
        <p:blipFill rotWithShape="1">
          <a:blip r:embed="rId7">
            <a:alphaModFix/>
          </a:blip>
          <a:srcRect/>
          <a:stretch/>
        </p:blipFill>
        <p:spPr>
          <a:xfrm>
            <a:off x="756281" y="2458304"/>
            <a:ext cx="1428750" cy="707231"/>
          </a:xfrm>
          <a:prstGeom prst="rect">
            <a:avLst/>
          </a:prstGeom>
          <a:noFill/>
          <a:ln>
            <a:noFill/>
          </a:ln>
        </p:spPr>
      </p:pic>
      <p:pic>
        <p:nvPicPr>
          <p:cNvPr id="472" name="Google Shape;472;p57"/>
          <p:cNvPicPr preferRelativeResize="0"/>
          <p:nvPr/>
        </p:nvPicPr>
        <p:blipFill rotWithShape="1">
          <a:blip r:embed="rId8">
            <a:alphaModFix/>
          </a:blip>
          <a:srcRect/>
          <a:stretch/>
        </p:blipFill>
        <p:spPr>
          <a:xfrm>
            <a:off x="2299151" y="2454504"/>
            <a:ext cx="1428750" cy="707231"/>
          </a:xfrm>
          <a:prstGeom prst="rect">
            <a:avLst/>
          </a:prstGeom>
          <a:noFill/>
          <a:ln>
            <a:noFill/>
          </a:ln>
        </p:spPr>
      </p:pic>
      <p:pic>
        <p:nvPicPr>
          <p:cNvPr id="473" name="Google Shape;473;p57"/>
          <p:cNvPicPr preferRelativeResize="0"/>
          <p:nvPr/>
        </p:nvPicPr>
        <p:blipFill rotWithShape="1">
          <a:blip r:embed="rId9">
            <a:alphaModFix/>
          </a:blip>
          <a:srcRect/>
          <a:stretch/>
        </p:blipFill>
        <p:spPr>
          <a:xfrm>
            <a:off x="3850039" y="2454504"/>
            <a:ext cx="1428750" cy="707231"/>
          </a:xfrm>
          <a:prstGeom prst="rect">
            <a:avLst/>
          </a:prstGeom>
          <a:noFill/>
          <a:ln>
            <a:noFill/>
          </a:ln>
        </p:spPr>
      </p:pic>
      <p:pic>
        <p:nvPicPr>
          <p:cNvPr id="474" name="Google Shape;474;p57"/>
          <p:cNvPicPr preferRelativeResize="0"/>
          <p:nvPr/>
        </p:nvPicPr>
        <p:blipFill rotWithShape="1">
          <a:blip r:embed="rId10">
            <a:alphaModFix/>
          </a:blip>
          <a:srcRect/>
          <a:stretch/>
        </p:blipFill>
        <p:spPr>
          <a:xfrm>
            <a:off x="5408505" y="2462090"/>
            <a:ext cx="1428750" cy="707231"/>
          </a:xfrm>
          <a:prstGeom prst="rect">
            <a:avLst/>
          </a:prstGeom>
          <a:noFill/>
          <a:ln>
            <a:noFill/>
          </a:ln>
        </p:spPr>
      </p:pic>
      <p:pic>
        <p:nvPicPr>
          <p:cNvPr id="475" name="Google Shape;475;p57"/>
          <p:cNvPicPr preferRelativeResize="0"/>
          <p:nvPr/>
        </p:nvPicPr>
        <p:blipFill rotWithShape="1">
          <a:blip r:embed="rId11">
            <a:alphaModFix/>
          </a:blip>
          <a:srcRect/>
          <a:stretch/>
        </p:blipFill>
        <p:spPr>
          <a:xfrm>
            <a:off x="2291558" y="3283652"/>
            <a:ext cx="1428750" cy="707231"/>
          </a:xfrm>
          <a:prstGeom prst="rect">
            <a:avLst/>
          </a:prstGeom>
          <a:noFill/>
          <a:ln>
            <a:noFill/>
          </a:ln>
        </p:spPr>
      </p:pic>
      <p:pic>
        <p:nvPicPr>
          <p:cNvPr id="476" name="Google Shape;476;p57"/>
          <p:cNvPicPr preferRelativeResize="0"/>
          <p:nvPr/>
        </p:nvPicPr>
        <p:blipFill rotWithShape="1">
          <a:blip r:embed="rId12">
            <a:alphaModFix/>
          </a:blip>
          <a:srcRect/>
          <a:stretch/>
        </p:blipFill>
        <p:spPr>
          <a:xfrm>
            <a:off x="3834866" y="3283637"/>
            <a:ext cx="1428750" cy="707231"/>
          </a:xfrm>
          <a:prstGeom prst="rect">
            <a:avLst/>
          </a:prstGeom>
          <a:noFill/>
          <a:ln>
            <a:noFill/>
          </a:ln>
        </p:spPr>
      </p:pic>
      <p:pic>
        <p:nvPicPr>
          <p:cNvPr id="477" name="Google Shape;477;p57"/>
          <p:cNvPicPr preferRelativeResize="0"/>
          <p:nvPr/>
        </p:nvPicPr>
        <p:blipFill rotWithShape="1">
          <a:blip r:embed="rId13">
            <a:alphaModFix/>
          </a:blip>
          <a:srcRect/>
          <a:stretch/>
        </p:blipFill>
        <p:spPr>
          <a:xfrm>
            <a:off x="5408513" y="3291201"/>
            <a:ext cx="1428750" cy="707231"/>
          </a:xfrm>
          <a:prstGeom prst="rect">
            <a:avLst/>
          </a:prstGeom>
          <a:noFill/>
          <a:ln>
            <a:noFill/>
          </a:ln>
        </p:spPr>
      </p:pic>
      <p:pic>
        <p:nvPicPr>
          <p:cNvPr id="478" name="Google Shape;478;p57"/>
          <p:cNvPicPr preferRelativeResize="0"/>
          <p:nvPr/>
        </p:nvPicPr>
        <p:blipFill rotWithShape="1">
          <a:blip r:embed="rId14">
            <a:alphaModFix/>
          </a:blip>
          <a:srcRect/>
          <a:stretch/>
        </p:blipFill>
        <p:spPr>
          <a:xfrm>
            <a:off x="6962944" y="3291238"/>
            <a:ext cx="1428750" cy="707231"/>
          </a:xfrm>
          <a:prstGeom prst="rect">
            <a:avLst/>
          </a:prstGeom>
          <a:noFill/>
          <a:ln>
            <a:noFill/>
          </a:ln>
        </p:spPr>
      </p:pic>
      <p:pic>
        <p:nvPicPr>
          <p:cNvPr id="479" name="Google Shape;479;p57"/>
          <p:cNvPicPr preferRelativeResize="0"/>
          <p:nvPr/>
        </p:nvPicPr>
        <p:blipFill rotWithShape="1">
          <a:blip r:embed="rId15">
            <a:alphaModFix/>
          </a:blip>
          <a:srcRect/>
          <a:stretch/>
        </p:blipFill>
        <p:spPr>
          <a:xfrm>
            <a:off x="743959" y="4112803"/>
            <a:ext cx="1428750" cy="707231"/>
          </a:xfrm>
          <a:prstGeom prst="rect">
            <a:avLst/>
          </a:prstGeom>
          <a:noFill/>
          <a:ln>
            <a:noFill/>
          </a:ln>
        </p:spPr>
      </p:pic>
      <p:pic>
        <p:nvPicPr>
          <p:cNvPr id="480" name="Google Shape;480;p57"/>
          <p:cNvPicPr preferRelativeResize="0"/>
          <p:nvPr/>
        </p:nvPicPr>
        <p:blipFill rotWithShape="1">
          <a:blip r:embed="rId16">
            <a:alphaModFix/>
          </a:blip>
          <a:srcRect/>
          <a:stretch/>
        </p:blipFill>
        <p:spPr>
          <a:xfrm>
            <a:off x="2287009" y="4112769"/>
            <a:ext cx="1428750" cy="707231"/>
          </a:xfrm>
          <a:prstGeom prst="rect">
            <a:avLst/>
          </a:prstGeom>
          <a:noFill/>
          <a:ln>
            <a:noFill/>
          </a:ln>
        </p:spPr>
      </p:pic>
      <p:pic>
        <p:nvPicPr>
          <p:cNvPr id="481" name="Google Shape;481;p57"/>
          <p:cNvPicPr preferRelativeResize="0"/>
          <p:nvPr/>
        </p:nvPicPr>
        <p:blipFill rotWithShape="1">
          <a:blip r:embed="rId17">
            <a:alphaModFix/>
          </a:blip>
          <a:srcRect/>
          <a:stretch/>
        </p:blipFill>
        <p:spPr>
          <a:xfrm>
            <a:off x="6971276" y="4105232"/>
            <a:ext cx="1428750" cy="707231"/>
          </a:xfrm>
          <a:prstGeom prst="rect">
            <a:avLst/>
          </a:prstGeom>
          <a:noFill/>
          <a:ln>
            <a:noFill/>
          </a:ln>
        </p:spPr>
      </p:pic>
      <p:pic>
        <p:nvPicPr>
          <p:cNvPr id="482" name="Google Shape;482;p57"/>
          <p:cNvPicPr preferRelativeResize="0"/>
          <p:nvPr/>
        </p:nvPicPr>
        <p:blipFill rotWithShape="1">
          <a:blip r:embed="rId18">
            <a:alphaModFix/>
          </a:blip>
          <a:srcRect/>
          <a:stretch/>
        </p:blipFill>
        <p:spPr>
          <a:xfrm>
            <a:off x="748695" y="4926767"/>
            <a:ext cx="1428750" cy="707231"/>
          </a:xfrm>
          <a:prstGeom prst="rect">
            <a:avLst/>
          </a:prstGeom>
          <a:noFill/>
          <a:ln>
            <a:noFill/>
          </a:ln>
        </p:spPr>
      </p:pic>
      <p:pic>
        <p:nvPicPr>
          <p:cNvPr id="483" name="Google Shape;483;p57"/>
          <p:cNvPicPr preferRelativeResize="0"/>
          <p:nvPr/>
        </p:nvPicPr>
        <p:blipFill rotWithShape="1">
          <a:blip r:embed="rId19">
            <a:alphaModFix/>
          </a:blip>
          <a:srcRect/>
          <a:stretch/>
        </p:blipFill>
        <p:spPr>
          <a:xfrm>
            <a:off x="3834795" y="4934301"/>
            <a:ext cx="1428750" cy="707231"/>
          </a:xfrm>
          <a:prstGeom prst="rect">
            <a:avLst/>
          </a:prstGeom>
          <a:noFill/>
          <a:ln>
            <a:noFill/>
          </a:ln>
        </p:spPr>
      </p:pic>
      <p:pic>
        <p:nvPicPr>
          <p:cNvPr id="484" name="Google Shape;484;p57"/>
          <p:cNvPicPr preferRelativeResize="0"/>
          <p:nvPr/>
        </p:nvPicPr>
        <p:blipFill rotWithShape="1">
          <a:blip r:embed="rId20">
            <a:alphaModFix/>
          </a:blip>
          <a:srcRect/>
          <a:stretch/>
        </p:blipFill>
        <p:spPr>
          <a:xfrm>
            <a:off x="5377845" y="4934286"/>
            <a:ext cx="1428750" cy="707231"/>
          </a:xfrm>
          <a:prstGeom prst="rect">
            <a:avLst/>
          </a:prstGeom>
          <a:noFill/>
          <a:ln>
            <a:noFill/>
          </a:ln>
        </p:spPr>
      </p:pic>
      <p:pic>
        <p:nvPicPr>
          <p:cNvPr id="485" name="Google Shape;485;p57"/>
          <p:cNvPicPr preferRelativeResize="0"/>
          <p:nvPr/>
        </p:nvPicPr>
        <p:blipFill rotWithShape="1">
          <a:blip r:embed="rId21">
            <a:alphaModFix/>
          </a:blip>
          <a:srcRect/>
          <a:stretch/>
        </p:blipFill>
        <p:spPr>
          <a:xfrm>
            <a:off x="6920895" y="4934286"/>
            <a:ext cx="1428750" cy="707231"/>
          </a:xfrm>
          <a:prstGeom prst="rect">
            <a:avLst/>
          </a:prstGeom>
          <a:noFill/>
          <a:ln>
            <a:noFill/>
          </a:ln>
        </p:spPr>
      </p:pic>
      <p:pic>
        <p:nvPicPr>
          <p:cNvPr id="486" name="Google Shape;486;p57"/>
          <p:cNvPicPr preferRelativeResize="0"/>
          <p:nvPr/>
        </p:nvPicPr>
        <p:blipFill rotWithShape="1">
          <a:blip r:embed="rId22">
            <a:alphaModFix/>
          </a:blip>
          <a:srcRect/>
          <a:stretch/>
        </p:blipFill>
        <p:spPr>
          <a:xfrm>
            <a:off x="6960675" y="1634589"/>
            <a:ext cx="1428750" cy="689887"/>
          </a:xfrm>
          <a:prstGeom prst="rect">
            <a:avLst/>
          </a:prstGeom>
          <a:noFill/>
          <a:ln>
            <a:noFill/>
          </a:ln>
        </p:spPr>
      </p:pic>
      <p:pic>
        <p:nvPicPr>
          <p:cNvPr id="487" name="Google Shape;487;p57"/>
          <p:cNvPicPr preferRelativeResize="0"/>
          <p:nvPr/>
        </p:nvPicPr>
        <p:blipFill rotWithShape="1">
          <a:blip r:embed="rId23">
            <a:alphaModFix/>
          </a:blip>
          <a:srcRect/>
          <a:stretch/>
        </p:blipFill>
        <p:spPr>
          <a:xfrm>
            <a:off x="6982166" y="2462081"/>
            <a:ext cx="1398750" cy="728962"/>
          </a:xfrm>
          <a:prstGeom prst="rect">
            <a:avLst/>
          </a:prstGeom>
          <a:noFill/>
          <a:ln>
            <a:noFill/>
          </a:ln>
        </p:spPr>
      </p:pic>
      <p:pic>
        <p:nvPicPr>
          <p:cNvPr id="488" name="Google Shape;488;p57"/>
          <p:cNvPicPr preferRelativeResize="0"/>
          <p:nvPr/>
        </p:nvPicPr>
        <p:blipFill rotWithShape="1">
          <a:blip r:embed="rId24">
            <a:alphaModFix/>
          </a:blip>
          <a:srcRect/>
          <a:stretch/>
        </p:blipFill>
        <p:spPr>
          <a:xfrm>
            <a:off x="3852821" y="4108727"/>
            <a:ext cx="1398750" cy="709711"/>
          </a:xfrm>
          <a:prstGeom prst="rect">
            <a:avLst/>
          </a:prstGeom>
          <a:noFill/>
          <a:ln>
            <a:noFill/>
          </a:ln>
        </p:spPr>
      </p:pic>
      <p:pic>
        <p:nvPicPr>
          <p:cNvPr id="489" name="Google Shape;489;p57"/>
          <p:cNvPicPr preferRelativeResize="0"/>
          <p:nvPr/>
        </p:nvPicPr>
        <p:blipFill rotWithShape="1">
          <a:blip r:embed="rId25">
            <a:alphaModFix/>
          </a:blip>
          <a:srcRect/>
          <a:stretch/>
        </p:blipFill>
        <p:spPr>
          <a:xfrm>
            <a:off x="753169" y="3283637"/>
            <a:ext cx="1423826" cy="722434"/>
          </a:xfrm>
          <a:prstGeom prst="rect">
            <a:avLst/>
          </a:prstGeom>
          <a:noFill/>
          <a:ln>
            <a:noFill/>
          </a:ln>
        </p:spPr>
      </p:pic>
      <p:pic>
        <p:nvPicPr>
          <p:cNvPr id="490" name="Google Shape;490;p57"/>
          <p:cNvPicPr preferRelativeResize="0"/>
          <p:nvPr/>
        </p:nvPicPr>
        <p:blipFill rotWithShape="1">
          <a:blip r:embed="rId26">
            <a:alphaModFix/>
          </a:blip>
          <a:srcRect/>
          <a:stretch/>
        </p:blipFill>
        <p:spPr>
          <a:xfrm>
            <a:off x="5397054" y="4096303"/>
            <a:ext cx="1428750" cy="724932"/>
          </a:xfrm>
          <a:prstGeom prst="rect">
            <a:avLst/>
          </a:prstGeom>
          <a:noFill/>
          <a:ln>
            <a:noFill/>
          </a:ln>
        </p:spPr>
      </p:pic>
      <p:pic>
        <p:nvPicPr>
          <p:cNvPr id="491" name="Google Shape;491;p57"/>
          <p:cNvPicPr preferRelativeResize="0"/>
          <p:nvPr/>
        </p:nvPicPr>
        <p:blipFill rotWithShape="1">
          <a:blip r:embed="rId27">
            <a:alphaModFix/>
          </a:blip>
          <a:srcRect/>
          <a:stretch/>
        </p:blipFill>
        <p:spPr>
          <a:xfrm>
            <a:off x="2291745" y="4949471"/>
            <a:ext cx="1428750" cy="72493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8"/>
          <p:cNvSpPr txBox="1"/>
          <p:nvPr/>
        </p:nvSpPr>
        <p:spPr>
          <a:xfrm>
            <a:off x="387000" y="944000"/>
            <a:ext cx="8370000" cy="614400"/>
          </a:xfrm>
          <a:prstGeom prst="rect">
            <a:avLst/>
          </a:prstGeom>
          <a:noFill/>
          <a:ln>
            <a:noFill/>
          </a:ln>
        </p:spPr>
        <p:txBody>
          <a:bodyPr spcFirstLastPara="1" wrap="square" lIns="91425" tIns="91425" rIns="91425" bIns="91425" anchor="t" anchorCtr="0">
            <a:noAutofit/>
          </a:bodyPr>
          <a:lstStyle/>
          <a:p>
            <a:pPr algn="ctr" defTabSz="914400" eaLnBrk="1" fontAlgn="auto" hangingPunct="1">
              <a:lnSpc>
                <a:spcPct val="90000"/>
              </a:lnSpc>
              <a:spcBef>
                <a:spcPts val="0"/>
              </a:spcBef>
              <a:spcAft>
                <a:spcPts val="0"/>
              </a:spcAft>
              <a:buClr>
                <a:srgbClr val="000000"/>
              </a:buClr>
            </a:pPr>
            <a:r>
              <a:rPr lang="en" sz="3000" b="1" kern="0">
                <a:solidFill>
                  <a:srgbClr val="4472C4"/>
                </a:solidFill>
                <a:latin typeface="Roboto"/>
                <a:ea typeface="Roboto"/>
                <a:cs typeface="Roboto"/>
                <a:sym typeface="Roboto"/>
              </a:rPr>
              <a:t>Some of our happy customers</a:t>
            </a:r>
            <a:endParaRPr sz="3000" b="1" kern="0">
              <a:solidFill>
                <a:srgbClr val="4472C4"/>
              </a:solidFill>
              <a:latin typeface="Roboto"/>
              <a:ea typeface="Roboto"/>
              <a:cs typeface="Roboto"/>
              <a:sym typeface="Roboto"/>
            </a:endParaRPr>
          </a:p>
        </p:txBody>
      </p:sp>
      <p:pic>
        <p:nvPicPr>
          <p:cNvPr id="497" name="Google Shape;497;p58"/>
          <p:cNvPicPr preferRelativeResize="0"/>
          <p:nvPr/>
        </p:nvPicPr>
        <p:blipFill rotWithShape="1">
          <a:blip r:embed="rId3">
            <a:alphaModFix/>
          </a:blip>
          <a:srcRect/>
          <a:stretch/>
        </p:blipFill>
        <p:spPr>
          <a:xfrm>
            <a:off x="748695" y="1628458"/>
            <a:ext cx="1428750" cy="707231"/>
          </a:xfrm>
          <a:prstGeom prst="rect">
            <a:avLst/>
          </a:prstGeom>
          <a:noFill/>
          <a:ln>
            <a:noFill/>
          </a:ln>
        </p:spPr>
      </p:pic>
      <p:pic>
        <p:nvPicPr>
          <p:cNvPr id="498" name="Google Shape;498;p58"/>
          <p:cNvPicPr preferRelativeResize="0"/>
          <p:nvPr/>
        </p:nvPicPr>
        <p:blipFill rotWithShape="1">
          <a:blip r:embed="rId4">
            <a:alphaModFix/>
          </a:blip>
          <a:srcRect/>
          <a:stretch/>
        </p:blipFill>
        <p:spPr>
          <a:xfrm>
            <a:off x="2299661" y="1620872"/>
            <a:ext cx="1428750" cy="707231"/>
          </a:xfrm>
          <a:prstGeom prst="rect">
            <a:avLst/>
          </a:prstGeom>
          <a:noFill/>
          <a:ln>
            <a:noFill/>
          </a:ln>
        </p:spPr>
      </p:pic>
      <p:pic>
        <p:nvPicPr>
          <p:cNvPr id="499" name="Google Shape;499;p58"/>
          <p:cNvPicPr preferRelativeResize="0"/>
          <p:nvPr/>
        </p:nvPicPr>
        <p:blipFill rotWithShape="1">
          <a:blip r:embed="rId5">
            <a:alphaModFix/>
          </a:blip>
          <a:srcRect/>
          <a:stretch/>
        </p:blipFill>
        <p:spPr>
          <a:xfrm>
            <a:off x="3865478" y="1620864"/>
            <a:ext cx="1428750" cy="707231"/>
          </a:xfrm>
          <a:prstGeom prst="rect">
            <a:avLst/>
          </a:prstGeom>
          <a:noFill/>
          <a:ln>
            <a:noFill/>
          </a:ln>
        </p:spPr>
      </p:pic>
      <p:pic>
        <p:nvPicPr>
          <p:cNvPr id="500" name="Google Shape;500;p58"/>
          <p:cNvPicPr preferRelativeResize="0"/>
          <p:nvPr/>
        </p:nvPicPr>
        <p:blipFill rotWithShape="1">
          <a:blip r:embed="rId6">
            <a:alphaModFix/>
          </a:blip>
          <a:srcRect/>
          <a:stretch/>
        </p:blipFill>
        <p:spPr>
          <a:xfrm>
            <a:off x="5406251" y="1620872"/>
            <a:ext cx="1428750" cy="707231"/>
          </a:xfrm>
          <a:prstGeom prst="rect">
            <a:avLst/>
          </a:prstGeom>
          <a:noFill/>
          <a:ln>
            <a:noFill/>
          </a:ln>
        </p:spPr>
      </p:pic>
      <p:pic>
        <p:nvPicPr>
          <p:cNvPr id="501" name="Google Shape;501;p58"/>
          <p:cNvPicPr preferRelativeResize="0"/>
          <p:nvPr/>
        </p:nvPicPr>
        <p:blipFill rotWithShape="1">
          <a:blip r:embed="rId7">
            <a:alphaModFix/>
          </a:blip>
          <a:srcRect/>
          <a:stretch/>
        </p:blipFill>
        <p:spPr>
          <a:xfrm>
            <a:off x="6957634" y="1628458"/>
            <a:ext cx="1428750" cy="707231"/>
          </a:xfrm>
          <a:prstGeom prst="rect">
            <a:avLst/>
          </a:prstGeom>
          <a:noFill/>
          <a:ln>
            <a:noFill/>
          </a:ln>
        </p:spPr>
      </p:pic>
      <p:pic>
        <p:nvPicPr>
          <p:cNvPr id="502" name="Google Shape;502;p58"/>
          <p:cNvPicPr preferRelativeResize="0"/>
          <p:nvPr/>
        </p:nvPicPr>
        <p:blipFill rotWithShape="1">
          <a:blip r:embed="rId8">
            <a:alphaModFix/>
          </a:blip>
          <a:srcRect/>
          <a:stretch/>
        </p:blipFill>
        <p:spPr>
          <a:xfrm>
            <a:off x="741101" y="2461611"/>
            <a:ext cx="1428750" cy="707231"/>
          </a:xfrm>
          <a:prstGeom prst="rect">
            <a:avLst/>
          </a:prstGeom>
          <a:noFill/>
          <a:ln>
            <a:noFill/>
          </a:ln>
        </p:spPr>
      </p:pic>
      <p:pic>
        <p:nvPicPr>
          <p:cNvPr id="503" name="Google Shape;503;p58"/>
          <p:cNvPicPr preferRelativeResize="0"/>
          <p:nvPr/>
        </p:nvPicPr>
        <p:blipFill rotWithShape="1">
          <a:blip r:embed="rId9">
            <a:alphaModFix/>
          </a:blip>
          <a:srcRect/>
          <a:stretch/>
        </p:blipFill>
        <p:spPr>
          <a:xfrm>
            <a:off x="2292083" y="2461611"/>
            <a:ext cx="1428750" cy="707231"/>
          </a:xfrm>
          <a:prstGeom prst="rect">
            <a:avLst/>
          </a:prstGeom>
          <a:noFill/>
          <a:ln>
            <a:noFill/>
          </a:ln>
        </p:spPr>
      </p:pic>
      <p:pic>
        <p:nvPicPr>
          <p:cNvPr id="504" name="Google Shape;504;p58"/>
          <p:cNvPicPr preferRelativeResize="0"/>
          <p:nvPr/>
        </p:nvPicPr>
        <p:blipFill rotWithShape="1">
          <a:blip r:embed="rId10">
            <a:alphaModFix/>
          </a:blip>
          <a:srcRect/>
          <a:stretch/>
        </p:blipFill>
        <p:spPr>
          <a:xfrm>
            <a:off x="3857895" y="2461611"/>
            <a:ext cx="1428750" cy="707231"/>
          </a:xfrm>
          <a:prstGeom prst="rect">
            <a:avLst/>
          </a:prstGeom>
          <a:noFill/>
          <a:ln>
            <a:noFill/>
          </a:ln>
        </p:spPr>
      </p:pic>
      <p:pic>
        <p:nvPicPr>
          <p:cNvPr id="505" name="Google Shape;505;p58"/>
          <p:cNvPicPr preferRelativeResize="0"/>
          <p:nvPr/>
        </p:nvPicPr>
        <p:blipFill rotWithShape="1">
          <a:blip r:embed="rId11">
            <a:alphaModFix/>
          </a:blip>
          <a:srcRect/>
          <a:stretch/>
        </p:blipFill>
        <p:spPr>
          <a:xfrm>
            <a:off x="5412083" y="2461611"/>
            <a:ext cx="1428750" cy="707231"/>
          </a:xfrm>
          <a:prstGeom prst="rect">
            <a:avLst/>
          </a:prstGeom>
          <a:noFill/>
          <a:ln>
            <a:noFill/>
          </a:ln>
        </p:spPr>
      </p:pic>
      <p:pic>
        <p:nvPicPr>
          <p:cNvPr id="506" name="Google Shape;506;p58"/>
          <p:cNvPicPr preferRelativeResize="0"/>
          <p:nvPr/>
        </p:nvPicPr>
        <p:blipFill rotWithShape="1">
          <a:blip r:embed="rId12">
            <a:alphaModFix/>
          </a:blip>
          <a:srcRect/>
          <a:stretch/>
        </p:blipFill>
        <p:spPr>
          <a:xfrm>
            <a:off x="6973849" y="2461611"/>
            <a:ext cx="1428750" cy="707231"/>
          </a:xfrm>
          <a:prstGeom prst="rect">
            <a:avLst/>
          </a:prstGeom>
          <a:noFill/>
          <a:ln>
            <a:noFill/>
          </a:ln>
        </p:spPr>
      </p:pic>
      <p:pic>
        <p:nvPicPr>
          <p:cNvPr id="507" name="Google Shape;507;p58"/>
          <p:cNvPicPr preferRelativeResize="0"/>
          <p:nvPr/>
        </p:nvPicPr>
        <p:blipFill rotWithShape="1">
          <a:blip r:embed="rId13">
            <a:alphaModFix/>
          </a:blip>
          <a:srcRect/>
          <a:stretch/>
        </p:blipFill>
        <p:spPr>
          <a:xfrm>
            <a:off x="741094" y="3287181"/>
            <a:ext cx="1428750" cy="707231"/>
          </a:xfrm>
          <a:prstGeom prst="rect">
            <a:avLst/>
          </a:prstGeom>
          <a:noFill/>
          <a:ln>
            <a:noFill/>
          </a:ln>
        </p:spPr>
      </p:pic>
      <p:pic>
        <p:nvPicPr>
          <p:cNvPr id="508" name="Google Shape;508;p58"/>
          <p:cNvPicPr preferRelativeResize="0"/>
          <p:nvPr/>
        </p:nvPicPr>
        <p:blipFill rotWithShape="1">
          <a:blip r:embed="rId14">
            <a:alphaModFix/>
          </a:blip>
          <a:srcRect/>
          <a:stretch/>
        </p:blipFill>
        <p:spPr>
          <a:xfrm>
            <a:off x="2284144" y="3290728"/>
            <a:ext cx="1428750" cy="707231"/>
          </a:xfrm>
          <a:prstGeom prst="rect">
            <a:avLst/>
          </a:prstGeom>
          <a:noFill/>
          <a:ln>
            <a:noFill/>
          </a:ln>
        </p:spPr>
      </p:pic>
      <p:pic>
        <p:nvPicPr>
          <p:cNvPr id="509" name="Google Shape;509;p58"/>
          <p:cNvPicPr preferRelativeResize="0"/>
          <p:nvPr/>
        </p:nvPicPr>
        <p:blipFill rotWithShape="1">
          <a:blip r:embed="rId15">
            <a:alphaModFix/>
          </a:blip>
          <a:srcRect/>
          <a:stretch/>
        </p:blipFill>
        <p:spPr>
          <a:xfrm>
            <a:off x="3865481" y="3287184"/>
            <a:ext cx="1428750" cy="707231"/>
          </a:xfrm>
          <a:prstGeom prst="rect">
            <a:avLst/>
          </a:prstGeom>
          <a:noFill/>
          <a:ln>
            <a:noFill/>
          </a:ln>
        </p:spPr>
      </p:pic>
      <p:pic>
        <p:nvPicPr>
          <p:cNvPr id="510" name="Google Shape;510;p58"/>
          <p:cNvPicPr preferRelativeResize="0"/>
          <p:nvPr/>
        </p:nvPicPr>
        <p:blipFill rotWithShape="1">
          <a:blip r:embed="rId16">
            <a:alphaModFix/>
          </a:blip>
          <a:srcRect/>
          <a:stretch/>
        </p:blipFill>
        <p:spPr>
          <a:xfrm>
            <a:off x="5431646" y="3287199"/>
            <a:ext cx="1428750" cy="707231"/>
          </a:xfrm>
          <a:prstGeom prst="rect">
            <a:avLst/>
          </a:prstGeom>
          <a:noFill/>
          <a:ln>
            <a:noFill/>
          </a:ln>
        </p:spPr>
      </p:pic>
      <p:pic>
        <p:nvPicPr>
          <p:cNvPr id="511" name="Google Shape;511;p58"/>
          <p:cNvPicPr preferRelativeResize="0"/>
          <p:nvPr/>
        </p:nvPicPr>
        <p:blipFill rotWithShape="1">
          <a:blip r:embed="rId17">
            <a:alphaModFix/>
          </a:blip>
          <a:srcRect/>
          <a:stretch/>
        </p:blipFill>
        <p:spPr>
          <a:xfrm>
            <a:off x="6994819" y="3287192"/>
            <a:ext cx="1428750" cy="707231"/>
          </a:xfrm>
          <a:prstGeom prst="rect">
            <a:avLst/>
          </a:prstGeom>
          <a:noFill/>
          <a:ln>
            <a:noFill/>
          </a:ln>
        </p:spPr>
      </p:pic>
      <p:pic>
        <p:nvPicPr>
          <p:cNvPr id="512" name="Google Shape;512;p58"/>
          <p:cNvPicPr preferRelativeResize="0"/>
          <p:nvPr/>
        </p:nvPicPr>
        <p:blipFill rotWithShape="1">
          <a:blip r:embed="rId18">
            <a:alphaModFix/>
          </a:blip>
          <a:srcRect/>
          <a:stretch/>
        </p:blipFill>
        <p:spPr>
          <a:xfrm>
            <a:off x="740408" y="4134501"/>
            <a:ext cx="1428750" cy="707231"/>
          </a:xfrm>
          <a:prstGeom prst="rect">
            <a:avLst/>
          </a:prstGeom>
          <a:noFill/>
          <a:ln>
            <a:noFill/>
          </a:ln>
        </p:spPr>
      </p:pic>
      <p:pic>
        <p:nvPicPr>
          <p:cNvPr id="513" name="Google Shape;513;p58"/>
          <p:cNvPicPr preferRelativeResize="0"/>
          <p:nvPr/>
        </p:nvPicPr>
        <p:blipFill rotWithShape="1">
          <a:blip r:embed="rId19">
            <a:alphaModFix/>
          </a:blip>
          <a:srcRect/>
          <a:stretch/>
        </p:blipFill>
        <p:spPr>
          <a:xfrm>
            <a:off x="2283458" y="4131478"/>
            <a:ext cx="1428750" cy="707231"/>
          </a:xfrm>
          <a:prstGeom prst="rect">
            <a:avLst/>
          </a:prstGeom>
          <a:noFill/>
          <a:ln>
            <a:noFill/>
          </a:ln>
        </p:spPr>
      </p:pic>
      <p:pic>
        <p:nvPicPr>
          <p:cNvPr id="514" name="Google Shape;514;p58"/>
          <p:cNvPicPr preferRelativeResize="0"/>
          <p:nvPr/>
        </p:nvPicPr>
        <p:blipFill rotWithShape="1">
          <a:blip r:embed="rId20">
            <a:alphaModFix/>
          </a:blip>
          <a:srcRect/>
          <a:stretch/>
        </p:blipFill>
        <p:spPr>
          <a:xfrm>
            <a:off x="3887888" y="4122996"/>
            <a:ext cx="1398750" cy="707231"/>
          </a:xfrm>
          <a:prstGeom prst="rect">
            <a:avLst/>
          </a:prstGeom>
          <a:noFill/>
          <a:ln>
            <a:noFill/>
          </a:ln>
        </p:spPr>
      </p:pic>
      <p:pic>
        <p:nvPicPr>
          <p:cNvPr id="515" name="Google Shape;515;p58"/>
          <p:cNvPicPr preferRelativeResize="0"/>
          <p:nvPr/>
        </p:nvPicPr>
        <p:blipFill rotWithShape="1">
          <a:blip r:embed="rId21">
            <a:alphaModFix/>
          </a:blip>
          <a:srcRect/>
          <a:stretch/>
        </p:blipFill>
        <p:spPr>
          <a:xfrm>
            <a:off x="7005375" y="4112775"/>
            <a:ext cx="1428750" cy="724932"/>
          </a:xfrm>
          <a:prstGeom prst="rect">
            <a:avLst/>
          </a:prstGeom>
          <a:noFill/>
          <a:ln>
            <a:noFill/>
          </a:ln>
        </p:spPr>
      </p:pic>
      <p:pic>
        <p:nvPicPr>
          <p:cNvPr id="516" name="Google Shape;516;p58"/>
          <p:cNvPicPr preferRelativeResize="0"/>
          <p:nvPr/>
        </p:nvPicPr>
        <p:blipFill rotWithShape="1">
          <a:blip r:embed="rId22">
            <a:alphaModFix/>
          </a:blip>
          <a:srcRect/>
          <a:stretch/>
        </p:blipFill>
        <p:spPr>
          <a:xfrm>
            <a:off x="740400" y="5003315"/>
            <a:ext cx="1428750" cy="707231"/>
          </a:xfrm>
          <a:prstGeom prst="rect">
            <a:avLst/>
          </a:prstGeom>
          <a:noFill/>
          <a:ln>
            <a:noFill/>
          </a:ln>
        </p:spPr>
      </p:pic>
      <p:pic>
        <p:nvPicPr>
          <p:cNvPr id="517" name="Google Shape;517;p58"/>
          <p:cNvPicPr preferRelativeResize="0"/>
          <p:nvPr/>
        </p:nvPicPr>
        <p:blipFill rotWithShape="1">
          <a:blip r:embed="rId23">
            <a:alphaModFix/>
          </a:blip>
          <a:srcRect/>
          <a:stretch/>
        </p:blipFill>
        <p:spPr>
          <a:xfrm>
            <a:off x="5437845" y="4112769"/>
            <a:ext cx="1428750" cy="707231"/>
          </a:xfrm>
          <a:prstGeom prst="rect">
            <a:avLst/>
          </a:prstGeom>
          <a:noFill/>
          <a:ln>
            <a:noFill/>
          </a:ln>
        </p:spPr>
      </p:pic>
      <p:pic>
        <p:nvPicPr>
          <p:cNvPr id="518" name="Google Shape;518;p58"/>
          <p:cNvPicPr preferRelativeResize="0"/>
          <p:nvPr/>
        </p:nvPicPr>
        <p:blipFill rotWithShape="1">
          <a:blip r:embed="rId24">
            <a:alphaModFix/>
          </a:blip>
          <a:srcRect/>
          <a:stretch/>
        </p:blipFill>
        <p:spPr>
          <a:xfrm>
            <a:off x="2291040" y="5003304"/>
            <a:ext cx="1428750" cy="707231"/>
          </a:xfrm>
          <a:prstGeom prst="rect">
            <a:avLst/>
          </a:prstGeom>
          <a:noFill/>
          <a:ln>
            <a:noFill/>
          </a:ln>
        </p:spPr>
      </p:pic>
      <p:pic>
        <p:nvPicPr>
          <p:cNvPr id="519" name="Google Shape;519;p58"/>
          <p:cNvPicPr preferRelativeResize="0"/>
          <p:nvPr/>
        </p:nvPicPr>
        <p:blipFill rotWithShape="1">
          <a:blip r:embed="rId25">
            <a:alphaModFix/>
          </a:blip>
          <a:srcRect/>
          <a:stretch/>
        </p:blipFill>
        <p:spPr>
          <a:xfrm>
            <a:off x="3830063" y="5003301"/>
            <a:ext cx="1428750" cy="707231"/>
          </a:xfrm>
          <a:prstGeom prst="rect">
            <a:avLst/>
          </a:prstGeom>
          <a:noFill/>
          <a:ln>
            <a:noFill/>
          </a:ln>
        </p:spPr>
      </p:pic>
      <p:pic>
        <p:nvPicPr>
          <p:cNvPr id="520" name="Google Shape;520;p58"/>
          <p:cNvPicPr preferRelativeResize="0"/>
          <p:nvPr/>
        </p:nvPicPr>
        <p:blipFill rotWithShape="1">
          <a:blip r:embed="rId26">
            <a:alphaModFix/>
          </a:blip>
          <a:srcRect/>
          <a:stretch/>
        </p:blipFill>
        <p:spPr>
          <a:xfrm>
            <a:off x="5445424" y="5003301"/>
            <a:ext cx="1428750" cy="707231"/>
          </a:xfrm>
          <a:prstGeom prst="rect">
            <a:avLst/>
          </a:prstGeom>
          <a:noFill/>
          <a:ln>
            <a:noFill/>
          </a:ln>
        </p:spPr>
      </p:pic>
      <p:pic>
        <p:nvPicPr>
          <p:cNvPr id="521" name="Google Shape;521;p58"/>
          <p:cNvPicPr preferRelativeResize="0"/>
          <p:nvPr/>
        </p:nvPicPr>
        <p:blipFill rotWithShape="1">
          <a:blip r:embed="rId27">
            <a:alphaModFix/>
          </a:blip>
          <a:srcRect/>
          <a:stretch/>
        </p:blipFill>
        <p:spPr>
          <a:xfrm>
            <a:off x="7047488" y="5000828"/>
            <a:ext cx="1398750" cy="70971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59"/>
          <p:cNvSpPr txBox="1"/>
          <p:nvPr/>
        </p:nvSpPr>
        <p:spPr>
          <a:xfrm>
            <a:off x="4592425" y="1339225"/>
            <a:ext cx="4118700" cy="4407900"/>
          </a:xfrm>
          <a:prstGeom prst="rect">
            <a:avLst/>
          </a:prstGeom>
          <a:noFill/>
          <a:ln>
            <a:noFill/>
          </a:ln>
        </p:spPr>
        <p:txBody>
          <a:bodyPr spcFirstLastPara="1" wrap="square" lIns="91425" tIns="91425" rIns="91425" bIns="91425" anchor="t" anchorCtr="0">
            <a:noAutofit/>
          </a:bodyPr>
          <a:lstStyle/>
          <a:p>
            <a:pPr marL="457200" indent="-355600" defTabSz="914400" eaLnBrk="1" fontAlgn="auto" hangingPunct="1">
              <a:lnSpc>
                <a:spcPct val="115000"/>
              </a:lnSpc>
              <a:spcBef>
                <a:spcPts val="0"/>
              </a:spcBef>
              <a:spcAft>
                <a:spcPts val="0"/>
              </a:spcAft>
              <a:buClr>
                <a:srgbClr val="4472C4"/>
              </a:buClr>
              <a:buSzPts val="2000"/>
              <a:buFont typeface="Roboto Medium"/>
              <a:buChar char="●"/>
            </a:pPr>
            <a:r>
              <a:rPr lang="en" sz="2000" kern="0">
                <a:solidFill>
                  <a:srgbClr val="4472C4"/>
                </a:solidFill>
                <a:latin typeface="Roboto Medium"/>
                <a:ea typeface="Roboto Medium"/>
                <a:cs typeface="Roboto Medium"/>
                <a:sym typeface="Roboto Medium"/>
              </a:rPr>
              <a:t>Indian E-Commerce industry is very lucrative.</a:t>
            </a:r>
            <a:endParaRPr sz="2000" kern="0">
              <a:solidFill>
                <a:srgbClr val="4472C4"/>
              </a:solidFill>
              <a:latin typeface="Roboto Medium"/>
              <a:ea typeface="Roboto Medium"/>
              <a:cs typeface="Roboto Medium"/>
              <a:sym typeface="Roboto Medium"/>
            </a:endParaRPr>
          </a:p>
          <a:p>
            <a:pPr marL="457200" indent="-355600" defTabSz="914400" eaLnBrk="1" fontAlgn="auto" hangingPunct="1">
              <a:lnSpc>
                <a:spcPct val="115000"/>
              </a:lnSpc>
              <a:spcBef>
                <a:spcPts val="0"/>
              </a:spcBef>
              <a:spcAft>
                <a:spcPts val="0"/>
              </a:spcAft>
              <a:buClr>
                <a:srgbClr val="000000"/>
              </a:buClr>
              <a:buSzPts val="2000"/>
              <a:buFont typeface="Roboto Medium"/>
              <a:buChar char="●"/>
            </a:pPr>
            <a:r>
              <a:rPr lang="en" sz="2000" kern="0">
                <a:solidFill>
                  <a:srgbClr val="000000"/>
                </a:solidFill>
                <a:latin typeface="Roboto Medium"/>
                <a:ea typeface="Roboto Medium"/>
                <a:cs typeface="Roboto Medium"/>
                <a:sym typeface="Roboto Medium"/>
              </a:rPr>
              <a:t>Every business needs an online presence.</a:t>
            </a:r>
            <a:endParaRPr sz="2000" kern="0">
              <a:solidFill>
                <a:srgbClr val="000000"/>
              </a:solidFill>
              <a:latin typeface="Roboto Medium"/>
              <a:ea typeface="Roboto Medium"/>
              <a:cs typeface="Roboto Medium"/>
              <a:sym typeface="Roboto Medium"/>
            </a:endParaRPr>
          </a:p>
          <a:p>
            <a:pPr marL="457200" indent="-355600" defTabSz="914400" eaLnBrk="1" fontAlgn="auto" hangingPunct="1">
              <a:lnSpc>
                <a:spcPct val="115000"/>
              </a:lnSpc>
              <a:spcBef>
                <a:spcPts val="0"/>
              </a:spcBef>
              <a:spcAft>
                <a:spcPts val="0"/>
              </a:spcAft>
              <a:buClr>
                <a:srgbClr val="4472C4"/>
              </a:buClr>
              <a:buSzPts val="2000"/>
              <a:buFont typeface="Roboto Medium"/>
              <a:buChar char="●"/>
            </a:pPr>
            <a:r>
              <a:rPr lang="en" sz="2000" kern="0">
                <a:solidFill>
                  <a:srgbClr val="4472C4"/>
                </a:solidFill>
                <a:latin typeface="Roboto Medium"/>
                <a:ea typeface="Roboto Medium"/>
                <a:cs typeface="Roboto Medium"/>
                <a:sym typeface="Roboto Medium"/>
              </a:rPr>
              <a:t>An online store gives your brand a unique identity.</a:t>
            </a:r>
            <a:endParaRPr sz="2000" kern="0">
              <a:solidFill>
                <a:srgbClr val="4472C4"/>
              </a:solidFill>
              <a:latin typeface="Roboto Medium"/>
              <a:ea typeface="Roboto Medium"/>
              <a:cs typeface="Roboto Medium"/>
              <a:sym typeface="Roboto Medium"/>
            </a:endParaRPr>
          </a:p>
          <a:p>
            <a:pPr marL="457200" indent="-355600" defTabSz="914400" eaLnBrk="1" fontAlgn="auto" hangingPunct="1">
              <a:lnSpc>
                <a:spcPct val="115000"/>
              </a:lnSpc>
              <a:spcBef>
                <a:spcPts val="0"/>
              </a:spcBef>
              <a:spcAft>
                <a:spcPts val="0"/>
              </a:spcAft>
              <a:buClr>
                <a:srgbClr val="000000"/>
              </a:buClr>
              <a:buSzPts val="2000"/>
              <a:buFont typeface="Roboto Medium"/>
              <a:buChar char="●"/>
            </a:pPr>
            <a:r>
              <a:rPr lang="en" sz="2000" kern="0">
                <a:solidFill>
                  <a:srgbClr val="000000"/>
                </a:solidFill>
                <a:latin typeface="Roboto Medium"/>
                <a:ea typeface="Roboto Medium"/>
                <a:cs typeface="Roboto Medium"/>
                <a:sym typeface="Roboto Medium"/>
              </a:rPr>
              <a:t>Proper branding lets you target more customers in a shorter time.</a:t>
            </a:r>
            <a:endParaRPr sz="2000" kern="0">
              <a:solidFill>
                <a:srgbClr val="000000"/>
              </a:solidFill>
              <a:latin typeface="Roboto Medium"/>
              <a:ea typeface="Roboto Medium"/>
              <a:cs typeface="Roboto Medium"/>
              <a:sym typeface="Roboto Medium"/>
            </a:endParaRPr>
          </a:p>
          <a:p>
            <a:pPr marL="457200" indent="-355600" defTabSz="914400" eaLnBrk="1" fontAlgn="auto" hangingPunct="1">
              <a:lnSpc>
                <a:spcPct val="115000"/>
              </a:lnSpc>
              <a:spcBef>
                <a:spcPts val="0"/>
              </a:spcBef>
              <a:spcAft>
                <a:spcPts val="0"/>
              </a:spcAft>
              <a:buClr>
                <a:srgbClr val="4472C4"/>
              </a:buClr>
              <a:buSzPts val="2000"/>
              <a:buFont typeface="Roboto Medium"/>
              <a:buChar char="●"/>
            </a:pPr>
            <a:r>
              <a:rPr lang="en" sz="2000" kern="0">
                <a:solidFill>
                  <a:srgbClr val="4472C4"/>
                </a:solidFill>
                <a:latin typeface="Roboto Medium"/>
                <a:ea typeface="Roboto Medium"/>
                <a:cs typeface="Roboto Medium"/>
                <a:sym typeface="Roboto Medium"/>
              </a:rPr>
              <a:t>It puts you in complete control of marketing.</a:t>
            </a:r>
            <a:endParaRPr sz="2000" kern="0">
              <a:solidFill>
                <a:srgbClr val="4472C4"/>
              </a:solidFill>
              <a:latin typeface="Roboto Medium"/>
              <a:ea typeface="Roboto Medium"/>
              <a:cs typeface="Roboto Medium"/>
              <a:sym typeface="Roboto Medium"/>
            </a:endParaRPr>
          </a:p>
          <a:p>
            <a:pPr marL="457200" indent="-355600" defTabSz="914400" eaLnBrk="1" fontAlgn="auto" hangingPunct="1">
              <a:lnSpc>
                <a:spcPct val="115000"/>
              </a:lnSpc>
              <a:spcBef>
                <a:spcPts val="0"/>
              </a:spcBef>
              <a:spcAft>
                <a:spcPts val="0"/>
              </a:spcAft>
              <a:buClr>
                <a:srgbClr val="000000"/>
              </a:buClr>
              <a:buSzPts val="2000"/>
              <a:buFont typeface="Roboto Medium"/>
              <a:buChar char="●"/>
            </a:pPr>
            <a:r>
              <a:rPr lang="en" sz="2000" kern="0">
                <a:solidFill>
                  <a:srgbClr val="000000"/>
                </a:solidFill>
                <a:latin typeface="Roboto Medium"/>
                <a:ea typeface="Roboto Medium"/>
                <a:cs typeface="Roboto Medium"/>
                <a:sym typeface="Roboto Medium"/>
              </a:rPr>
              <a:t>Automation.</a:t>
            </a:r>
            <a:endParaRPr sz="2000" kern="0">
              <a:solidFill>
                <a:srgbClr val="000000"/>
              </a:solidFill>
              <a:latin typeface="Roboto Medium"/>
              <a:ea typeface="Roboto Medium"/>
              <a:cs typeface="Roboto Medium"/>
              <a:sym typeface="Roboto Medium"/>
            </a:endParaRPr>
          </a:p>
          <a:p>
            <a:pPr marL="457200" defTabSz="914400" eaLnBrk="1" fontAlgn="auto" hangingPunct="1">
              <a:spcBef>
                <a:spcPts val="0"/>
              </a:spcBef>
              <a:spcAft>
                <a:spcPts val="0"/>
              </a:spcAft>
              <a:buClr>
                <a:srgbClr val="000000"/>
              </a:buClr>
            </a:pPr>
            <a:endParaRPr kern="0">
              <a:solidFill>
                <a:srgbClr val="000000"/>
              </a:solidFill>
              <a:latin typeface="Calibri"/>
              <a:ea typeface="Calibri"/>
              <a:cs typeface="Calibri"/>
              <a:sym typeface="Calibri"/>
            </a:endParaRPr>
          </a:p>
        </p:txBody>
      </p:sp>
      <p:pic>
        <p:nvPicPr>
          <p:cNvPr id="527" name="Google Shape;527;p59"/>
          <p:cNvPicPr preferRelativeResize="0"/>
          <p:nvPr/>
        </p:nvPicPr>
        <p:blipFill rotWithShape="1">
          <a:blip r:embed="rId3">
            <a:alphaModFix/>
          </a:blip>
          <a:srcRect l="19968" r="19974"/>
          <a:stretch/>
        </p:blipFill>
        <p:spPr>
          <a:xfrm>
            <a:off x="407550" y="857252"/>
            <a:ext cx="3709450" cy="4632375"/>
          </a:xfrm>
          <a:prstGeom prst="rect">
            <a:avLst/>
          </a:prstGeom>
          <a:noFill/>
          <a:ln>
            <a:noFill/>
          </a:ln>
        </p:spPr>
      </p:pic>
      <p:pic>
        <p:nvPicPr>
          <p:cNvPr id="528" name="Google Shape;528;p59"/>
          <p:cNvPicPr preferRelativeResize="0"/>
          <p:nvPr/>
        </p:nvPicPr>
        <p:blipFill>
          <a:blip r:embed="rId4">
            <a:alphaModFix/>
          </a:blip>
          <a:stretch>
            <a:fillRect/>
          </a:stretch>
        </p:blipFill>
        <p:spPr>
          <a:xfrm>
            <a:off x="6550275" y="5561101"/>
            <a:ext cx="2531300" cy="369575"/>
          </a:xfrm>
          <a:prstGeom prst="rect">
            <a:avLst/>
          </a:prstGeom>
          <a:noFill/>
          <a:ln>
            <a:noFill/>
          </a:ln>
        </p:spPr>
      </p:pic>
      <p:pic>
        <p:nvPicPr>
          <p:cNvPr id="529" name="Google Shape;529;p59"/>
          <p:cNvPicPr preferRelativeResize="0"/>
          <p:nvPr/>
        </p:nvPicPr>
        <p:blipFill>
          <a:blip r:embed="rId5">
            <a:alphaModFix/>
          </a:blip>
          <a:stretch>
            <a:fillRect/>
          </a:stretch>
        </p:blipFill>
        <p:spPr>
          <a:xfrm>
            <a:off x="131625" y="5431801"/>
            <a:ext cx="1039500" cy="441775"/>
          </a:xfrm>
          <a:prstGeom prst="rect">
            <a:avLst/>
          </a:prstGeom>
          <a:noFill/>
          <a:ln>
            <a:noFill/>
          </a:ln>
        </p:spPr>
      </p:pic>
      <p:sp>
        <p:nvSpPr>
          <p:cNvPr id="530" name="Google Shape;530;p59"/>
          <p:cNvSpPr/>
          <p:nvPr/>
        </p:nvSpPr>
        <p:spPr>
          <a:xfrm>
            <a:off x="1107175" y="1866325"/>
            <a:ext cx="911100" cy="924900"/>
          </a:xfrm>
          <a:prstGeom prst="rect">
            <a:avLst/>
          </a:prstGeom>
          <a:solidFill>
            <a:srgbClr val="FFFFFF"/>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531" name="Google Shape;531;p59"/>
          <p:cNvPicPr preferRelativeResize="0"/>
          <p:nvPr/>
        </p:nvPicPr>
        <p:blipFill>
          <a:blip r:embed="rId6">
            <a:alphaModFix/>
          </a:blip>
          <a:stretch>
            <a:fillRect/>
          </a:stretch>
        </p:blipFill>
        <p:spPr>
          <a:xfrm>
            <a:off x="1259400" y="2025450"/>
            <a:ext cx="660650" cy="660650"/>
          </a:xfrm>
          <a:prstGeom prst="rect">
            <a:avLst/>
          </a:prstGeom>
          <a:noFill/>
          <a:ln>
            <a:noFill/>
          </a:ln>
        </p:spPr>
      </p:pic>
      <p:pic>
        <p:nvPicPr>
          <p:cNvPr id="532" name="Google Shape;532;p59"/>
          <p:cNvPicPr preferRelativeResize="0"/>
          <p:nvPr/>
        </p:nvPicPr>
        <p:blipFill>
          <a:blip r:embed="rId7">
            <a:alphaModFix/>
          </a:blip>
          <a:stretch>
            <a:fillRect/>
          </a:stretch>
        </p:blipFill>
        <p:spPr>
          <a:xfrm>
            <a:off x="3167176" y="1942526"/>
            <a:ext cx="82925" cy="82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60" title="Zencommerce E-commerce Solution.mp4">
            <a:hlinkClick r:id="rId3"/>
          </p:cNvPr>
          <p:cNvPicPr preferRelativeResize="0"/>
          <p:nvPr/>
        </p:nvPicPr>
        <p:blipFill>
          <a:blip r:embed="rId4">
            <a:alphaModFix/>
          </a:blip>
          <a:stretch>
            <a:fillRect/>
          </a:stretch>
        </p:blipFill>
        <p:spPr>
          <a:xfrm>
            <a:off x="0" y="857250"/>
            <a:ext cx="9144000" cy="5143500"/>
          </a:xfrm>
          <a:prstGeom prst="rect">
            <a:avLst/>
          </a:prstGeom>
          <a:noFill/>
          <a:ln>
            <a:noFill/>
          </a:ln>
        </p:spPr>
      </p:pic>
      <p:pic>
        <p:nvPicPr>
          <p:cNvPr id="538" name="Google Shape;538;p60"/>
          <p:cNvPicPr preferRelativeResize="0"/>
          <p:nvPr/>
        </p:nvPicPr>
        <p:blipFill>
          <a:blip r:embed="rId5">
            <a:alphaModFix/>
          </a:blip>
          <a:stretch>
            <a:fillRect/>
          </a:stretch>
        </p:blipFill>
        <p:spPr>
          <a:xfrm>
            <a:off x="6474075" y="5561101"/>
            <a:ext cx="2531300" cy="369575"/>
          </a:xfrm>
          <a:prstGeom prst="rect">
            <a:avLst/>
          </a:prstGeom>
          <a:noFill/>
          <a:ln>
            <a:noFill/>
          </a:ln>
        </p:spPr>
      </p:pic>
      <p:pic>
        <p:nvPicPr>
          <p:cNvPr id="539" name="Google Shape;539;p60"/>
          <p:cNvPicPr preferRelativeResize="0"/>
          <p:nvPr/>
        </p:nvPicPr>
        <p:blipFill>
          <a:blip r:embed="rId6">
            <a:alphaModFix/>
          </a:blip>
          <a:stretch>
            <a:fillRect/>
          </a:stretch>
        </p:blipFill>
        <p:spPr>
          <a:xfrm>
            <a:off x="131625" y="5431801"/>
            <a:ext cx="1039500" cy="441775"/>
          </a:xfrm>
          <a:prstGeom prst="rect">
            <a:avLst/>
          </a:prstGeom>
          <a:noFill/>
          <a:ln>
            <a:noFill/>
          </a:ln>
        </p:spPr>
      </p:pic>
      <p:sp>
        <p:nvSpPr>
          <p:cNvPr id="2" name="TextBox 1">
            <a:extLst>
              <a:ext uri="{FF2B5EF4-FFF2-40B4-BE49-F238E27FC236}">
                <a16:creationId xmlns:a16="http://schemas.microsoft.com/office/drawing/2014/main" id="{D1A91093-4571-4EA8-A556-AEC3045F904C}"/>
              </a:ext>
            </a:extLst>
          </p:cNvPr>
          <p:cNvSpPr txBox="1"/>
          <p:nvPr/>
        </p:nvSpPr>
        <p:spPr>
          <a:xfrm>
            <a:off x="131625" y="228600"/>
            <a:ext cx="8783775" cy="369332"/>
          </a:xfrm>
          <a:prstGeom prst="rect">
            <a:avLst/>
          </a:prstGeom>
          <a:noFill/>
        </p:spPr>
        <p:txBody>
          <a:bodyPr wrap="square" rtlCol="0">
            <a:spAutoFit/>
          </a:bodyPr>
          <a:lstStyle/>
          <a:p>
            <a:r>
              <a:rPr lang="en-US" dirty="0"/>
              <a:t>YouTube URL: - https://www.youtube.com/watch?v=U0qi0nKjwDA&amp;feature=youtu.be</a:t>
            </a:r>
          </a:p>
        </p:txBody>
      </p:sp>
      <p:sp>
        <p:nvSpPr>
          <p:cNvPr id="3" name="Rectangle 2">
            <a:extLst>
              <a:ext uri="{FF2B5EF4-FFF2-40B4-BE49-F238E27FC236}">
                <a16:creationId xmlns:a16="http://schemas.microsoft.com/office/drawing/2014/main" id="{D41CDB59-026B-41DB-B16E-75B7ABB4F49F}"/>
              </a:ext>
            </a:extLst>
          </p:cNvPr>
          <p:cNvSpPr/>
          <p:nvPr/>
        </p:nvSpPr>
        <p:spPr>
          <a:xfrm>
            <a:off x="4447607" y="3244334"/>
            <a:ext cx="248786" cy="369332"/>
          </a:xfrm>
          <a:prstGeom prst="rect">
            <a:avLst/>
          </a:prstGeom>
        </p:spPr>
        <p:txBody>
          <a:bodyPr wrap="none">
            <a:spAutoFit/>
          </a:bodyPr>
          <a:lstStyle/>
          <a:p>
            <a:r>
              <a:rPr lang="en-US" dirty="0"/>
              <a:t> </a:t>
            </a:r>
          </a:p>
        </p:txBody>
      </p:sp>
      <p:sp>
        <p:nvSpPr>
          <p:cNvPr id="4" name="Rectangle 3">
            <a:extLst>
              <a:ext uri="{FF2B5EF4-FFF2-40B4-BE49-F238E27FC236}">
                <a16:creationId xmlns:a16="http://schemas.microsoft.com/office/drawing/2014/main" id="{B814700A-77C7-4127-8ED8-292143E2DD41}"/>
              </a:ext>
            </a:extLst>
          </p:cNvPr>
          <p:cNvSpPr/>
          <p:nvPr/>
        </p:nvSpPr>
        <p:spPr>
          <a:xfrm>
            <a:off x="4447607" y="3244334"/>
            <a:ext cx="248786" cy="369332"/>
          </a:xfrm>
          <a:prstGeom prst="rect">
            <a:avLst/>
          </a:prstGeom>
        </p:spPr>
        <p:txBody>
          <a:bodyPr wrap="none">
            <a:spAutoFit/>
          </a:bodyPr>
          <a:lstStyle/>
          <a:p>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1000"/>
                                        <p:tgtEl>
                                          <p:spTgt spid="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61"/>
          <p:cNvPicPr preferRelativeResize="0"/>
          <p:nvPr/>
        </p:nvPicPr>
        <p:blipFill rotWithShape="1">
          <a:blip r:embed="rId3">
            <a:alphaModFix/>
          </a:blip>
          <a:srcRect/>
          <a:stretch/>
        </p:blipFill>
        <p:spPr>
          <a:xfrm>
            <a:off x="472067" y="1564083"/>
            <a:ext cx="391972" cy="367841"/>
          </a:xfrm>
          <a:prstGeom prst="rect">
            <a:avLst/>
          </a:prstGeom>
          <a:noFill/>
          <a:ln>
            <a:noFill/>
          </a:ln>
        </p:spPr>
      </p:pic>
      <p:sp>
        <p:nvSpPr>
          <p:cNvPr id="545" name="Google Shape;545;p61"/>
          <p:cNvSpPr txBox="1"/>
          <p:nvPr/>
        </p:nvSpPr>
        <p:spPr>
          <a:xfrm>
            <a:off x="818762" y="1476926"/>
            <a:ext cx="2917800" cy="5277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400"/>
            </a:pPr>
            <a:r>
              <a:rPr lang="en" sz="2000" kern="0">
                <a:solidFill>
                  <a:srgbClr val="000000"/>
                </a:solidFill>
                <a:latin typeface="Roboto"/>
                <a:ea typeface="Roboto"/>
                <a:cs typeface="Roboto"/>
                <a:sym typeface="Roboto"/>
              </a:rPr>
              <a:t>/</a:t>
            </a:r>
            <a:r>
              <a:rPr lang="en" sz="2000" u="sng" kern="0">
                <a:solidFill>
                  <a:srgbClr val="000000"/>
                </a:solidFill>
                <a:latin typeface="Roboto"/>
                <a:ea typeface="Roboto"/>
                <a:cs typeface="Roboto"/>
                <a:sym typeface="Roboto"/>
                <a:hlinkClick r:id="rId4"/>
              </a:rPr>
              <a:t>zencommercein</a:t>
            </a:r>
            <a:endParaRPr sz="2000" kern="0">
              <a:solidFill>
                <a:srgbClr val="000000"/>
              </a:solidFill>
              <a:latin typeface="Roboto"/>
              <a:ea typeface="Roboto"/>
              <a:cs typeface="Roboto"/>
              <a:sym typeface="Roboto"/>
            </a:endParaRPr>
          </a:p>
        </p:txBody>
      </p:sp>
      <p:pic>
        <p:nvPicPr>
          <p:cNvPr id="546" name="Google Shape;546;p61"/>
          <p:cNvPicPr preferRelativeResize="0"/>
          <p:nvPr/>
        </p:nvPicPr>
        <p:blipFill rotWithShape="1">
          <a:blip r:embed="rId5">
            <a:alphaModFix/>
          </a:blip>
          <a:srcRect/>
          <a:stretch/>
        </p:blipFill>
        <p:spPr>
          <a:xfrm>
            <a:off x="371926" y="2495496"/>
            <a:ext cx="439854" cy="412779"/>
          </a:xfrm>
          <a:prstGeom prst="rect">
            <a:avLst/>
          </a:prstGeom>
          <a:noFill/>
          <a:ln>
            <a:noFill/>
          </a:ln>
        </p:spPr>
      </p:pic>
      <p:sp>
        <p:nvSpPr>
          <p:cNvPr id="547" name="Google Shape;547;p61"/>
          <p:cNvSpPr txBox="1"/>
          <p:nvPr/>
        </p:nvSpPr>
        <p:spPr>
          <a:xfrm>
            <a:off x="907121" y="2384912"/>
            <a:ext cx="2776200" cy="4398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400"/>
            </a:pPr>
            <a:r>
              <a:rPr lang="en" sz="1400" kern="0">
                <a:solidFill>
                  <a:srgbClr val="000000"/>
                </a:solidFill>
                <a:latin typeface="Roboto"/>
                <a:ea typeface="Roboto"/>
                <a:cs typeface="Roboto"/>
                <a:sym typeface="Roboto"/>
              </a:rPr>
              <a:t>/</a:t>
            </a:r>
            <a:r>
              <a:rPr lang="en" sz="2000" u="sng" kern="0">
                <a:solidFill>
                  <a:srgbClr val="000000"/>
                </a:solidFill>
                <a:latin typeface="Roboto"/>
                <a:ea typeface="Roboto"/>
                <a:cs typeface="Roboto"/>
                <a:sym typeface="Roboto"/>
                <a:hlinkClick r:id="rId6"/>
              </a:rPr>
              <a:t>zencommerce</a:t>
            </a:r>
            <a:endParaRPr sz="2000" kern="0">
              <a:solidFill>
                <a:srgbClr val="000000"/>
              </a:solidFill>
              <a:latin typeface="Roboto"/>
              <a:ea typeface="Roboto"/>
              <a:cs typeface="Roboto"/>
              <a:sym typeface="Roboto"/>
            </a:endParaRPr>
          </a:p>
        </p:txBody>
      </p:sp>
      <p:pic>
        <p:nvPicPr>
          <p:cNvPr id="548" name="Google Shape;548;p61"/>
          <p:cNvPicPr preferRelativeResize="0"/>
          <p:nvPr/>
        </p:nvPicPr>
        <p:blipFill rotWithShape="1">
          <a:blip r:embed="rId7">
            <a:alphaModFix/>
          </a:blip>
          <a:srcRect/>
          <a:stretch/>
        </p:blipFill>
        <p:spPr>
          <a:xfrm>
            <a:off x="395867" y="3475606"/>
            <a:ext cx="391972" cy="367844"/>
          </a:xfrm>
          <a:prstGeom prst="rect">
            <a:avLst/>
          </a:prstGeom>
          <a:noFill/>
          <a:ln>
            <a:noFill/>
          </a:ln>
        </p:spPr>
      </p:pic>
      <p:sp>
        <p:nvSpPr>
          <p:cNvPr id="549" name="Google Shape;549;p61"/>
          <p:cNvSpPr txBox="1"/>
          <p:nvPr/>
        </p:nvSpPr>
        <p:spPr>
          <a:xfrm>
            <a:off x="745138" y="3383846"/>
            <a:ext cx="3497700" cy="5277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400"/>
            </a:pPr>
            <a:r>
              <a:rPr lang="en" sz="2000" kern="0">
                <a:solidFill>
                  <a:srgbClr val="000000"/>
                </a:solidFill>
                <a:latin typeface="Roboto"/>
                <a:ea typeface="Roboto"/>
                <a:cs typeface="Roboto"/>
                <a:sym typeface="Roboto"/>
              </a:rPr>
              <a:t>/</a:t>
            </a:r>
            <a:r>
              <a:rPr lang="en" sz="2000" u="sng" kern="0">
                <a:solidFill>
                  <a:srgbClr val="000000"/>
                </a:solidFill>
                <a:latin typeface="Roboto"/>
                <a:ea typeface="Roboto"/>
                <a:cs typeface="Roboto"/>
                <a:sym typeface="Roboto"/>
                <a:hlinkClick r:id="rId8"/>
              </a:rPr>
              <a:t>zencommerce_india</a:t>
            </a:r>
            <a:endParaRPr sz="2000" kern="0">
              <a:solidFill>
                <a:srgbClr val="000000"/>
              </a:solidFill>
              <a:latin typeface="Roboto"/>
              <a:ea typeface="Roboto"/>
              <a:cs typeface="Roboto"/>
              <a:sym typeface="Roboto"/>
            </a:endParaRPr>
          </a:p>
        </p:txBody>
      </p:sp>
      <p:pic>
        <p:nvPicPr>
          <p:cNvPr id="550" name="Google Shape;550;p61"/>
          <p:cNvPicPr preferRelativeResize="0"/>
          <p:nvPr/>
        </p:nvPicPr>
        <p:blipFill rotWithShape="1">
          <a:blip r:embed="rId9">
            <a:alphaModFix/>
          </a:blip>
          <a:srcRect/>
          <a:stretch/>
        </p:blipFill>
        <p:spPr>
          <a:xfrm>
            <a:off x="395867" y="4409910"/>
            <a:ext cx="391972" cy="367841"/>
          </a:xfrm>
          <a:prstGeom prst="rect">
            <a:avLst/>
          </a:prstGeom>
          <a:noFill/>
          <a:ln>
            <a:noFill/>
          </a:ln>
        </p:spPr>
      </p:pic>
      <p:sp>
        <p:nvSpPr>
          <p:cNvPr id="551" name="Google Shape;551;p61"/>
          <p:cNvSpPr txBox="1"/>
          <p:nvPr/>
        </p:nvSpPr>
        <p:spPr>
          <a:xfrm>
            <a:off x="788748" y="4329919"/>
            <a:ext cx="2917800" cy="5277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400"/>
            </a:pPr>
            <a:r>
              <a:rPr lang="en" sz="2000" kern="0">
                <a:solidFill>
                  <a:srgbClr val="000000"/>
                </a:solidFill>
                <a:latin typeface="Roboto"/>
                <a:ea typeface="Roboto"/>
                <a:cs typeface="Roboto"/>
                <a:sym typeface="Roboto"/>
              </a:rPr>
              <a:t>/</a:t>
            </a:r>
            <a:r>
              <a:rPr lang="en" sz="2000" u="sng" kern="0">
                <a:solidFill>
                  <a:srgbClr val="000000"/>
                </a:solidFill>
                <a:latin typeface="Roboto"/>
                <a:ea typeface="Roboto"/>
                <a:cs typeface="Roboto"/>
                <a:sym typeface="Roboto"/>
                <a:hlinkClick r:id="rId10"/>
              </a:rPr>
              <a:t>zencommercein</a:t>
            </a:r>
            <a:endParaRPr sz="2000" kern="0">
              <a:solidFill>
                <a:srgbClr val="000000"/>
              </a:solidFill>
              <a:latin typeface="Roboto"/>
              <a:ea typeface="Roboto"/>
              <a:cs typeface="Roboto"/>
              <a:sym typeface="Roboto"/>
            </a:endParaRPr>
          </a:p>
        </p:txBody>
      </p:sp>
      <p:sp>
        <p:nvSpPr>
          <p:cNvPr id="552" name="Google Shape;552;p61"/>
          <p:cNvSpPr txBox="1"/>
          <p:nvPr/>
        </p:nvSpPr>
        <p:spPr>
          <a:xfrm>
            <a:off x="1697100" y="5158750"/>
            <a:ext cx="5597400" cy="625200"/>
          </a:xfrm>
          <a:prstGeom prst="rect">
            <a:avLst/>
          </a:prstGeom>
          <a:noFill/>
          <a:ln>
            <a:noFill/>
          </a:ln>
        </p:spPr>
        <p:txBody>
          <a:bodyPr spcFirstLastPara="1" wrap="square" lIns="91425" tIns="91425" rIns="91425" bIns="91425" anchor="t" anchorCtr="0">
            <a:noAutofit/>
          </a:bodyPr>
          <a:lstStyle/>
          <a:p>
            <a:pPr algn="ctr" defTabSz="914400" eaLnBrk="1" fontAlgn="auto" hangingPunct="1">
              <a:lnSpc>
                <a:spcPct val="200000"/>
              </a:lnSpc>
              <a:spcBef>
                <a:spcPts val="0"/>
              </a:spcBef>
              <a:spcAft>
                <a:spcPts val="0"/>
              </a:spcAft>
              <a:buClr>
                <a:srgbClr val="000000"/>
              </a:buClr>
              <a:buSzPts val="1100"/>
            </a:pPr>
            <a:r>
              <a:rPr lang="en" sz="2000" u="sng" kern="0">
                <a:solidFill>
                  <a:srgbClr val="0563C1"/>
                </a:solidFill>
                <a:latin typeface="Roboto"/>
                <a:ea typeface="Roboto"/>
                <a:cs typeface="Roboto"/>
                <a:sym typeface="Roboto"/>
                <a:hlinkClick r:id="rId11"/>
              </a:rPr>
              <a:t>www.zencommerce.in</a:t>
            </a:r>
            <a:endParaRPr sz="1000" kern="0">
              <a:solidFill>
                <a:srgbClr val="000000"/>
              </a:solidFill>
              <a:latin typeface="Roboto"/>
              <a:ea typeface="Roboto"/>
              <a:cs typeface="Roboto"/>
              <a:sym typeface="Roboto"/>
            </a:endParaRPr>
          </a:p>
        </p:txBody>
      </p:sp>
      <p:pic>
        <p:nvPicPr>
          <p:cNvPr id="553" name="Google Shape;553;p61"/>
          <p:cNvPicPr preferRelativeResize="0"/>
          <p:nvPr/>
        </p:nvPicPr>
        <p:blipFill rotWithShape="1">
          <a:blip r:embed="rId12">
            <a:alphaModFix/>
          </a:blip>
          <a:srcRect/>
          <a:stretch/>
        </p:blipFill>
        <p:spPr>
          <a:xfrm>
            <a:off x="4337925" y="1301950"/>
            <a:ext cx="4330812" cy="36318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62"/>
          <p:cNvPicPr preferRelativeResize="0"/>
          <p:nvPr/>
        </p:nvPicPr>
        <p:blipFill>
          <a:blip r:embed="rId3">
            <a:alphaModFix/>
          </a:blip>
          <a:stretch>
            <a:fillRect/>
          </a:stretch>
        </p:blipFill>
        <p:spPr>
          <a:xfrm>
            <a:off x="1" y="852601"/>
            <a:ext cx="9144001" cy="5152801"/>
          </a:xfrm>
          <a:prstGeom prst="rect">
            <a:avLst/>
          </a:prstGeom>
          <a:noFill/>
          <a:ln>
            <a:noFill/>
          </a:ln>
        </p:spPr>
      </p:pic>
      <p:sp>
        <p:nvSpPr>
          <p:cNvPr id="559" name="Google Shape;559;p62"/>
          <p:cNvSpPr txBox="1">
            <a:spLocks noGrp="1"/>
          </p:cNvSpPr>
          <p:nvPr>
            <p:ph type="title" idx="4294967295"/>
          </p:nvPr>
        </p:nvSpPr>
        <p:spPr>
          <a:xfrm>
            <a:off x="3246000" y="3586250"/>
            <a:ext cx="2804400" cy="994200"/>
          </a:xfrm>
          <a:prstGeom prst="rect">
            <a:avLst/>
          </a:prstGeom>
          <a:noFill/>
          <a:ln>
            <a:noFill/>
          </a:ln>
        </p:spPr>
        <p:txBody>
          <a:bodyPr spcFirstLastPara="1" wrap="square" lIns="68575" tIns="34275" rIns="68575" bIns="34275" anchor="ctr" anchorCtr="0">
            <a:noAutofit/>
          </a:bodyPr>
          <a:lstStyle/>
          <a:p>
            <a:r>
              <a:rPr lang="en" sz="4400">
                <a:solidFill>
                  <a:srgbClr val="434343"/>
                </a:solidFill>
                <a:latin typeface="Roboto Medium"/>
                <a:ea typeface="Roboto Medium"/>
                <a:cs typeface="Roboto Medium"/>
                <a:sym typeface="Roboto Medium"/>
              </a:rPr>
              <a:t>Thank you</a:t>
            </a:r>
            <a:endParaRPr sz="4400">
              <a:solidFill>
                <a:srgbClr val="434343"/>
              </a:solidFill>
              <a:latin typeface="Roboto Medium"/>
              <a:ea typeface="Roboto Medium"/>
              <a:cs typeface="Roboto Medium"/>
              <a:sym typeface="Roboto Medium"/>
            </a:endParaRPr>
          </a:p>
        </p:txBody>
      </p:sp>
      <p:pic>
        <p:nvPicPr>
          <p:cNvPr id="560" name="Google Shape;560;p62"/>
          <p:cNvPicPr preferRelativeResize="0"/>
          <p:nvPr/>
        </p:nvPicPr>
        <p:blipFill>
          <a:blip r:embed="rId4">
            <a:alphaModFix/>
          </a:blip>
          <a:stretch>
            <a:fillRect/>
          </a:stretch>
        </p:blipFill>
        <p:spPr>
          <a:xfrm>
            <a:off x="3706125" y="2225250"/>
            <a:ext cx="1884150" cy="1884150"/>
          </a:xfrm>
          <a:prstGeom prst="rect">
            <a:avLst/>
          </a:prstGeom>
          <a:noFill/>
          <a:ln>
            <a:noFill/>
          </a:ln>
          <a:effectLst>
            <a:reflection endPos="30000" dist="38100" dir="5400000" fadeDir="5400012" sy="-100000" algn="bl" rotWithShape="0"/>
          </a:effectLst>
        </p:spPr>
      </p:pic>
      <p:pic>
        <p:nvPicPr>
          <p:cNvPr id="561" name="Google Shape;561;p62"/>
          <p:cNvPicPr preferRelativeResize="0"/>
          <p:nvPr/>
        </p:nvPicPr>
        <p:blipFill>
          <a:blip r:embed="rId5">
            <a:alphaModFix/>
          </a:blip>
          <a:stretch>
            <a:fillRect/>
          </a:stretch>
        </p:blipFill>
        <p:spPr>
          <a:xfrm>
            <a:off x="2437892" y="1933550"/>
            <a:ext cx="4085559" cy="596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373762" name="Picture 2" descr="How Ecommerce Industry is Growing in Asia | Internet business, Ecommerce,  Digital marketing company">
            <a:extLst>
              <a:ext uri="{FF2B5EF4-FFF2-40B4-BE49-F238E27FC236}">
                <a16:creationId xmlns:a16="http://schemas.microsoft.com/office/drawing/2014/main" id="{D854239F-C9DA-45A3-A437-D80E103A3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793"/>
            <a:ext cx="9144000" cy="634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779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1">
            <a:extLst>
              <a:ext uri="{FF2B5EF4-FFF2-40B4-BE49-F238E27FC236}">
                <a16:creationId xmlns:a16="http://schemas.microsoft.com/office/drawing/2014/main" id="{6456D54C-84BC-44A9-BB57-1DBC2F19179C}"/>
              </a:ext>
            </a:extLst>
          </p:cNvPr>
          <p:cNvGrpSpPr>
            <a:grpSpLocks/>
          </p:cNvGrpSpPr>
          <p:nvPr/>
        </p:nvGrpSpPr>
        <p:grpSpPr bwMode="auto">
          <a:xfrm>
            <a:off x="11113" y="0"/>
            <a:ext cx="9126537" cy="1266825"/>
            <a:chOff x="7" y="0"/>
            <a:chExt cx="5749" cy="798"/>
          </a:xfrm>
        </p:grpSpPr>
        <p:pic>
          <p:nvPicPr>
            <p:cNvPr id="90121" name="Picture 2">
              <a:extLst>
                <a:ext uri="{FF2B5EF4-FFF2-40B4-BE49-F238E27FC236}">
                  <a16:creationId xmlns:a16="http://schemas.microsoft.com/office/drawing/2014/main" id="{48016BB9-F1EE-40D6-A580-BDAC6B3450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9" y="0"/>
              <a:ext cx="4027"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0122" name="Picture 3">
              <a:extLst>
                <a:ext uri="{FF2B5EF4-FFF2-40B4-BE49-F238E27FC236}">
                  <a16:creationId xmlns:a16="http://schemas.microsoft.com/office/drawing/2014/main" id="{B81A6EAD-C62E-413A-A075-4F5BF73ED4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 y="0"/>
              <a:ext cx="1730"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90116" name="Text Box 5">
            <a:extLst>
              <a:ext uri="{FF2B5EF4-FFF2-40B4-BE49-F238E27FC236}">
                <a16:creationId xmlns:a16="http://schemas.microsoft.com/office/drawing/2014/main" id="{BAB9572E-6119-4CF4-9C86-C1F4F3D1571F}"/>
              </a:ext>
            </a:extLst>
          </p:cNvPr>
          <p:cNvSpPr txBox="1">
            <a:spLocks noChangeArrowheads="1"/>
          </p:cNvSpPr>
          <p:nvPr/>
        </p:nvSpPr>
        <p:spPr bwMode="auto">
          <a:xfrm>
            <a:off x="0" y="6315075"/>
            <a:ext cx="9144000"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lb-LU" altLang="lb-LU"/>
          </a:p>
        </p:txBody>
      </p:sp>
      <p:sp>
        <p:nvSpPr>
          <p:cNvPr id="90117" name="Text Box 6">
            <a:extLst>
              <a:ext uri="{FF2B5EF4-FFF2-40B4-BE49-F238E27FC236}">
                <a16:creationId xmlns:a16="http://schemas.microsoft.com/office/drawing/2014/main" id="{316DC6F3-1D90-4715-A8B9-EB8201DE780C}"/>
              </a:ext>
            </a:extLst>
          </p:cNvPr>
          <p:cNvSpPr txBox="1">
            <a:spLocks noChangeArrowheads="1"/>
          </p:cNvSpPr>
          <p:nvPr/>
        </p:nvSpPr>
        <p:spPr bwMode="auto">
          <a:xfrm>
            <a:off x="434975" y="6400800"/>
            <a:ext cx="825182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382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eaLnBrk="1" hangingPunct="1">
              <a:lnSpc>
                <a:spcPct val="95000"/>
              </a:lnSpc>
              <a:buClr>
                <a:srgbClr val="000000"/>
              </a:buClr>
              <a:buSzPct val="100000"/>
              <a:buFont typeface="Times New Roman" panose="02020603050405020304" pitchFamily="18" charset="0"/>
              <a:buNone/>
            </a:pPr>
            <a:r>
              <a:rPr lang="en-US" altLang="lb-LU" sz="1400" b="1">
                <a:solidFill>
                  <a:srgbClr val="000000"/>
                </a:solidFill>
                <a:latin typeface="Times New Roman" panose="02020603050405020304" pitchFamily="18" charset="0"/>
              </a:rPr>
              <a:t>    </a:t>
            </a:r>
          </a:p>
          <a:p>
            <a:pPr eaLnBrk="1" hangingPunct="1">
              <a:lnSpc>
                <a:spcPct val="95000"/>
              </a:lnSpc>
              <a:buClr>
                <a:srgbClr val="000000"/>
              </a:buClr>
              <a:buSzPct val="100000"/>
              <a:buFont typeface="Times New Roman" panose="02020603050405020304" pitchFamily="18" charset="0"/>
              <a:buNone/>
            </a:pPr>
            <a:r>
              <a:rPr lang="en-US" altLang="lb-LU" sz="1400" b="1">
                <a:solidFill>
                  <a:srgbClr val="000000"/>
                </a:solidFill>
                <a:latin typeface="Times New Roman" panose="02020603050405020304" pitchFamily="18" charset="0"/>
              </a:rPr>
              <a:t>      </a:t>
            </a:r>
          </a:p>
        </p:txBody>
      </p:sp>
      <p:sp>
        <p:nvSpPr>
          <p:cNvPr id="90118" name="Text Box 7">
            <a:extLst>
              <a:ext uri="{FF2B5EF4-FFF2-40B4-BE49-F238E27FC236}">
                <a16:creationId xmlns:a16="http://schemas.microsoft.com/office/drawing/2014/main" id="{7EBB9F28-645E-40B9-99AE-A464C63CA2BF}"/>
              </a:ext>
            </a:extLst>
          </p:cNvPr>
          <p:cNvSpPr txBox="1">
            <a:spLocks noChangeArrowheads="1"/>
          </p:cNvSpPr>
          <p:nvPr/>
        </p:nvSpPr>
        <p:spPr bwMode="auto">
          <a:xfrm>
            <a:off x="0" y="6288088"/>
            <a:ext cx="9132888" cy="56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eaLnBrk="1" hangingPunct="1">
              <a:lnSpc>
                <a:spcPct val="102000"/>
              </a:lnSpc>
              <a:buClr>
                <a:srgbClr val="000000"/>
              </a:buClr>
              <a:buSzPct val="100000"/>
              <a:buFont typeface="Times New Roman" panose="02020603050405020304" pitchFamily="18" charset="0"/>
              <a:buNone/>
            </a:pPr>
            <a:r>
              <a:rPr lang="en-US" altLang="lb-LU" sz="1400" b="1" dirty="0">
                <a:solidFill>
                  <a:srgbClr val="000000"/>
                </a:solidFill>
                <a:latin typeface="Calibri" panose="020F0502020204030204" pitchFamily="34" charset="0"/>
              </a:rPr>
              <a:t>                       </a:t>
            </a:r>
          </a:p>
          <a:p>
            <a:pPr eaLnBrk="1" hangingPunct="1">
              <a:lnSpc>
                <a:spcPct val="102000"/>
              </a:lnSpc>
              <a:buClr>
                <a:srgbClr val="000000"/>
              </a:buClr>
              <a:buSzPct val="100000"/>
              <a:buFont typeface="Times New Roman" panose="02020603050405020304" pitchFamily="18" charset="0"/>
              <a:buNone/>
            </a:pPr>
            <a:r>
              <a:rPr lang="en-US" altLang="lb-LU" sz="1400" b="1" dirty="0">
                <a:solidFill>
                  <a:srgbClr val="000000"/>
                </a:solidFill>
                <a:latin typeface="Calibri" panose="020F0502020204030204" pitchFamily="34" charset="0"/>
              </a:rPr>
              <a:t>                       </a:t>
            </a:r>
            <a:endParaRPr lang="en-US" altLang="lb-LU" sz="1400" b="1" dirty="0">
              <a:solidFill>
                <a:srgbClr val="000000"/>
              </a:solidFill>
              <a:latin typeface="Times New Roman" panose="02020603050405020304" pitchFamily="18" charset="0"/>
            </a:endParaRPr>
          </a:p>
        </p:txBody>
      </p:sp>
      <p:pic>
        <p:nvPicPr>
          <p:cNvPr id="2" name="Online Media 1" title="Not Just A Cadbury Ad Campaign Video">
            <a:hlinkClick r:id="" action="ppaction://media"/>
            <a:extLst>
              <a:ext uri="{FF2B5EF4-FFF2-40B4-BE49-F238E27FC236}">
                <a16:creationId xmlns:a16="http://schemas.microsoft.com/office/drawing/2014/main" id="{C9F4E5B6-A2C3-44BD-993C-AC39F19DAC3E}"/>
              </a:ext>
            </a:extLst>
          </p:cNvPr>
          <p:cNvPicPr>
            <a:picLocks noRot="1" noChangeAspect="1"/>
          </p:cNvPicPr>
          <p:nvPr>
            <a:videoFile r:link="rId1"/>
          </p:nvPr>
        </p:nvPicPr>
        <p:blipFill>
          <a:blip r:embed="rId6"/>
          <a:stretch>
            <a:fillRect/>
          </a:stretch>
        </p:blipFill>
        <p:spPr>
          <a:xfrm>
            <a:off x="4762" y="1352550"/>
            <a:ext cx="9132888" cy="5137250"/>
          </a:xfrm>
          <a:prstGeom prst="rect">
            <a:avLst/>
          </a:prstGeom>
        </p:spPr>
      </p:pic>
      <p:sp>
        <p:nvSpPr>
          <p:cNvPr id="9" name="TextBox 8">
            <a:extLst>
              <a:ext uri="{FF2B5EF4-FFF2-40B4-BE49-F238E27FC236}">
                <a16:creationId xmlns:a16="http://schemas.microsoft.com/office/drawing/2014/main" id="{4DE385F4-083D-46A3-9FA4-019EAE013507}"/>
              </a:ext>
            </a:extLst>
          </p:cNvPr>
          <p:cNvSpPr txBox="1"/>
          <p:nvPr/>
        </p:nvSpPr>
        <p:spPr>
          <a:xfrm>
            <a:off x="11112" y="6488668"/>
            <a:ext cx="898048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rPr>
              <a:t>YouTube URL: </a:t>
            </a:r>
            <a:r>
              <a:rPr lang="en-US" kern="0" dirty="0">
                <a:solidFill>
                  <a:srgbClr val="000000"/>
                </a:solidFill>
              </a:rPr>
              <a:t>https://www.youtube.com/watch?v=gBWLm6Sx1WI&amp;feature=youtu.be</a:t>
            </a:r>
            <a:endParaRPr kumimoji="0" lang="en-US" sz="1800" b="0" i="0" u="none" strike="noStrike" kern="0" cap="none" spc="0" normalizeH="0" baseline="0" noProof="0" dirty="0">
              <a:ln>
                <a:noFill/>
              </a:ln>
              <a:solidFill>
                <a:srgbClr val="000000"/>
              </a:solidFill>
              <a:effectLst/>
              <a:uLnTx/>
              <a:uFillTx/>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66"/>
        <p:cNvGrpSpPr/>
        <p:nvPr/>
      </p:nvGrpSpPr>
      <p:grpSpPr>
        <a:xfrm>
          <a:off x="0" y="0"/>
          <a:ext cx="0" cy="0"/>
          <a:chOff x="0" y="0"/>
          <a:chExt cx="0" cy="0"/>
        </a:xfrm>
      </p:grpSpPr>
      <p:pic>
        <p:nvPicPr>
          <p:cNvPr id="67" name="Google Shape;67;p14"/>
          <p:cNvPicPr preferRelativeResize="0"/>
          <p:nvPr/>
        </p:nvPicPr>
        <p:blipFill rotWithShape="1">
          <a:blip r:embed="rId3">
            <a:alphaModFix/>
          </a:blip>
          <a:srcRect/>
          <a:stretch/>
        </p:blipFill>
        <p:spPr>
          <a:xfrm>
            <a:off x="1" y="1562100"/>
            <a:ext cx="5387999" cy="5143500"/>
          </a:xfrm>
          <a:prstGeom prst="rect">
            <a:avLst/>
          </a:prstGeom>
          <a:noFill/>
          <a:ln>
            <a:noFill/>
          </a:ln>
        </p:spPr>
      </p:pic>
      <p:sp>
        <p:nvSpPr>
          <p:cNvPr id="68" name="Google Shape;68;p14"/>
          <p:cNvSpPr txBox="1"/>
          <p:nvPr/>
        </p:nvSpPr>
        <p:spPr>
          <a:xfrm>
            <a:off x="169825" y="2714375"/>
            <a:ext cx="3307500" cy="3517800"/>
          </a:xfrm>
          <a:prstGeom prst="rect">
            <a:avLst/>
          </a:prstGeom>
          <a:noFill/>
          <a:ln>
            <a:noFill/>
          </a:ln>
        </p:spPr>
        <p:txBody>
          <a:bodyPr spcFirstLastPara="1" wrap="square" lIns="91425" tIns="91425" rIns="91425" bIns="91425" anchor="t" anchorCtr="0">
            <a:noAutofit/>
          </a:bodyPr>
          <a:lstStyle/>
          <a:p>
            <a:pPr marL="457200" indent="-304800" defTabSz="914400" eaLnBrk="1" fontAlgn="auto" hangingPunct="1">
              <a:spcBef>
                <a:spcPts val="0"/>
              </a:spcBef>
              <a:spcAft>
                <a:spcPts val="0"/>
              </a:spcAft>
              <a:buClr>
                <a:srgbClr val="2D2D29"/>
              </a:buClr>
              <a:buSzPts val="1200"/>
              <a:buFont typeface="Roboto Light"/>
              <a:buChar char="➔"/>
            </a:pPr>
            <a:r>
              <a:rPr lang="pl" sz="1200" kern="0" dirty="0">
                <a:solidFill>
                  <a:srgbClr val="2D2D29"/>
                </a:solidFill>
                <a:latin typeface="Roboto Light"/>
                <a:ea typeface="Roboto Light"/>
                <a:cs typeface="Roboto Light"/>
                <a:sym typeface="Roboto Light"/>
              </a:rPr>
              <a:t>Tech Company</a:t>
            </a:r>
            <a:endParaRPr sz="1200" kern="0" dirty="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dirty="0">
                <a:solidFill>
                  <a:srgbClr val="2D2D29"/>
                </a:solidFill>
                <a:latin typeface="Roboto Light"/>
                <a:ea typeface="Roboto Light"/>
                <a:cs typeface="Roboto Light"/>
                <a:sym typeface="Roboto Light"/>
              </a:rPr>
              <a:t>Dedicated to eCommerce </a:t>
            </a:r>
            <a:endParaRPr sz="1200" kern="0" dirty="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dirty="0">
                <a:solidFill>
                  <a:srgbClr val="2D2D29"/>
                </a:solidFill>
                <a:latin typeface="Roboto Light"/>
                <a:ea typeface="Roboto Light"/>
                <a:cs typeface="Roboto Light"/>
                <a:sym typeface="Roboto Light"/>
              </a:rPr>
              <a:t>Presence in 20+ countries</a:t>
            </a:r>
            <a:endParaRPr sz="1200" kern="0" dirty="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dirty="0">
                <a:solidFill>
                  <a:srgbClr val="2D2D29"/>
                </a:solidFill>
                <a:latin typeface="Roboto Light"/>
                <a:ea typeface="Roboto Light"/>
                <a:cs typeface="Roboto Light"/>
                <a:sym typeface="Roboto Light"/>
              </a:rPr>
              <a:t>VC-backed</a:t>
            </a:r>
            <a:endParaRPr sz="1200" kern="0" dirty="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dirty="0">
                <a:solidFill>
                  <a:srgbClr val="2D2D29"/>
                </a:solidFill>
                <a:latin typeface="Roboto Light"/>
                <a:ea typeface="Roboto Light"/>
                <a:cs typeface="Roboto Light"/>
                <a:sym typeface="Roboto Light"/>
              </a:rPr>
              <a:t>AWS awarded architecture</a:t>
            </a:r>
            <a:endParaRPr sz="1200" kern="0" dirty="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dirty="0">
                <a:solidFill>
                  <a:srgbClr val="2D2D29"/>
                </a:solidFill>
                <a:latin typeface="Roboto Light"/>
                <a:ea typeface="Roboto Light"/>
                <a:cs typeface="Roboto Light"/>
                <a:sym typeface="Roboto Light"/>
              </a:rPr>
              <a:t>Each year, we process over 30,000,000 transactions for over 1000 eCommerce stores from around the world</a:t>
            </a:r>
            <a:endParaRPr sz="1200" kern="0" dirty="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1000"/>
              </a:spcAft>
              <a:buClr>
                <a:srgbClr val="2D2D29"/>
              </a:buClr>
              <a:buSzPts val="1200"/>
              <a:buFont typeface="Roboto Light"/>
              <a:buChar char="➔"/>
            </a:pPr>
            <a:r>
              <a:rPr lang="pl" sz="1200" kern="0" dirty="0">
                <a:solidFill>
                  <a:srgbClr val="2D2D29"/>
                </a:solidFill>
                <a:latin typeface="Roboto Light"/>
                <a:ea typeface="Roboto Light"/>
                <a:cs typeface="Roboto Light"/>
                <a:sym typeface="Roboto Light"/>
              </a:rPr>
              <a:t>Team structure – 60% engineering</a:t>
            </a:r>
            <a:br>
              <a:rPr lang="pl" sz="1200" kern="0" dirty="0">
                <a:solidFill>
                  <a:srgbClr val="2D2D29"/>
                </a:solidFill>
                <a:latin typeface="Roboto Light"/>
                <a:ea typeface="Roboto Light"/>
                <a:cs typeface="Roboto Light"/>
                <a:sym typeface="Roboto Light"/>
              </a:rPr>
            </a:br>
            <a:r>
              <a:rPr lang="pl" sz="1200" kern="0" dirty="0">
                <a:solidFill>
                  <a:srgbClr val="2D2D29"/>
                </a:solidFill>
                <a:latin typeface="Roboto Light"/>
                <a:ea typeface="Roboto Light"/>
                <a:cs typeface="Roboto Light"/>
                <a:sym typeface="Roboto Light"/>
              </a:rPr>
              <a:t>&amp; customer success, 40% marketing, partnerships and global sales</a:t>
            </a:r>
            <a:endParaRPr sz="1200" kern="0" dirty="0">
              <a:solidFill>
                <a:srgbClr val="2D2D29"/>
              </a:solidFill>
              <a:latin typeface="Roboto Light"/>
              <a:ea typeface="Roboto Light"/>
              <a:cs typeface="Roboto Light"/>
              <a:sym typeface="Roboto Light"/>
            </a:endParaRPr>
          </a:p>
        </p:txBody>
      </p:sp>
      <p:sp>
        <p:nvSpPr>
          <p:cNvPr id="69" name="Google Shape;69;p14"/>
          <p:cNvSpPr/>
          <p:nvPr/>
        </p:nvSpPr>
        <p:spPr>
          <a:xfrm>
            <a:off x="-303425" y="228157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0" name="Google Shape;70;p14"/>
          <p:cNvSpPr txBox="1"/>
          <p:nvPr/>
        </p:nvSpPr>
        <p:spPr>
          <a:xfrm>
            <a:off x="254200" y="2135375"/>
            <a:ext cx="2427300" cy="564000"/>
          </a:xfrm>
          <a:prstGeom prst="rect">
            <a:avLst/>
          </a:prstGeom>
          <a:noFill/>
          <a:ln>
            <a:noFill/>
          </a:ln>
        </p:spPr>
        <p:txBody>
          <a:bodyPr spcFirstLastPara="1" wrap="square" lIns="91425" tIns="91425" rIns="91425" bIns="91425" anchor="t" anchorCtr="0">
            <a:noAutofit/>
          </a:bodyPr>
          <a:lstStyle/>
          <a:p>
            <a:pPr defTabSz="914400" eaLnBrk="1" fontAlgn="auto" hangingPunct="1">
              <a:lnSpc>
                <a:spcPct val="115000"/>
              </a:lnSpc>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edrone</a:t>
            </a:r>
            <a:endParaRPr sz="2400" b="1" kern="0">
              <a:solidFill>
                <a:srgbClr val="2D2D29"/>
              </a:solidFill>
              <a:latin typeface="Space Mono"/>
              <a:ea typeface="Space Mono"/>
              <a:cs typeface="Space Mono"/>
              <a:sym typeface="Space Mono"/>
            </a:endParaRPr>
          </a:p>
        </p:txBody>
      </p:sp>
      <p:pic>
        <p:nvPicPr>
          <p:cNvPr id="71" name="Google Shape;71;p14"/>
          <p:cNvPicPr preferRelativeResize="0"/>
          <p:nvPr/>
        </p:nvPicPr>
        <p:blipFill>
          <a:blip r:embed="rId4">
            <a:alphaModFix/>
          </a:blip>
          <a:stretch>
            <a:fillRect/>
          </a:stretch>
        </p:blipFill>
        <p:spPr>
          <a:xfrm>
            <a:off x="235916" y="1657231"/>
            <a:ext cx="1274456" cy="491101"/>
          </a:xfrm>
          <a:prstGeom prst="rect">
            <a:avLst/>
          </a:prstGeom>
          <a:noFill/>
          <a:ln>
            <a:noFill/>
          </a:ln>
        </p:spPr>
      </p:pic>
      <p:pic>
        <p:nvPicPr>
          <p:cNvPr id="73" name="Google Shape;73;p14"/>
          <p:cNvPicPr preferRelativeResize="0"/>
          <p:nvPr/>
        </p:nvPicPr>
        <p:blipFill>
          <a:blip r:embed="rId5">
            <a:alphaModFix/>
          </a:blip>
          <a:stretch>
            <a:fillRect/>
          </a:stretch>
        </p:blipFill>
        <p:spPr>
          <a:xfrm>
            <a:off x="6248400" y="1574324"/>
            <a:ext cx="1575299" cy="2234531"/>
          </a:xfrm>
          <a:prstGeom prst="rect">
            <a:avLst/>
          </a:prstGeom>
          <a:noFill/>
          <a:ln>
            <a:noFill/>
          </a:ln>
        </p:spPr>
      </p:pic>
      <p:sp>
        <p:nvSpPr>
          <p:cNvPr id="74" name="Google Shape;74;p14"/>
          <p:cNvSpPr txBox="1"/>
          <p:nvPr/>
        </p:nvSpPr>
        <p:spPr>
          <a:xfrm>
            <a:off x="5280313" y="3796638"/>
            <a:ext cx="3565200" cy="600000"/>
          </a:xfrm>
          <a:prstGeom prst="rect">
            <a:avLst/>
          </a:prstGeom>
          <a:noFill/>
          <a:ln>
            <a:noFill/>
          </a:ln>
        </p:spPr>
        <p:txBody>
          <a:bodyPr spcFirstLastPara="1" wrap="square" lIns="91425" tIns="91425" rIns="91425" bIns="91425" anchor="t" anchorCtr="0">
            <a:noAutofit/>
          </a:bodyPr>
          <a:lstStyle/>
          <a:p>
            <a:pPr algn="ctr" defTabSz="914400" eaLnBrk="1" fontAlgn="auto" hangingPunct="1">
              <a:lnSpc>
                <a:spcPct val="115000"/>
              </a:lnSpc>
              <a:spcBef>
                <a:spcPts val="0"/>
              </a:spcBef>
              <a:spcAft>
                <a:spcPts val="0"/>
              </a:spcAft>
              <a:buClr>
                <a:srgbClr val="000000"/>
              </a:buClr>
              <a:buSzPts val="1100"/>
            </a:pPr>
            <a:r>
              <a:rPr lang="pl" b="1" kern="0">
                <a:solidFill>
                  <a:srgbClr val="2D2D29"/>
                </a:solidFill>
                <a:latin typeface="Space Mono"/>
                <a:ea typeface="Space Mono"/>
                <a:cs typeface="Space Mono"/>
                <a:sym typeface="Space Mono"/>
              </a:rPr>
              <a:t>André Floriano</a:t>
            </a:r>
            <a:endParaRPr b="1" kern="0">
              <a:solidFill>
                <a:srgbClr val="2D2D29"/>
              </a:solidFill>
              <a:latin typeface="Space Mono"/>
              <a:ea typeface="Space Mono"/>
              <a:cs typeface="Space Mono"/>
              <a:sym typeface="Space Mono"/>
            </a:endParaRPr>
          </a:p>
          <a:p>
            <a:pPr algn="ctr" defTabSz="914400" eaLnBrk="1" fontAlgn="auto" hangingPunct="1">
              <a:lnSpc>
                <a:spcPct val="115000"/>
              </a:lnSpc>
              <a:spcBef>
                <a:spcPts val="0"/>
              </a:spcBef>
              <a:spcAft>
                <a:spcPts val="0"/>
              </a:spcAft>
              <a:buClr>
                <a:srgbClr val="000000"/>
              </a:buClr>
              <a:buSzPts val="1100"/>
            </a:pPr>
            <a:r>
              <a:rPr lang="pl" sz="1000" kern="0">
                <a:solidFill>
                  <a:srgbClr val="2D2D29"/>
                </a:solidFill>
                <a:latin typeface="Space Mono"/>
                <a:ea typeface="Space Mono"/>
                <a:cs typeface="Space Mono"/>
                <a:sym typeface="Space Mono"/>
              </a:rPr>
              <a:t>Head of education @ edrone</a:t>
            </a:r>
            <a:endParaRPr sz="1000" kern="0">
              <a:solidFill>
                <a:srgbClr val="2D2D29"/>
              </a:solidFill>
              <a:latin typeface="Space Mono"/>
              <a:ea typeface="Space Mono"/>
              <a:cs typeface="Space Mono"/>
              <a:sym typeface="Space Mono"/>
            </a:endParaRPr>
          </a:p>
        </p:txBody>
      </p:sp>
      <p:sp>
        <p:nvSpPr>
          <p:cNvPr id="75" name="Google Shape;75;p14"/>
          <p:cNvSpPr txBox="1"/>
          <p:nvPr/>
        </p:nvSpPr>
        <p:spPr>
          <a:xfrm>
            <a:off x="5337325" y="4542813"/>
            <a:ext cx="3451200" cy="1839900"/>
          </a:xfrm>
          <a:prstGeom prst="rect">
            <a:avLst/>
          </a:prstGeom>
          <a:noFill/>
          <a:ln>
            <a:noFill/>
          </a:ln>
        </p:spPr>
        <p:txBody>
          <a:bodyPr spcFirstLastPara="1" wrap="square" lIns="91425" tIns="91425" rIns="91425" bIns="91425" anchor="t" anchorCtr="0">
            <a:noAutofit/>
          </a:bodyPr>
          <a:lstStyle/>
          <a:p>
            <a:pPr marL="457200" indent="-304800" defTabSz="914400" eaLnBrk="1" fontAlgn="auto" hangingPunct="1">
              <a:spcBef>
                <a:spcPts val="0"/>
              </a:spcBef>
              <a:spcAft>
                <a:spcPts val="0"/>
              </a:spcAft>
              <a:buClr>
                <a:srgbClr val="2D2D29"/>
              </a:buClr>
              <a:buSzPts val="1200"/>
              <a:buFont typeface="Roboto Light"/>
              <a:buChar char="➔"/>
            </a:pPr>
            <a:r>
              <a:rPr lang="pl" sz="1200" kern="0" dirty="0">
                <a:solidFill>
                  <a:srgbClr val="2D2D29"/>
                </a:solidFill>
                <a:latin typeface="Roboto Light"/>
                <a:ea typeface="Roboto Light"/>
                <a:cs typeface="Roboto Light"/>
                <a:sym typeface="Roboto Light"/>
              </a:rPr>
              <a:t>🇧🇷  living in 🇵🇱  with my family (wife and 4 kids)</a:t>
            </a:r>
            <a:endParaRPr sz="1200" kern="0" dirty="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dirty="0">
                <a:solidFill>
                  <a:srgbClr val="2D2D29"/>
                </a:solidFill>
                <a:latin typeface="Roboto Light"/>
                <a:ea typeface="Roboto Light"/>
                <a:cs typeface="Roboto Light"/>
                <a:sym typeface="Roboto Light"/>
              </a:rPr>
              <a:t>Lived in the 🇺🇸  for over 10 years</a:t>
            </a:r>
            <a:endParaRPr sz="1200" kern="0" dirty="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dirty="0">
                <a:solidFill>
                  <a:srgbClr val="2D2D29"/>
                </a:solidFill>
                <a:latin typeface="Roboto Light"/>
                <a:ea typeface="Roboto Light"/>
                <a:cs typeface="Roboto Light"/>
                <a:sym typeface="Roboto Light"/>
              </a:rPr>
              <a:t>Bachelor in International Business (U.S.)</a:t>
            </a:r>
            <a:endParaRPr sz="1200" kern="0" dirty="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dirty="0">
                <a:solidFill>
                  <a:srgbClr val="2D2D29"/>
                </a:solidFill>
                <a:latin typeface="Roboto Light"/>
                <a:ea typeface="Roboto Light"/>
                <a:cs typeface="Roboto Light"/>
                <a:sym typeface="Roboto Light"/>
              </a:rPr>
              <a:t>MBA in Business Management (Brazil)</a:t>
            </a:r>
            <a:endParaRPr sz="1200" kern="0" dirty="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dirty="0">
                <a:solidFill>
                  <a:srgbClr val="2D2D29"/>
                </a:solidFill>
                <a:latin typeface="Roboto Light"/>
                <a:ea typeface="Roboto Light"/>
                <a:cs typeface="Roboto Light"/>
                <a:sym typeface="Roboto Light"/>
              </a:rPr>
              <a:t>I don't like soccer, only surfing</a:t>
            </a:r>
            <a:endParaRPr sz="1200" kern="0" dirty="0">
              <a:solidFill>
                <a:srgbClr val="2D2D29"/>
              </a:solidFill>
              <a:latin typeface="Roboto Light"/>
              <a:ea typeface="Roboto Light"/>
              <a:cs typeface="Roboto Light"/>
              <a:sym typeface="Roboto Light"/>
            </a:endParaRPr>
          </a:p>
          <a:p>
            <a:pPr defTabSz="914400" eaLnBrk="1" fontAlgn="auto" hangingPunct="1">
              <a:spcBef>
                <a:spcPts val="1000"/>
              </a:spcBef>
              <a:spcAft>
                <a:spcPts val="1000"/>
              </a:spcAft>
              <a:buClr>
                <a:srgbClr val="000000"/>
              </a:buClr>
            </a:pPr>
            <a:endParaRPr sz="1200" kern="0" dirty="0">
              <a:solidFill>
                <a:srgbClr val="2D2D29"/>
              </a:solidFill>
              <a:latin typeface="Roboto Light"/>
              <a:ea typeface="Roboto Light"/>
              <a:cs typeface="Roboto Light"/>
              <a:sym typeface="Roboto Light"/>
            </a:endParaRPr>
          </a:p>
        </p:txBody>
      </p:sp>
      <p:grpSp>
        <p:nvGrpSpPr>
          <p:cNvPr id="11" name="Group 1">
            <a:extLst>
              <a:ext uri="{FF2B5EF4-FFF2-40B4-BE49-F238E27FC236}">
                <a16:creationId xmlns:a16="http://schemas.microsoft.com/office/drawing/2014/main" id="{0C41864C-C675-4768-99ED-6E3799A3AB70}"/>
              </a:ext>
            </a:extLst>
          </p:cNvPr>
          <p:cNvGrpSpPr>
            <a:grpSpLocks/>
          </p:cNvGrpSpPr>
          <p:nvPr/>
        </p:nvGrpSpPr>
        <p:grpSpPr bwMode="auto">
          <a:xfrm>
            <a:off x="11113" y="0"/>
            <a:ext cx="9126537" cy="1266825"/>
            <a:chOff x="7" y="0"/>
            <a:chExt cx="5749" cy="798"/>
          </a:xfrm>
        </p:grpSpPr>
        <p:pic>
          <p:nvPicPr>
            <p:cNvPr id="12" name="Picture 2">
              <a:extLst>
                <a:ext uri="{FF2B5EF4-FFF2-40B4-BE49-F238E27FC236}">
                  <a16:creationId xmlns:a16="http://schemas.microsoft.com/office/drawing/2014/main" id="{2DD42672-8D9D-4431-8721-29345DB94A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9" y="0"/>
              <a:ext cx="4027"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3">
              <a:extLst>
                <a:ext uri="{FF2B5EF4-FFF2-40B4-BE49-F238E27FC236}">
                  <a16:creationId xmlns:a16="http://schemas.microsoft.com/office/drawing/2014/main" id="{36797924-CE66-4DC1-9D8C-A8E663A909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 y="0"/>
              <a:ext cx="1730"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childTnLst>
                                </p:cTn>
                              </p:par>
                              <p:par>
                                <p:cTn id="11" presetID="10"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3505074" y="769822"/>
            <a:ext cx="8199195" cy="5466150"/>
          </a:xfrm>
          <a:prstGeom prst="rect">
            <a:avLst/>
          </a:prstGeom>
          <a:noFill/>
          <a:ln>
            <a:noFill/>
          </a:ln>
        </p:spPr>
      </p:pic>
      <p:sp>
        <p:nvSpPr>
          <p:cNvPr id="55" name="Google Shape;55;p13"/>
          <p:cNvSpPr/>
          <p:nvPr/>
        </p:nvSpPr>
        <p:spPr>
          <a:xfrm>
            <a:off x="185375" y="984000"/>
            <a:ext cx="3165300" cy="4876500"/>
          </a:xfrm>
          <a:prstGeom prst="rect">
            <a:avLst/>
          </a:prstGeom>
          <a:noFill/>
          <a:ln w="9525" cap="flat" cmpd="sng">
            <a:solidFill>
              <a:srgbClr val="2D2D29"/>
            </a:solidFill>
            <a:prstDash val="dash"/>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56" name="Google Shape;56;p13"/>
          <p:cNvSpPr txBox="1"/>
          <p:nvPr/>
        </p:nvSpPr>
        <p:spPr>
          <a:xfrm>
            <a:off x="311700" y="1302275"/>
            <a:ext cx="8520600" cy="5727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endParaRPr sz="2800" kern="0">
              <a:solidFill>
                <a:srgbClr val="000000"/>
              </a:solidFill>
              <a:latin typeface="Arial"/>
              <a:cs typeface="Arial"/>
              <a:sym typeface="Arial"/>
            </a:endParaRPr>
          </a:p>
        </p:txBody>
      </p:sp>
      <p:pic>
        <p:nvPicPr>
          <p:cNvPr id="57" name="Google Shape;57;p13"/>
          <p:cNvPicPr preferRelativeResize="0"/>
          <p:nvPr/>
        </p:nvPicPr>
        <p:blipFill rotWithShape="1">
          <a:blip r:embed="rId4">
            <a:alphaModFix/>
          </a:blip>
          <a:srcRect/>
          <a:stretch/>
        </p:blipFill>
        <p:spPr>
          <a:xfrm>
            <a:off x="-1" y="857250"/>
            <a:ext cx="4721649" cy="5143500"/>
          </a:xfrm>
          <a:prstGeom prst="rect">
            <a:avLst/>
          </a:prstGeom>
          <a:noFill/>
          <a:ln>
            <a:noFill/>
          </a:ln>
        </p:spPr>
      </p:pic>
      <p:pic>
        <p:nvPicPr>
          <p:cNvPr id="58" name="Google Shape;58;p13"/>
          <p:cNvPicPr preferRelativeResize="0"/>
          <p:nvPr/>
        </p:nvPicPr>
        <p:blipFill>
          <a:blip r:embed="rId5">
            <a:alphaModFix/>
          </a:blip>
          <a:stretch>
            <a:fillRect/>
          </a:stretch>
        </p:blipFill>
        <p:spPr>
          <a:xfrm>
            <a:off x="235916" y="1104781"/>
            <a:ext cx="1274456" cy="491101"/>
          </a:xfrm>
          <a:prstGeom prst="rect">
            <a:avLst/>
          </a:prstGeom>
          <a:noFill/>
          <a:ln>
            <a:noFill/>
          </a:ln>
        </p:spPr>
      </p:pic>
      <p:sp>
        <p:nvSpPr>
          <p:cNvPr id="59" name="Google Shape;59;p13"/>
          <p:cNvSpPr/>
          <p:nvPr/>
        </p:nvSpPr>
        <p:spPr>
          <a:xfrm>
            <a:off x="-350350" y="2397550"/>
            <a:ext cx="2690700" cy="5523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0" name="Google Shape;60;p13"/>
          <p:cNvSpPr txBox="1"/>
          <p:nvPr/>
        </p:nvSpPr>
        <p:spPr>
          <a:xfrm>
            <a:off x="235936" y="2010157"/>
            <a:ext cx="3910500" cy="12735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pl" sz="2500" b="1" kern="0">
                <a:solidFill>
                  <a:srgbClr val="2D2D29"/>
                </a:solidFill>
                <a:latin typeface="Space Mono"/>
                <a:ea typeface="Space Mono"/>
                <a:cs typeface="Space Mono"/>
                <a:sym typeface="Space Mono"/>
              </a:rPr>
              <a:t>Marketing Automation for E-commerce </a:t>
            </a:r>
            <a:endParaRPr sz="2500" b="1" kern="0">
              <a:solidFill>
                <a:srgbClr val="2D2D29"/>
              </a:solidFill>
              <a:latin typeface="Space Mono"/>
              <a:ea typeface="Space Mono"/>
              <a:cs typeface="Space Mono"/>
              <a:sym typeface="Space Mono"/>
            </a:endParaRPr>
          </a:p>
        </p:txBody>
      </p:sp>
      <p:sp>
        <p:nvSpPr>
          <p:cNvPr id="61" name="Google Shape;61;p13"/>
          <p:cNvSpPr txBox="1"/>
          <p:nvPr/>
        </p:nvSpPr>
        <p:spPr>
          <a:xfrm>
            <a:off x="266975" y="3475950"/>
            <a:ext cx="3699300" cy="19326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1000"/>
              </a:spcBef>
              <a:spcAft>
                <a:spcPts val="0"/>
              </a:spcAft>
              <a:buClr>
                <a:srgbClr val="000000"/>
              </a:buClr>
              <a:buSzPts val="1100"/>
            </a:pPr>
            <a:r>
              <a:rPr lang="pl" sz="1200" i="1" kern="0">
                <a:solidFill>
                  <a:srgbClr val="2D2D29"/>
                </a:solidFill>
                <a:latin typeface="Space Mono"/>
                <a:ea typeface="Space Mono"/>
                <a:cs typeface="Space Mono"/>
                <a:sym typeface="Space Mono"/>
              </a:rPr>
              <a:t>“Our mission is to turn your online store into a Sales Machine.”</a:t>
            </a:r>
            <a:endParaRPr sz="1200" i="1" kern="0">
              <a:solidFill>
                <a:srgbClr val="2D2D29"/>
              </a:solidFill>
              <a:latin typeface="Space Mono"/>
              <a:ea typeface="Space Mono"/>
              <a:cs typeface="Space Mono"/>
              <a:sym typeface="Space Mono"/>
            </a:endParaRPr>
          </a:p>
          <a:p>
            <a:pPr defTabSz="914400" eaLnBrk="1" fontAlgn="auto" hangingPunct="1">
              <a:spcBef>
                <a:spcPts val="1000"/>
              </a:spcBef>
              <a:spcAft>
                <a:spcPts val="0"/>
              </a:spcAft>
              <a:buClr>
                <a:srgbClr val="000000"/>
              </a:buClr>
              <a:buSzPts val="1100"/>
            </a:pPr>
            <a:endParaRPr sz="1200" i="1" kern="0">
              <a:solidFill>
                <a:srgbClr val="2D2D29"/>
              </a:solidFill>
              <a:latin typeface="Space Mono"/>
              <a:ea typeface="Space Mono"/>
              <a:cs typeface="Space Mono"/>
              <a:sym typeface="Space Mono"/>
            </a:endParaRPr>
          </a:p>
          <a:p>
            <a:pPr defTabSz="914400" eaLnBrk="1" fontAlgn="auto" hangingPunct="1">
              <a:spcBef>
                <a:spcPts val="1000"/>
              </a:spcBef>
              <a:spcAft>
                <a:spcPts val="0"/>
              </a:spcAft>
              <a:buClr>
                <a:srgbClr val="000000"/>
              </a:buClr>
              <a:buSzPts val="1100"/>
            </a:pPr>
            <a:r>
              <a:rPr lang="pl" sz="1000" kern="0">
                <a:solidFill>
                  <a:srgbClr val="2D2D29"/>
                </a:solidFill>
                <a:latin typeface="Space Mono"/>
                <a:ea typeface="Space Mono"/>
                <a:cs typeface="Space Mono"/>
                <a:sym typeface="Space Mono"/>
              </a:rPr>
              <a:t>Michał Blak — edrone's CEO</a:t>
            </a:r>
            <a:endParaRPr sz="1000"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800" kern="0">
              <a:solidFill>
                <a:srgbClr val="2D2D29"/>
              </a:solidFill>
              <a:latin typeface="Space Mono"/>
              <a:ea typeface="Space Mono"/>
              <a:cs typeface="Space Mono"/>
              <a:sym typeface="Space Mono"/>
            </a:endParaRPr>
          </a:p>
        </p:txBody>
      </p:sp>
      <p:pic>
        <p:nvPicPr>
          <p:cNvPr id="62" name="Google Shape;62;p13"/>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66"/>
        <p:cNvGrpSpPr/>
        <p:nvPr/>
      </p:nvGrpSpPr>
      <p:grpSpPr>
        <a:xfrm>
          <a:off x="0" y="0"/>
          <a:ext cx="0" cy="0"/>
          <a:chOff x="0" y="0"/>
          <a:chExt cx="0" cy="0"/>
        </a:xfrm>
      </p:grpSpPr>
      <p:pic>
        <p:nvPicPr>
          <p:cNvPr id="67" name="Google Shape;67;p14"/>
          <p:cNvPicPr preferRelativeResize="0"/>
          <p:nvPr/>
        </p:nvPicPr>
        <p:blipFill rotWithShape="1">
          <a:blip r:embed="rId3">
            <a:alphaModFix/>
          </a:blip>
          <a:srcRect/>
          <a:stretch/>
        </p:blipFill>
        <p:spPr>
          <a:xfrm>
            <a:off x="1" y="857250"/>
            <a:ext cx="5387999" cy="5143500"/>
          </a:xfrm>
          <a:prstGeom prst="rect">
            <a:avLst/>
          </a:prstGeom>
          <a:noFill/>
          <a:ln>
            <a:noFill/>
          </a:ln>
        </p:spPr>
      </p:pic>
      <p:sp>
        <p:nvSpPr>
          <p:cNvPr id="68" name="Google Shape;68;p14"/>
          <p:cNvSpPr txBox="1"/>
          <p:nvPr/>
        </p:nvSpPr>
        <p:spPr>
          <a:xfrm>
            <a:off x="169825" y="2161925"/>
            <a:ext cx="3307500" cy="3517800"/>
          </a:xfrm>
          <a:prstGeom prst="rect">
            <a:avLst/>
          </a:prstGeom>
          <a:noFill/>
          <a:ln>
            <a:noFill/>
          </a:ln>
        </p:spPr>
        <p:txBody>
          <a:bodyPr spcFirstLastPara="1" wrap="square" lIns="91425" tIns="91425" rIns="91425" bIns="91425" anchor="t" anchorCtr="0">
            <a:noAutofit/>
          </a:bodyPr>
          <a:lstStyle/>
          <a:p>
            <a:pPr marL="457200" indent="-304800" defTabSz="914400" eaLnBrk="1" fontAlgn="auto" hangingPunct="1">
              <a:spcBef>
                <a:spcPts val="0"/>
              </a:spcBef>
              <a:spcAft>
                <a:spcPts val="0"/>
              </a:spcAft>
              <a:buClr>
                <a:srgbClr val="2D2D29"/>
              </a:buClr>
              <a:buSzPts val="1200"/>
              <a:buFont typeface="Roboto Light"/>
              <a:buChar char="➔"/>
            </a:pPr>
            <a:r>
              <a:rPr lang="pl" sz="1200" kern="0">
                <a:solidFill>
                  <a:srgbClr val="2D2D29"/>
                </a:solidFill>
                <a:latin typeface="Roboto Light"/>
                <a:ea typeface="Roboto Light"/>
                <a:cs typeface="Roboto Light"/>
                <a:sym typeface="Roboto Light"/>
              </a:rPr>
              <a:t>Tech Company</a:t>
            </a:r>
            <a:endParaRPr sz="1200" kern="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a:solidFill>
                  <a:srgbClr val="2D2D29"/>
                </a:solidFill>
                <a:latin typeface="Roboto Light"/>
                <a:ea typeface="Roboto Light"/>
                <a:cs typeface="Roboto Light"/>
                <a:sym typeface="Roboto Light"/>
              </a:rPr>
              <a:t>Dedicated to eCommerce </a:t>
            </a:r>
            <a:endParaRPr sz="1200" kern="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a:solidFill>
                  <a:srgbClr val="2D2D29"/>
                </a:solidFill>
                <a:latin typeface="Roboto Light"/>
                <a:ea typeface="Roboto Light"/>
                <a:cs typeface="Roboto Light"/>
                <a:sym typeface="Roboto Light"/>
              </a:rPr>
              <a:t>Presence in 20+ countries</a:t>
            </a:r>
            <a:endParaRPr sz="1200" kern="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a:solidFill>
                  <a:srgbClr val="2D2D29"/>
                </a:solidFill>
                <a:latin typeface="Roboto Light"/>
                <a:ea typeface="Roboto Light"/>
                <a:cs typeface="Roboto Light"/>
                <a:sym typeface="Roboto Light"/>
              </a:rPr>
              <a:t>VC-backed</a:t>
            </a:r>
            <a:endParaRPr sz="1200" kern="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a:solidFill>
                  <a:srgbClr val="2D2D29"/>
                </a:solidFill>
                <a:latin typeface="Roboto Light"/>
                <a:ea typeface="Roboto Light"/>
                <a:cs typeface="Roboto Light"/>
                <a:sym typeface="Roboto Light"/>
              </a:rPr>
              <a:t>AWS awarded architecture</a:t>
            </a:r>
            <a:endParaRPr sz="1200" kern="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a:solidFill>
                  <a:srgbClr val="2D2D29"/>
                </a:solidFill>
                <a:latin typeface="Roboto Light"/>
                <a:ea typeface="Roboto Light"/>
                <a:cs typeface="Roboto Light"/>
                <a:sym typeface="Roboto Light"/>
              </a:rPr>
              <a:t>Each year, we process over 30,000,000 transactions for over 1000 eCommerce stores from around the world</a:t>
            </a:r>
            <a:endParaRPr sz="1200" kern="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1000"/>
              </a:spcAft>
              <a:buClr>
                <a:srgbClr val="2D2D29"/>
              </a:buClr>
              <a:buSzPts val="1200"/>
              <a:buFont typeface="Roboto Light"/>
              <a:buChar char="➔"/>
            </a:pPr>
            <a:r>
              <a:rPr lang="pl" sz="1200" kern="0">
                <a:solidFill>
                  <a:srgbClr val="2D2D29"/>
                </a:solidFill>
                <a:latin typeface="Roboto Light"/>
                <a:ea typeface="Roboto Light"/>
                <a:cs typeface="Roboto Light"/>
                <a:sym typeface="Roboto Light"/>
              </a:rPr>
              <a:t>Team structure – 60% engineering</a:t>
            </a:r>
            <a:br>
              <a:rPr lang="pl" sz="1200" kern="0">
                <a:solidFill>
                  <a:srgbClr val="2D2D29"/>
                </a:solidFill>
                <a:latin typeface="Roboto Light"/>
                <a:ea typeface="Roboto Light"/>
                <a:cs typeface="Roboto Light"/>
                <a:sym typeface="Roboto Light"/>
              </a:rPr>
            </a:br>
            <a:r>
              <a:rPr lang="pl" sz="1200" kern="0">
                <a:solidFill>
                  <a:srgbClr val="2D2D29"/>
                </a:solidFill>
                <a:latin typeface="Roboto Light"/>
                <a:ea typeface="Roboto Light"/>
                <a:cs typeface="Roboto Light"/>
                <a:sym typeface="Roboto Light"/>
              </a:rPr>
              <a:t>&amp; customer success, 40% marketing, partnerships and global sales</a:t>
            </a:r>
            <a:endParaRPr sz="1200" kern="0">
              <a:solidFill>
                <a:srgbClr val="2D2D29"/>
              </a:solidFill>
              <a:latin typeface="Roboto Light"/>
              <a:ea typeface="Roboto Light"/>
              <a:cs typeface="Roboto Light"/>
              <a:sym typeface="Roboto Light"/>
            </a:endParaRPr>
          </a:p>
        </p:txBody>
      </p:sp>
      <p:sp>
        <p:nvSpPr>
          <p:cNvPr id="69" name="Google Shape;69;p14"/>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0" name="Google Shape;70;p14"/>
          <p:cNvSpPr txBox="1"/>
          <p:nvPr/>
        </p:nvSpPr>
        <p:spPr>
          <a:xfrm>
            <a:off x="254200" y="1582925"/>
            <a:ext cx="2427300" cy="564000"/>
          </a:xfrm>
          <a:prstGeom prst="rect">
            <a:avLst/>
          </a:prstGeom>
          <a:noFill/>
          <a:ln>
            <a:noFill/>
          </a:ln>
        </p:spPr>
        <p:txBody>
          <a:bodyPr spcFirstLastPara="1" wrap="square" lIns="91425" tIns="91425" rIns="91425" bIns="91425" anchor="t" anchorCtr="0">
            <a:noAutofit/>
          </a:bodyPr>
          <a:lstStyle/>
          <a:p>
            <a:pPr defTabSz="914400" eaLnBrk="1" fontAlgn="auto" hangingPunct="1">
              <a:lnSpc>
                <a:spcPct val="115000"/>
              </a:lnSpc>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edrone</a:t>
            </a:r>
            <a:endParaRPr sz="2400" b="1" kern="0">
              <a:solidFill>
                <a:srgbClr val="2D2D29"/>
              </a:solidFill>
              <a:latin typeface="Space Mono"/>
              <a:ea typeface="Space Mono"/>
              <a:cs typeface="Space Mono"/>
              <a:sym typeface="Space Mono"/>
            </a:endParaRPr>
          </a:p>
        </p:txBody>
      </p:sp>
      <p:pic>
        <p:nvPicPr>
          <p:cNvPr id="71" name="Google Shape;71;p14"/>
          <p:cNvPicPr preferRelativeResize="0"/>
          <p:nvPr/>
        </p:nvPicPr>
        <p:blipFill>
          <a:blip r:embed="rId4">
            <a:alphaModFix/>
          </a:blip>
          <a:stretch>
            <a:fillRect/>
          </a:stretch>
        </p:blipFill>
        <p:spPr>
          <a:xfrm>
            <a:off x="235916" y="1104781"/>
            <a:ext cx="1274456" cy="491101"/>
          </a:xfrm>
          <a:prstGeom prst="rect">
            <a:avLst/>
          </a:prstGeom>
          <a:noFill/>
          <a:ln>
            <a:noFill/>
          </a:ln>
        </p:spPr>
      </p:pic>
      <p:pic>
        <p:nvPicPr>
          <p:cNvPr id="72" name="Google Shape;72;p14"/>
          <p:cNvPicPr preferRelativeResize="0"/>
          <p:nvPr/>
        </p:nvPicPr>
        <p:blipFill>
          <a:blip r:embed="rId5">
            <a:alphaModFix/>
          </a:blip>
          <a:stretch>
            <a:fillRect/>
          </a:stretch>
        </p:blipFill>
        <p:spPr>
          <a:xfrm>
            <a:off x="1510374" y="1104775"/>
            <a:ext cx="1079828" cy="491100"/>
          </a:xfrm>
          <a:prstGeom prst="rect">
            <a:avLst/>
          </a:prstGeom>
          <a:noFill/>
          <a:ln>
            <a:noFill/>
          </a:ln>
        </p:spPr>
      </p:pic>
      <p:pic>
        <p:nvPicPr>
          <p:cNvPr id="73" name="Google Shape;73;p14"/>
          <p:cNvPicPr preferRelativeResize="0"/>
          <p:nvPr/>
        </p:nvPicPr>
        <p:blipFill>
          <a:blip r:embed="rId6">
            <a:alphaModFix/>
          </a:blip>
          <a:stretch>
            <a:fillRect/>
          </a:stretch>
        </p:blipFill>
        <p:spPr>
          <a:xfrm>
            <a:off x="6425702" y="1180136"/>
            <a:ext cx="1274450" cy="1911645"/>
          </a:xfrm>
          <a:prstGeom prst="rect">
            <a:avLst/>
          </a:prstGeom>
          <a:noFill/>
          <a:ln>
            <a:noFill/>
          </a:ln>
        </p:spPr>
      </p:pic>
      <p:sp>
        <p:nvSpPr>
          <p:cNvPr id="74" name="Google Shape;74;p14"/>
          <p:cNvSpPr txBox="1"/>
          <p:nvPr/>
        </p:nvSpPr>
        <p:spPr>
          <a:xfrm>
            <a:off x="5280313" y="3091788"/>
            <a:ext cx="3565200" cy="600000"/>
          </a:xfrm>
          <a:prstGeom prst="rect">
            <a:avLst/>
          </a:prstGeom>
          <a:noFill/>
          <a:ln>
            <a:noFill/>
          </a:ln>
        </p:spPr>
        <p:txBody>
          <a:bodyPr spcFirstLastPara="1" wrap="square" lIns="91425" tIns="91425" rIns="91425" bIns="91425" anchor="t" anchorCtr="0">
            <a:noAutofit/>
          </a:bodyPr>
          <a:lstStyle/>
          <a:p>
            <a:pPr algn="ctr" defTabSz="914400" eaLnBrk="1" fontAlgn="auto" hangingPunct="1">
              <a:lnSpc>
                <a:spcPct val="115000"/>
              </a:lnSpc>
              <a:spcBef>
                <a:spcPts val="0"/>
              </a:spcBef>
              <a:spcAft>
                <a:spcPts val="0"/>
              </a:spcAft>
              <a:buClr>
                <a:srgbClr val="000000"/>
              </a:buClr>
              <a:buSzPts val="1100"/>
            </a:pPr>
            <a:r>
              <a:rPr lang="pl" b="1" kern="0">
                <a:solidFill>
                  <a:srgbClr val="2D2D29"/>
                </a:solidFill>
                <a:latin typeface="Space Mono"/>
                <a:ea typeface="Space Mono"/>
                <a:cs typeface="Space Mono"/>
                <a:sym typeface="Space Mono"/>
              </a:rPr>
              <a:t>André Floriano</a:t>
            </a:r>
            <a:endParaRPr b="1" kern="0">
              <a:solidFill>
                <a:srgbClr val="2D2D29"/>
              </a:solidFill>
              <a:latin typeface="Space Mono"/>
              <a:ea typeface="Space Mono"/>
              <a:cs typeface="Space Mono"/>
              <a:sym typeface="Space Mono"/>
            </a:endParaRPr>
          </a:p>
          <a:p>
            <a:pPr algn="ctr" defTabSz="914400" eaLnBrk="1" fontAlgn="auto" hangingPunct="1">
              <a:lnSpc>
                <a:spcPct val="115000"/>
              </a:lnSpc>
              <a:spcBef>
                <a:spcPts val="0"/>
              </a:spcBef>
              <a:spcAft>
                <a:spcPts val="0"/>
              </a:spcAft>
              <a:buClr>
                <a:srgbClr val="000000"/>
              </a:buClr>
              <a:buSzPts val="1100"/>
            </a:pPr>
            <a:r>
              <a:rPr lang="pl" sz="1000" kern="0">
                <a:solidFill>
                  <a:srgbClr val="2D2D29"/>
                </a:solidFill>
                <a:latin typeface="Space Mono"/>
                <a:ea typeface="Space Mono"/>
                <a:cs typeface="Space Mono"/>
                <a:sym typeface="Space Mono"/>
              </a:rPr>
              <a:t>Head of education @ edrone</a:t>
            </a:r>
            <a:endParaRPr sz="1000" kern="0">
              <a:solidFill>
                <a:srgbClr val="2D2D29"/>
              </a:solidFill>
              <a:latin typeface="Space Mono"/>
              <a:ea typeface="Space Mono"/>
              <a:cs typeface="Space Mono"/>
              <a:sym typeface="Space Mono"/>
            </a:endParaRPr>
          </a:p>
        </p:txBody>
      </p:sp>
      <p:sp>
        <p:nvSpPr>
          <p:cNvPr id="75" name="Google Shape;75;p14"/>
          <p:cNvSpPr txBox="1"/>
          <p:nvPr/>
        </p:nvSpPr>
        <p:spPr>
          <a:xfrm>
            <a:off x="5337325" y="3837963"/>
            <a:ext cx="3451200" cy="1839900"/>
          </a:xfrm>
          <a:prstGeom prst="rect">
            <a:avLst/>
          </a:prstGeom>
          <a:noFill/>
          <a:ln>
            <a:noFill/>
          </a:ln>
        </p:spPr>
        <p:txBody>
          <a:bodyPr spcFirstLastPara="1" wrap="square" lIns="91425" tIns="91425" rIns="91425" bIns="91425" anchor="t" anchorCtr="0">
            <a:noAutofit/>
          </a:bodyPr>
          <a:lstStyle/>
          <a:p>
            <a:pPr marL="457200" indent="-304800" defTabSz="914400" eaLnBrk="1" fontAlgn="auto" hangingPunct="1">
              <a:spcBef>
                <a:spcPts val="0"/>
              </a:spcBef>
              <a:spcAft>
                <a:spcPts val="0"/>
              </a:spcAft>
              <a:buClr>
                <a:srgbClr val="2D2D29"/>
              </a:buClr>
              <a:buSzPts val="1200"/>
              <a:buFont typeface="Roboto Light"/>
              <a:buChar char="➔"/>
            </a:pPr>
            <a:r>
              <a:rPr lang="pl" sz="1200" kern="0">
                <a:solidFill>
                  <a:srgbClr val="2D2D29"/>
                </a:solidFill>
                <a:latin typeface="Roboto Light"/>
                <a:ea typeface="Roboto Light"/>
                <a:cs typeface="Roboto Light"/>
                <a:sym typeface="Roboto Light"/>
              </a:rPr>
              <a:t>🇧🇷  living in 🇵🇱  with my family (wife and 4 kids)</a:t>
            </a:r>
            <a:endParaRPr sz="1200" kern="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a:solidFill>
                  <a:srgbClr val="2D2D29"/>
                </a:solidFill>
                <a:latin typeface="Roboto Light"/>
                <a:ea typeface="Roboto Light"/>
                <a:cs typeface="Roboto Light"/>
                <a:sym typeface="Roboto Light"/>
              </a:rPr>
              <a:t>Lived in the 🇺🇸  for over 10 years</a:t>
            </a:r>
            <a:endParaRPr sz="1200" kern="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a:solidFill>
                  <a:srgbClr val="2D2D29"/>
                </a:solidFill>
                <a:latin typeface="Roboto Light"/>
                <a:ea typeface="Roboto Light"/>
                <a:cs typeface="Roboto Light"/>
                <a:sym typeface="Roboto Light"/>
              </a:rPr>
              <a:t>Bachelor in International Business (U.S.)</a:t>
            </a:r>
            <a:endParaRPr sz="1200" kern="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a:solidFill>
                  <a:srgbClr val="2D2D29"/>
                </a:solidFill>
                <a:latin typeface="Roboto Light"/>
                <a:ea typeface="Roboto Light"/>
                <a:cs typeface="Roboto Light"/>
                <a:sym typeface="Roboto Light"/>
              </a:rPr>
              <a:t>MBA in Business Management (Brazil)</a:t>
            </a:r>
            <a:endParaRPr sz="1200" kern="0">
              <a:solidFill>
                <a:srgbClr val="2D2D29"/>
              </a:solidFill>
              <a:latin typeface="Roboto Light"/>
              <a:ea typeface="Roboto Light"/>
              <a:cs typeface="Roboto Light"/>
              <a:sym typeface="Roboto Light"/>
            </a:endParaRPr>
          </a:p>
          <a:p>
            <a:pPr marL="457200" indent="-304800" defTabSz="914400" eaLnBrk="1" fontAlgn="auto" hangingPunct="1">
              <a:spcBef>
                <a:spcPts val="1000"/>
              </a:spcBef>
              <a:spcAft>
                <a:spcPts val="0"/>
              </a:spcAft>
              <a:buClr>
                <a:srgbClr val="2D2D29"/>
              </a:buClr>
              <a:buSzPts val="1200"/>
              <a:buFont typeface="Roboto Light"/>
              <a:buChar char="➔"/>
            </a:pPr>
            <a:r>
              <a:rPr lang="pl" sz="1200" kern="0">
                <a:solidFill>
                  <a:srgbClr val="2D2D29"/>
                </a:solidFill>
                <a:latin typeface="Roboto Light"/>
                <a:ea typeface="Roboto Light"/>
                <a:cs typeface="Roboto Light"/>
                <a:sym typeface="Roboto Light"/>
              </a:rPr>
              <a:t>I don't like soccer, only surfing</a:t>
            </a:r>
            <a:endParaRPr sz="1200" kern="0">
              <a:solidFill>
                <a:srgbClr val="2D2D29"/>
              </a:solidFill>
              <a:latin typeface="Roboto Light"/>
              <a:ea typeface="Roboto Light"/>
              <a:cs typeface="Roboto Light"/>
              <a:sym typeface="Roboto Light"/>
            </a:endParaRPr>
          </a:p>
          <a:p>
            <a:pPr defTabSz="914400" eaLnBrk="1" fontAlgn="auto" hangingPunct="1">
              <a:spcBef>
                <a:spcPts val="1000"/>
              </a:spcBef>
              <a:spcAft>
                <a:spcPts val="1000"/>
              </a:spcAft>
              <a:buClr>
                <a:srgbClr val="000000"/>
              </a:buClr>
            </a:pPr>
            <a:endParaRPr sz="1200" kern="0">
              <a:solidFill>
                <a:srgbClr val="2D2D29"/>
              </a:solidFill>
              <a:latin typeface="Roboto Light"/>
              <a:ea typeface="Roboto Light"/>
              <a:cs typeface="Roboto Light"/>
              <a:sym typeface="Roboto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childTnLst>
                                </p:cTn>
                              </p:par>
                              <p:par>
                                <p:cTn id="11" presetID="10"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5"/>
          <p:cNvPicPr preferRelativeResize="0"/>
          <p:nvPr/>
        </p:nvPicPr>
        <p:blipFill rotWithShape="1">
          <a:blip r:embed="rId3">
            <a:alphaModFix/>
          </a:blip>
          <a:srcRect r="17709"/>
          <a:stretch/>
        </p:blipFill>
        <p:spPr>
          <a:xfrm>
            <a:off x="1" y="857250"/>
            <a:ext cx="9144001" cy="5143500"/>
          </a:xfrm>
          <a:prstGeom prst="rect">
            <a:avLst/>
          </a:prstGeom>
          <a:noFill/>
          <a:ln>
            <a:noFill/>
          </a:ln>
        </p:spPr>
      </p:pic>
      <p:pic>
        <p:nvPicPr>
          <p:cNvPr id="81" name="Google Shape;81;p15"/>
          <p:cNvPicPr preferRelativeResize="0"/>
          <p:nvPr/>
        </p:nvPicPr>
        <p:blipFill>
          <a:blip r:embed="rId4">
            <a:alphaModFix/>
          </a:blip>
          <a:stretch>
            <a:fillRect/>
          </a:stretch>
        </p:blipFill>
        <p:spPr>
          <a:xfrm>
            <a:off x="225921" y="1088775"/>
            <a:ext cx="1274456" cy="491101"/>
          </a:xfrm>
          <a:prstGeom prst="rect">
            <a:avLst/>
          </a:prstGeom>
          <a:noFill/>
          <a:ln>
            <a:noFill/>
          </a:ln>
        </p:spPr>
      </p:pic>
      <p:sp>
        <p:nvSpPr>
          <p:cNvPr id="82" name="Google Shape;82;p15"/>
          <p:cNvSpPr txBox="1"/>
          <p:nvPr/>
        </p:nvSpPr>
        <p:spPr>
          <a:xfrm>
            <a:off x="1244700" y="2311150"/>
            <a:ext cx="6146100" cy="491100"/>
          </a:xfrm>
          <a:prstGeom prst="rect">
            <a:avLst/>
          </a:prstGeom>
          <a:noFill/>
          <a:ln>
            <a:noFill/>
          </a:ln>
        </p:spPr>
        <p:txBody>
          <a:bodyPr spcFirstLastPara="1" wrap="square" lIns="91425" tIns="91425" rIns="91425" bIns="91425" anchor="t" anchorCtr="0">
            <a:noAutofit/>
          </a:bodyPr>
          <a:lstStyle/>
          <a:p>
            <a:pPr algn="just" defTabSz="914400" eaLnBrk="1" fontAlgn="auto" hangingPunct="1">
              <a:lnSpc>
                <a:spcPct val="115000"/>
              </a:lnSpc>
              <a:spcBef>
                <a:spcPts val="400"/>
              </a:spcBef>
              <a:spcAft>
                <a:spcPts val="0"/>
              </a:spcAft>
              <a:buClr>
                <a:srgbClr val="000000"/>
              </a:buClr>
              <a:buSzPts val="1100"/>
            </a:pPr>
            <a:r>
              <a:rPr lang="pl" sz="1450" b="1" kern="0">
                <a:solidFill>
                  <a:srgbClr val="000000"/>
                </a:solidFill>
                <a:latin typeface="Arial"/>
                <a:cs typeface="Arial"/>
                <a:sym typeface="Arial"/>
              </a:rPr>
              <a:t>Introduction to Marketing Automation for E-Commerce</a:t>
            </a:r>
            <a:endParaRPr sz="1450" kern="0">
              <a:solidFill>
                <a:srgbClr val="000000"/>
              </a:solidFill>
              <a:latin typeface="Arial"/>
              <a:cs typeface="Arial"/>
              <a:sym typeface="Arial"/>
            </a:endParaRPr>
          </a:p>
          <a:p>
            <a:pPr algn="just" defTabSz="914400" eaLnBrk="1" fontAlgn="auto" hangingPunct="1">
              <a:lnSpc>
                <a:spcPct val="115000"/>
              </a:lnSpc>
              <a:spcBef>
                <a:spcPts val="1000"/>
              </a:spcBef>
              <a:spcAft>
                <a:spcPts val="1000"/>
              </a:spcAft>
              <a:buClr>
                <a:srgbClr val="000000"/>
              </a:buClr>
              <a:buSzPts val="1100"/>
            </a:pPr>
            <a:r>
              <a:rPr lang="pl" sz="1450" b="1" kern="0">
                <a:solidFill>
                  <a:srgbClr val="000000"/>
                </a:solidFill>
                <a:latin typeface="Arial"/>
                <a:cs typeface="Arial"/>
                <a:sym typeface="Arial"/>
              </a:rPr>
              <a:t>     </a:t>
            </a:r>
            <a:endParaRPr sz="1450" b="1" kern="0">
              <a:solidFill>
                <a:srgbClr val="000000"/>
              </a:solidFill>
              <a:latin typeface="Arial"/>
              <a:cs typeface="Arial"/>
              <a:sym typeface="Arial"/>
            </a:endParaRPr>
          </a:p>
        </p:txBody>
      </p:sp>
      <p:cxnSp>
        <p:nvCxnSpPr>
          <p:cNvPr id="83" name="Google Shape;83;p15"/>
          <p:cNvCxnSpPr/>
          <p:nvPr/>
        </p:nvCxnSpPr>
        <p:spPr>
          <a:xfrm>
            <a:off x="952825" y="2592925"/>
            <a:ext cx="217500" cy="0"/>
          </a:xfrm>
          <a:prstGeom prst="straightConnector1">
            <a:avLst/>
          </a:prstGeom>
          <a:noFill/>
          <a:ln w="9525" cap="flat" cmpd="sng">
            <a:solidFill>
              <a:srgbClr val="000000"/>
            </a:solidFill>
            <a:prstDash val="solid"/>
            <a:round/>
            <a:headEnd type="none" w="med" len="med"/>
            <a:tailEnd type="triangle" w="med" len="med"/>
          </a:ln>
        </p:spPr>
      </p:cxnSp>
      <p:cxnSp>
        <p:nvCxnSpPr>
          <p:cNvPr id="84" name="Google Shape;84;p15"/>
          <p:cNvCxnSpPr/>
          <p:nvPr/>
        </p:nvCxnSpPr>
        <p:spPr>
          <a:xfrm>
            <a:off x="952825" y="3317279"/>
            <a:ext cx="217500" cy="0"/>
          </a:xfrm>
          <a:prstGeom prst="straightConnector1">
            <a:avLst/>
          </a:prstGeom>
          <a:noFill/>
          <a:ln w="9525" cap="flat" cmpd="sng">
            <a:solidFill>
              <a:srgbClr val="000000"/>
            </a:solidFill>
            <a:prstDash val="solid"/>
            <a:round/>
            <a:headEnd type="none" w="med" len="med"/>
            <a:tailEnd type="triangle" w="med" len="med"/>
          </a:ln>
        </p:spPr>
      </p:cxnSp>
      <p:cxnSp>
        <p:nvCxnSpPr>
          <p:cNvPr id="85" name="Google Shape;85;p15"/>
          <p:cNvCxnSpPr/>
          <p:nvPr/>
        </p:nvCxnSpPr>
        <p:spPr>
          <a:xfrm>
            <a:off x="952825" y="4041633"/>
            <a:ext cx="217500" cy="0"/>
          </a:xfrm>
          <a:prstGeom prst="straightConnector1">
            <a:avLst/>
          </a:prstGeom>
          <a:noFill/>
          <a:ln w="9525" cap="flat" cmpd="sng">
            <a:solidFill>
              <a:srgbClr val="000000"/>
            </a:solidFill>
            <a:prstDash val="solid"/>
            <a:round/>
            <a:headEnd type="none" w="med" len="med"/>
            <a:tailEnd type="triangle" w="med" len="med"/>
          </a:ln>
        </p:spPr>
      </p:cxnSp>
      <p:pic>
        <p:nvPicPr>
          <p:cNvPr id="86" name="Google Shape;86;p15"/>
          <p:cNvPicPr preferRelativeResize="0"/>
          <p:nvPr/>
        </p:nvPicPr>
        <p:blipFill>
          <a:blip r:embed="rId5">
            <a:alphaModFix/>
          </a:blip>
          <a:stretch>
            <a:fillRect/>
          </a:stretch>
        </p:blipFill>
        <p:spPr>
          <a:xfrm>
            <a:off x="1510374" y="1104775"/>
            <a:ext cx="1079828" cy="491100"/>
          </a:xfrm>
          <a:prstGeom prst="rect">
            <a:avLst/>
          </a:prstGeom>
          <a:noFill/>
          <a:ln>
            <a:noFill/>
          </a:ln>
        </p:spPr>
      </p:pic>
      <p:sp>
        <p:nvSpPr>
          <p:cNvPr id="87" name="Google Shape;87;p15"/>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8" name="Google Shape;88;p15"/>
          <p:cNvSpPr txBox="1"/>
          <p:nvPr/>
        </p:nvSpPr>
        <p:spPr>
          <a:xfrm>
            <a:off x="254200" y="1582925"/>
            <a:ext cx="2427300" cy="564000"/>
          </a:xfrm>
          <a:prstGeom prst="rect">
            <a:avLst/>
          </a:prstGeom>
          <a:noFill/>
          <a:ln>
            <a:noFill/>
          </a:ln>
        </p:spPr>
        <p:txBody>
          <a:bodyPr spcFirstLastPara="1" wrap="square" lIns="91425" tIns="91425" rIns="91425" bIns="91425" anchor="t" anchorCtr="0">
            <a:noAutofit/>
          </a:bodyPr>
          <a:lstStyle/>
          <a:p>
            <a:pPr defTabSz="914400" eaLnBrk="1" fontAlgn="auto" hangingPunct="1">
              <a:lnSpc>
                <a:spcPct val="115000"/>
              </a:lnSpc>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Agenda</a:t>
            </a:r>
            <a:endParaRPr sz="2400" b="1" kern="0">
              <a:solidFill>
                <a:srgbClr val="2D2D29"/>
              </a:solidFill>
              <a:latin typeface="Space Mono"/>
              <a:ea typeface="Space Mono"/>
              <a:cs typeface="Space Mono"/>
              <a:sym typeface="Space Mono"/>
            </a:endParaRPr>
          </a:p>
        </p:txBody>
      </p:sp>
      <p:sp>
        <p:nvSpPr>
          <p:cNvPr id="89" name="Google Shape;89;p15"/>
          <p:cNvSpPr txBox="1"/>
          <p:nvPr/>
        </p:nvSpPr>
        <p:spPr>
          <a:xfrm>
            <a:off x="1244700" y="3035500"/>
            <a:ext cx="6146100" cy="491100"/>
          </a:xfrm>
          <a:prstGeom prst="rect">
            <a:avLst/>
          </a:prstGeom>
          <a:noFill/>
          <a:ln>
            <a:noFill/>
          </a:ln>
        </p:spPr>
        <p:txBody>
          <a:bodyPr spcFirstLastPara="1" wrap="square" lIns="91425" tIns="91425" rIns="91425" bIns="91425" anchor="t" anchorCtr="0">
            <a:noAutofit/>
          </a:bodyPr>
          <a:lstStyle/>
          <a:p>
            <a:pPr algn="just" defTabSz="914400" eaLnBrk="1" fontAlgn="auto" hangingPunct="1">
              <a:lnSpc>
                <a:spcPct val="115000"/>
              </a:lnSpc>
              <a:spcBef>
                <a:spcPts val="400"/>
              </a:spcBef>
              <a:spcAft>
                <a:spcPts val="1000"/>
              </a:spcAft>
              <a:buClr>
                <a:srgbClr val="000000"/>
              </a:buClr>
              <a:buSzPts val="1100"/>
            </a:pPr>
            <a:r>
              <a:rPr lang="pl" sz="1450" b="1" kern="0">
                <a:solidFill>
                  <a:srgbClr val="000000"/>
                </a:solidFill>
                <a:latin typeface="Arial"/>
                <a:cs typeface="Arial"/>
                <a:sym typeface="Arial"/>
              </a:rPr>
              <a:t>Advantages of using Marketing Automation in your E-Commerce</a:t>
            </a:r>
            <a:endParaRPr sz="1450" b="1" kern="0">
              <a:solidFill>
                <a:srgbClr val="000000"/>
              </a:solidFill>
              <a:latin typeface="Arial"/>
              <a:cs typeface="Arial"/>
              <a:sym typeface="Arial"/>
            </a:endParaRPr>
          </a:p>
        </p:txBody>
      </p:sp>
      <p:sp>
        <p:nvSpPr>
          <p:cNvPr id="90" name="Google Shape;90;p15"/>
          <p:cNvSpPr txBox="1"/>
          <p:nvPr/>
        </p:nvSpPr>
        <p:spPr>
          <a:xfrm>
            <a:off x="1244700" y="3759850"/>
            <a:ext cx="6146100" cy="491100"/>
          </a:xfrm>
          <a:prstGeom prst="rect">
            <a:avLst/>
          </a:prstGeom>
          <a:noFill/>
          <a:ln>
            <a:noFill/>
          </a:ln>
        </p:spPr>
        <p:txBody>
          <a:bodyPr spcFirstLastPara="1" wrap="square" lIns="91425" tIns="91425" rIns="91425" bIns="91425" anchor="t" anchorCtr="0">
            <a:noAutofit/>
          </a:bodyPr>
          <a:lstStyle/>
          <a:p>
            <a:pPr algn="just" defTabSz="914400" eaLnBrk="1" fontAlgn="auto" hangingPunct="1">
              <a:lnSpc>
                <a:spcPct val="115000"/>
              </a:lnSpc>
              <a:spcBef>
                <a:spcPts val="400"/>
              </a:spcBef>
              <a:spcAft>
                <a:spcPts val="1000"/>
              </a:spcAft>
              <a:buClr>
                <a:srgbClr val="000000"/>
              </a:buClr>
              <a:buSzPts val="1100"/>
            </a:pPr>
            <a:r>
              <a:rPr lang="pl" sz="1450" b="1" kern="0">
                <a:solidFill>
                  <a:srgbClr val="000000"/>
                </a:solidFill>
                <a:latin typeface="Arial"/>
                <a:cs typeface="Arial"/>
                <a:sym typeface="Arial"/>
              </a:rPr>
              <a:t>edrone's Marketing Automation platform dedicated to E-Commerce</a:t>
            </a:r>
            <a:endParaRPr sz="1450" b="1" kern="0">
              <a:solidFill>
                <a:srgbClr val="000000"/>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6"/>
          <p:cNvPicPr preferRelativeResize="0"/>
          <p:nvPr/>
        </p:nvPicPr>
        <p:blipFill>
          <a:blip r:embed="rId3">
            <a:alphaModFix/>
          </a:blip>
          <a:stretch>
            <a:fillRect/>
          </a:stretch>
        </p:blipFill>
        <p:spPr>
          <a:xfrm>
            <a:off x="5297075" y="1765250"/>
            <a:ext cx="3674400" cy="3674400"/>
          </a:xfrm>
          <a:prstGeom prst="rect">
            <a:avLst/>
          </a:prstGeom>
          <a:noFill/>
          <a:ln>
            <a:noFill/>
          </a:ln>
        </p:spPr>
      </p:pic>
      <p:pic>
        <p:nvPicPr>
          <p:cNvPr id="96" name="Google Shape;96;p16"/>
          <p:cNvPicPr preferRelativeResize="0"/>
          <p:nvPr/>
        </p:nvPicPr>
        <p:blipFill rotWithShape="1">
          <a:blip r:embed="rId4">
            <a:alphaModFix/>
          </a:blip>
          <a:srcRect/>
          <a:stretch/>
        </p:blipFill>
        <p:spPr>
          <a:xfrm>
            <a:off x="0" y="857250"/>
            <a:ext cx="5889900" cy="5143500"/>
          </a:xfrm>
          <a:prstGeom prst="rect">
            <a:avLst/>
          </a:prstGeom>
          <a:noFill/>
          <a:ln>
            <a:noFill/>
          </a:ln>
        </p:spPr>
      </p:pic>
      <p:sp>
        <p:nvSpPr>
          <p:cNvPr id="97" name="Google Shape;97;p16"/>
          <p:cNvSpPr txBox="1"/>
          <p:nvPr/>
        </p:nvSpPr>
        <p:spPr>
          <a:xfrm>
            <a:off x="311700" y="1302275"/>
            <a:ext cx="8520600" cy="5727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endParaRPr sz="2800" kern="0">
              <a:solidFill>
                <a:srgbClr val="000000"/>
              </a:solidFill>
              <a:latin typeface="Arial"/>
              <a:cs typeface="Arial"/>
              <a:sym typeface="Arial"/>
            </a:endParaRPr>
          </a:p>
        </p:txBody>
      </p:sp>
      <p:pic>
        <p:nvPicPr>
          <p:cNvPr id="98" name="Google Shape;98;p16"/>
          <p:cNvPicPr preferRelativeResize="0"/>
          <p:nvPr/>
        </p:nvPicPr>
        <p:blipFill>
          <a:blip r:embed="rId5">
            <a:alphaModFix/>
          </a:blip>
          <a:stretch>
            <a:fillRect/>
          </a:stretch>
        </p:blipFill>
        <p:spPr>
          <a:xfrm>
            <a:off x="225491" y="1091356"/>
            <a:ext cx="1274456" cy="491101"/>
          </a:xfrm>
          <a:prstGeom prst="rect">
            <a:avLst/>
          </a:prstGeom>
          <a:noFill/>
          <a:ln>
            <a:noFill/>
          </a:ln>
        </p:spPr>
      </p:pic>
      <p:sp>
        <p:nvSpPr>
          <p:cNvPr id="99" name="Google Shape;99;p16"/>
          <p:cNvSpPr/>
          <p:nvPr/>
        </p:nvSpPr>
        <p:spPr>
          <a:xfrm>
            <a:off x="-350350" y="2397550"/>
            <a:ext cx="2690700" cy="5523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00" name="Google Shape;100;p16"/>
          <p:cNvSpPr txBox="1"/>
          <p:nvPr/>
        </p:nvSpPr>
        <p:spPr>
          <a:xfrm>
            <a:off x="225500" y="2297250"/>
            <a:ext cx="5131800" cy="9864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pl" sz="2100" b="1" kern="0">
                <a:solidFill>
                  <a:srgbClr val="2D2D29"/>
                </a:solidFill>
                <a:latin typeface="Space Mono"/>
                <a:ea typeface="Space Mono"/>
                <a:cs typeface="Space Mono"/>
                <a:sym typeface="Space Mono"/>
              </a:rPr>
              <a:t>Introduction to Marketing Automation for E-commerce</a:t>
            </a:r>
            <a:endParaRPr sz="2100" b="1" kern="0">
              <a:solidFill>
                <a:srgbClr val="2D2D29"/>
              </a:solidFill>
              <a:latin typeface="Space Mono"/>
              <a:ea typeface="Space Mono"/>
              <a:cs typeface="Space Mono"/>
              <a:sym typeface="Space Mono"/>
            </a:endParaRPr>
          </a:p>
        </p:txBody>
      </p:sp>
      <p:pic>
        <p:nvPicPr>
          <p:cNvPr id="101" name="Google Shape;101;p16"/>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7"/>
          <p:cNvPicPr preferRelativeResize="0"/>
          <p:nvPr/>
        </p:nvPicPr>
        <p:blipFill>
          <a:blip r:embed="rId3">
            <a:alphaModFix/>
          </a:blip>
          <a:stretch>
            <a:fillRect/>
          </a:stretch>
        </p:blipFill>
        <p:spPr>
          <a:xfrm>
            <a:off x="2826949" y="857251"/>
            <a:ext cx="7715275" cy="5143498"/>
          </a:xfrm>
          <a:prstGeom prst="rect">
            <a:avLst/>
          </a:prstGeom>
          <a:noFill/>
          <a:ln>
            <a:noFill/>
          </a:ln>
        </p:spPr>
      </p:pic>
      <p:pic>
        <p:nvPicPr>
          <p:cNvPr id="107" name="Google Shape;107;p17"/>
          <p:cNvPicPr preferRelativeResize="0"/>
          <p:nvPr/>
        </p:nvPicPr>
        <p:blipFill rotWithShape="1">
          <a:blip r:embed="rId4">
            <a:alphaModFix/>
          </a:blip>
          <a:srcRect/>
          <a:stretch/>
        </p:blipFill>
        <p:spPr>
          <a:xfrm>
            <a:off x="-1" y="857250"/>
            <a:ext cx="4721649" cy="5143500"/>
          </a:xfrm>
          <a:prstGeom prst="rect">
            <a:avLst/>
          </a:prstGeom>
          <a:noFill/>
          <a:ln>
            <a:noFill/>
          </a:ln>
        </p:spPr>
      </p:pic>
      <p:pic>
        <p:nvPicPr>
          <p:cNvPr id="108" name="Google Shape;108;p17"/>
          <p:cNvPicPr preferRelativeResize="0"/>
          <p:nvPr/>
        </p:nvPicPr>
        <p:blipFill>
          <a:blip r:embed="rId5">
            <a:alphaModFix/>
          </a:blip>
          <a:stretch>
            <a:fillRect/>
          </a:stretch>
        </p:blipFill>
        <p:spPr>
          <a:xfrm>
            <a:off x="225921" y="1088775"/>
            <a:ext cx="1274456" cy="491101"/>
          </a:xfrm>
          <a:prstGeom prst="rect">
            <a:avLst/>
          </a:prstGeom>
          <a:noFill/>
          <a:ln>
            <a:noFill/>
          </a:ln>
        </p:spPr>
      </p:pic>
      <p:sp>
        <p:nvSpPr>
          <p:cNvPr id="109" name="Google Shape;109;p17"/>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10" name="Google Shape;110;p17"/>
          <p:cNvSpPr txBox="1">
            <a:spLocks noGrp="1"/>
          </p:cNvSpPr>
          <p:nvPr>
            <p:ph type="body" idx="1"/>
          </p:nvPr>
        </p:nvSpPr>
        <p:spPr>
          <a:xfrm>
            <a:off x="264275" y="2522450"/>
            <a:ext cx="3744900" cy="2028300"/>
          </a:xfrm>
          <a:prstGeom prst="rect">
            <a:avLst/>
          </a:prstGeom>
        </p:spPr>
        <p:txBody>
          <a:bodyPr spcFirstLastPara="1" wrap="square" lIns="91425" tIns="91425" rIns="91425" bIns="91425" anchor="t" anchorCtr="0">
            <a:noAutofit/>
          </a:bodyPr>
          <a:lstStyle/>
          <a:p>
            <a:pPr marL="0" indent="0">
              <a:lnSpc>
                <a:spcPct val="100000"/>
              </a:lnSpc>
              <a:buNone/>
            </a:pPr>
            <a:r>
              <a:rPr lang="pl" sz="1500">
                <a:solidFill>
                  <a:srgbClr val="2D2D29"/>
                </a:solidFill>
                <a:latin typeface="Roboto Light"/>
                <a:ea typeface="Roboto Light"/>
                <a:cs typeface="Roboto Light"/>
                <a:sym typeface="Roboto Light"/>
              </a:rPr>
              <a:t>With so much information available from users in the online world, it is not simple to store and process such a large amount of data and somehow manage to make it useful for your company. </a:t>
            </a:r>
            <a:endParaRPr sz="1500">
              <a:solidFill>
                <a:srgbClr val="2D2D29"/>
              </a:solidFill>
              <a:latin typeface="Roboto Light"/>
              <a:ea typeface="Roboto Light"/>
              <a:cs typeface="Roboto Light"/>
              <a:sym typeface="Roboto Light"/>
            </a:endParaRPr>
          </a:p>
          <a:p>
            <a:pPr marL="0" indent="0">
              <a:lnSpc>
                <a:spcPct val="100000"/>
              </a:lnSpc>
              <a:spcBef>
                <a:spcPts val="800"/>
              </a:spcBef>
              <a:spcAft>
                <a:spcPts val="800"/>
              </a:spcAft>
              <a:buNone/>
            </a:pPr>
            <a:r>
              <a:rPr lang="pl" sz="1500">
                <a:solidFill>
                  <a:srgbClr val="2D2D29"/>
                </a:solidFill>
                <a:latin typeface="Roboto Light"/>
                <a:ea typeface="Roboto Light"/>
                <a:cs typeface="Roboto Light"/>
                <a:sym typeface="Roboto Light"/>
              </a:rPr>
              <a:t>Therefore, it is essential to use </a:t>
            </a:r>
            <a:r>
              <a:rPr lang="pl" sz="1500" b="1">
                <a:solidFill>
                  <a:srgbClr val="2D2D29"/>
                </a:solidFill>
                <a:latin typeface="Roboto"/>
                <a:ea typeface="Roboto"/>
                <a:cs typeface="Roboto"/>
                <a:sym typeface="Roboto"/>
              </a:rPr>
              <a:t>solutions capable of making internal processes more practical and efficient</a:t>
            </a:r>
            <a:r>
              <a:rPr lang="pl" sz="1500">
                <a:solidFill>
                  <a:srgbClr val="2D2D29"/>
                </a:solidFill>
                <a:latin typeface="Roboto Light"/>
                <a:ea typeface="Roboto Light"/>
                <a:cs typeface="Roboto Light"/>
                <a:sym typeface="Roboto Light"/>
              </a:rPr>
              <a:t>.</a:t>
            </a:r>
            <a:endParaRPr sz="1500">
              <a:solidFill>
                <a:srgbClr val="2D2D29"/>
              </a:solidFill>
              <a:latin typeface="Roboto Light"/>
              <a:ea typeface="Roboto Light"/>
              <a:cs typeface="Roboto Light"/>
              <a:sym typeface="Roboto Light"/>
            </a:endParaRPr>
          </a:p>
        </p:txBody>
      </p:sp>
      <p:sp>
        <p:nvSpPr>
          <p:cNvPr id="111" name="Google Shape;111;p17"/>
          <p:cNvSpPr txBox="1"/>
          <p:nvPr/>
        </p:nvSpPr>
        <p:spPr>
          <a:xfrm>
            <a:off x="264275" y="1578475"/>
            <a:ext cx="51102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Efficiency</a:t>
            </a: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400" b="1" kern="0">
              <a:solidFill>
                <a:srgbClr val="2D2D29"/>
              </a:solidFill>
              <a:latin typeface="Space Mono"/>
              <a:ea typeface="Space Mono"/>
              <a:cs typeface="Space Mono"/>
              <a:sym typeface="Space Mono"/>
            </a:endParaRPr>
          </a:p>
        </p:txBody>
      </p:sp>
      <p:pic>
        <p:nvPicPr>
          <p:cNvPr id="112" name="Google Shape;112;p17"/>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8"/>
          <p:cNvPicPr preferRelativeResize="0"/>
          <p:nvPr/>
        </p:nvPicPr>
        <p:blipFill rotWithShape="1">
          <a:blip r:embed="rId3">
            <a:alphaModFix/>
          </a:blip>
          <a:srcRect/>
          <a:stretch/>
        </p:blipFill>
        <p:spPr>
          <a:xfrm>
            <a:off x="-1" y="857250"/>
            <a:ext cx="4721649" cy="5143500"/>
          </a:xfrm>
          <a:prstGeom prst="rect">
            <a:avLst/>
          </a:prstGeom>
          <a:noFill/>
          <a:ln>
            <a:noFill/>
          </a:ln>
        </p:spPr>
      </p:pic>
      <p:pic>
        <p:nvPicPr>
          <p:cNvPr id="118" name="Google Shape;118;p18"/>
          <p:cNvPicPr preferRelativeResize="0"/>
          <p:nvPr/>
        </p:nvPicPr>
        <p:blipFill>
          <a:blip r:embed="rId4">
            <a:alphaModFix/>
          </a:blip>
          <a:stretch>
            <a:fillRect/>
          </a:stretch>
        </p:blipFill>
        <p:spPr>
          <a:xfrm>
            <a:off x="225921" y="1088775"/>
            <a:ext cx="1274456" cy="491101"/>
          </a:xfrm>
          <a:prstGeom prst="rect">
            <a:avLst/>
          </a:prstGeom>
          <a:noFill/>
          <a:ln>
            <a:noFill/>
          </a:ln>
        </p:spPr>
      </p:pic>
      <p:sp>
        <p:nvSpPr>
          <p:cNvPr id="119" name="Google Shape;119;p18"/>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20" name="Google Shape;120;p18"/>
          <p:cNvSpPr txBox="1">
            <a:spLocks noGrp="1"/>
          </p:cNvSpPr>
          <p:nvPr>
            <p:ph type="body" idx="1"/>
          </p:nvPr>
        </p:nvSpPr>
        <p:spPr>
          <a:xfrm>
            <a:off x="264275" y="2522450"/>
            <a:ext cx="3744900" cy="2028300"/>
          </a:xfrm>
          <a:prstGeom prst="rect">
            <a:avLst/>
          </a:prstGeom>
        </p:spPr>
        <p:txBody>
          <a:bodyPr spcFirstLastPara="1" wrap="square" lIns="91425" tIns="91425" rIns="91425" bIns="91425" anchor="t" anchorCtr="0">
            <a:noAutofit/>
          </a:bodyPr>
          <a:lstStyle/>
          <a:p>
            <a:pPr marL="0" indent="0">
              <a:lnSpc>
                <a:spcPct val="100000"/>
              </a:lnSpc>
              <a:buNone/>
            </a:pPr>
            <a:r>
              <a:rPr lang="pl" sz="1500">
                <a:solidFill>
                  <a:srgbClr val="2D2D29"/>
                </a:solidFill>
                <a:latin typeface="Roboto Light"/>
                <a:ea typeface="Roboto Light"/>
                <a:cs typeface="Roboto Light"/>
                <a:sym typeface="Roboto Light"/>
              </a:rPr>
              <a:t>From the creation of information flows, a tool performs a certain task in a simple and fast way. </a:t>
            </a:r>
            <a:endParaRPr sz="1500">
              <a:solidFill>
                <a:srgbClr val="2D2D29"/>
              </a:solidFill>
              <a:latin typeface="Roboto Light"/>
              <a:ea typeface="Roboto Light"/>
              <a:cs typeface="Roboto Light"/>
              <a:sym typeface="Roboto Light"/>
            </a:endParaRPr>
          </a:p>
          <a:p>
            <a:pPr marL="0" indent="0">
              <a:lnSpc>
                <a:spcPct val="100000"/>
              </a:lnSpc>
              <a:spcBef>
                <a:spcPts val="800"/>
              </a:spcBef>
              <a:spcAft>
                <a:spcPts val="800"/>
              </a:spcAft>
              <a:buNone/>
            </a:pPr>
            <a:r>
              <a:rPr lang="pl" sz="1500">
                <a:solidFill>
                  <a:srgbClr val="2D2D29"/>
                </a:solidFill>
                <a:latin typeface="Roboto Light"/>
                <a:ea typeface="Roboto Light"/>
                <a:cs typeface="Roboto Light"/>
                <a:sym typeface="Roboto Light"/>
              </a:rPr>
              <a:t>Marketing automation is, therefore, </a:t>
            </a:r>
            <a:r>
              <a:rPr lang="pl" sz="1500" b="1">
                <a:solidFill>
                  <a:srgbClr val="2D2D29"/>
                </a:solidFill>
                <a:latin typeface="Roboto"/>
                <a:ea typeface="Roboto"/>
                <a:cs typeface="Roboto"/>
                <a:sym typeface="Roboto"/>
              </a:rPr>
              <a:t>making the way to achieve your goals shorter, cheaper and more efficiently, always managing to generate better results</a:t>
            </a:r>
            <a:r>
              <a:rPr lang="pl" sz="1500">
                <a:solidFill>
                  <a:srgbClr val="2D2D29"/>
                </a:solidFill>
                <a:latin typeface="Roboto Light"/>
                <a:ea typeface="Roboto Light"/>
                <a:cs typeface="Roboto Light"/>
                <a:sym typeface="Roboto Light"/>
              </a:rPr>
              <a:t>.</a:t>
            </a:r>
            <a:endParaRPr sz="1500">
              <a:solidFill>
                <a:srgbClr val="2D2D29"/>
              </a:solidFill>
              <a:latin typeface="Roboto Light"/>
              <a:ea typeface="Roboto Light"/>
              <a:cs typeface="Roboto Light"/>
              <a:sym typeface="Roboto Light"/>
            </a:endParaRPr>
          </a:p>
        </p:txBody>
      </p:sp>
      <p:sp>
        <p:nvSpPr>
          <p:cNvPr id="121" name="Google Shape;121;p18"/>
          <p:cNvSpPr txBox="1"/>
          <p:nvPr/>
        </p:nvSpPr>
        <p:spPr>
          <a:xfrm>
            <a:off x="264275" y="1578475"/>
            <a:ext cx="51102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Better results</a:t>
            </a: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400" b="1" kern="0">
              <a:solidFill>
                <a:srgbClr val="2D2D29"/>
              </a:solidFill>
              <a:latin typeface="Space Mono"/>
              <a:ea typeface="Space Mono"/>
              <a:cs typeface="Space Mono"/>
              <a:sym typeface="Space Mono"/>
            </a:endParaRPr>
          </a:p>
        </p:txBody>
      </p:sp>
      <p:pic>
        <p:nvPicPr>
          <p:cNvPr id="122" name="Google Shape;122;p18"/>
          <p:cNvPicPr preferRelativeResize="0"/>
          <p:nvPr/>
        </p:nvPicPr>
        <p:blipFill rotWithShape="1">
          <a:blip r:embed="rId5">
            <a:alphaModFix/>
          </a:blip>
          <a:srcRect r="52353"/>
          <a:stretch/>
        </p:blipFill>
        <p:spPr>
          <a:xfrm>
            <a:off x="4509651" y="857251"/>
            <a:ext cx="4518301" cy="5143499"/>
          </a:xfrm>
          <a:prstGeom prst="rect">
            <a:avLst/>
          </a:prstGeom>
          <a:noFill/>
          <a:ln>
            <a:noFill/>
          </a:ln>
        </p:spPr>
      </p:pic>
      <p:pic>
        <p:nvPicPr>
          <p:cNvPr id="123" name="Google Shape;123;p18"/>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9"/>
          <p:cNvPicPr preferRelativeResize="0"/>
          <p:nvPr/>
        </p:nvPicPr>
        <p:blipFill>
          <a:blip r:embed="rId3">
            <a:alphaModFix/>
          </a:blip>
          <a:stretch>
            <a:fillRect/>
          </a:stretch>
        </p:blipFill>
        <p:spPr>
          <a:xfrm>
            <a:off x="2504147" y="857250"/>
            <a:ext cx="7717902" cy="5143502"/>
          </a:xfrm>
          <a:prstGeom prst="rect">
            <a:avLst/>
          </a:prstGeom>
          <a:noFill/>
          <a:ln>
            <a:noFill/>
          </a:ln>
        </p:spPr>
      </p:pic>
      <p:pic>
        <p:nvPicPr>
          <p:cNvPr id="129" name="Google Shape;129;p19"/>
          <p:cNvPicPr preferRelativeResize="0"/>
          <p:nvPr/>
        </p:nvPicPr>
        <p:blipFill rotWithShape="1">
          <a:blip r:embed="rId4">
            <a:alphaModFix/>
          </a:blip>
          <a:srcRect/>
          <a:stretch/>
        </p:blipFill>
        <p:spPr>
          <a:xfrm>
            <a:off x="-1" y="857250"/>
            <a:ext cx="4721649" cy="5143500"/>
          </a:xfrm>
          <a:prstGeom prst="rect">
            <a:avLst/>
          </a:prstGeom>
          <a:noFill/>
          <a:ln>
            <a:noFill/>
          </a:ln>
        </p:spPr>
      </p:pic>
      <p:pic>
        <p:nvPicPr>
          <p:cNvPr id="130" name="Google Shape;130;p19"/>
          <p:cNvPicPr preferRelativeResize="0"/>
          <p:nvPr/>
        </p:nvPicPr>
        <p:blipFill>
          <a:blip r:embed="rId5">
            <a:alphaModFix/>
          </a:blip>
          <a:stretch>
            <a:fillRect/>
          </a:stretch>
        </p:blipFill>
        <p:spPr>
          <a:xfrm>
            <a:off x="225921" y="1088775"/>
            <a:ext cx="1274456" cy="491101"/>
          </a:xfrm>
          <a:prstGeom prst="rect">
            <a:avLst/>
          </a:prstGeom>
          <a:noFill/>
          <a:ln>
            <a:noFill/>
          </a:ln>
        </p:spPr>
      </p:pic>
      <p:sp>
        <p:nvSpPr>
          <p:cNvPr id="131" name="Google Shape;131;p19"/>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32" name="Google Shape;132;p19"/>
          <p:cNvSpPr txBox="1">
            <a:spLocks noGrp="1"/>
          </p:cNvSpPr>
          <p:nvPr>
            <p:ph type="body" idx="1"/>
          </p:nvPr>
        </p:nvSpPr>
        <p:spPr>
          <a:xfrm>
            <a:off x="264275" y="2522450"/>
            <a:ext cx="3744900" cy="2028300"/>
          </a:xfrm>
          <a:prstGeom prst="rect">
            <a:avLst/>
          </a:prstGeom>
        </p:spPr>
        <p:txBody>
          <a:bodyPr spcFirstLastPara="1" wrap="square" lIns="91425" tIns="91425" rIns="91425" bIns="91425" anchor="t" anchorCtr="0">
            <a:noAutofit/>
          </a:bodyPr>
          <a:lstStyle/>
          <a:p>
            <a:pPr marL="0" indent="0">
              <a:lnSpc>
                <a:spcPct val="100000"/>
              </a:lnSpc>
              <a:spcAft>
                <a:spcPts val="800"/>
              </a:spcAft>
              <a:buNone/>
            </a:pPr>
            <a:r>
              <a:rPr lang="pl" sz="1500">
                <a:solidFill>
                  <a:srgbClr val="2D2D29"/>
                </a:solidFill>
                <a:latin typeface="Roboto Light"/>
                <a:ea typeface="Roboto Light"/>
                <a:cs typeface="Roboto Light"/>
                <a:sym typeface="Roboto Light"/>
              </a:rPr>
              <a:t>Whether it is to </a:t>
            </a:r>
            <a:r>
              <a:rPr lang="pl" sz="1500" b="1">
                <a:solidFill>
                  <a:srgbClr val="2D2D29"/>
                </a:solidFill>
                <a:latin typeface="Roboto"/>
                <a:ea typeface="Roboto"/>
                <a:cs typeface="Roboto"/>
                <a:sym typeface="Roboto"/>
              </a:rPr>
              <a:t>recover abandoned carts</a:t>
            </a:r>
            <a:r>
              <a:rPr lang="pl" sz="1500">
                <a:solidFill>
                  <a:srgbClr val="2D2D29"/>
                </a:solidFill>
                <a:latin typeface="Roboto Light"/>
                <a:ea typeface="Roboto Light"/>
                <a:cs typeface="Roboto Light"/>
                <a:sym typeface="Roboto Light"/>
              </a:rPr>
              <a:t> in your e-commerce, or even to carry out actions that aim to </a:t>
            </a:r>
            <a:r>
              <a:rPr lang="pl" sz="1500" b="1">
                <a:solidFill>
                  <a:srgbClr val="2D2D29"/>
                </a:solidFill>
                <a:latin typeface="Roboto"/>
                <a:ea typeface="Roboto"/>
                <a:cs typeface="Roboto"/>
                <a:sym typeface="Roboto"/>
              </a:rPr>
              <a:t>increase customer loyalty</a:t>
            </a:r>
            <a:r>
              <a:rPr lang="pl" sz="1500">
                <a:solidFill>
                  <a:srgbClr val="2D2D29"/>
                </a:solidFill>
                <a:latin typeface="Roboto Light"/>
                <a:ea typeface="Roboto Light"/>
                <a:cs typeface="Roboto Light"/>
                <a:sym typeface="Roboto Light"/>
              </a:rPr>
              <a:t>, there are solutions for you to achieve these goals.</a:t>
            </a:r>
            <a:endParaRPr sz="1500">
              <a:solidFill>
                <a:srgbClr val="2D2D29"/>
              </a:solidFill>
              <a:latin typeface="Roboto Light"/>
              <a:ea typeface="Roboto Light"/>
              <a:cs typeface="Roboto Light"/>
              <a:sym typeface="Roboto Light"/>
            </a:endParaRPr>
          </a:p>
        </p:txBody>
      </p:sp>
      <p:sp>
        <p:nvSpPr>
          <p:cNvPr id="133" name="Google Shape;133;p19"/>
          <p:cNvSpPr txBox="1"/>
          <p:nvPr/>
        </p:nvSpPr>
        <p:spPr>
          <a:xfrm>
            <a:off x="264275" y="1578475"/>
            <a:ext cx="51102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Workflow</a:t>
            </a: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400" b="1" kern="0">
              <a:solidFill>
                <a:srgbClr val="2D2D29"/>
              </a:solidFill>
              <a:latin typeface="Space Mono"/>
              <a:ea typeface="Space Mono"/>
              <a:cs typeface="Space Mono"/>
              <a:sym typeface="Space Mono"/>
            </a:endParaRPr>
          </a:p>
        </p:txBody>
      </p:sp>
      <p:pic>
        <p:nvPicPr>
          <p:cNvPr id="134" name="Google Shape;134;p19"/>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0"/>
          <p:cNvPicPr preferRelativeResize="0"/>
          <p:nvPr/>
        </p:nvPicPr>
        <p:blipFill>
          <a:blip r:embed="rId3">
            <a:alphaModFix/>
          </a:blip>
          <a:stretch>
            <a:fillRect/>
          </a:stretch>
        </p:blipFill>
        <p:spPr>
          <a:xfrm>
            <a:off x="2827151" y="857251"/>
            <a:ext cx="7714515" cy="5143497"/>
          </a:xfrm>
          <a:prstGeom prst="rect">
            <a:avLst/>
          </a:prstGeom>
          <a:noFill/>
          <a:ln>
            <a:noFill/>
          </a:ln>
        </p:spPr>
      </p:pic>
      <p:pic>
        <p:nvPicPr>
          <p:cNvPr id="140" name="Google Shape;140;p20"/>
          <p:cNvPicPr preferRelativeResize="0"/>
          <p:nvPr/>
        </p:nvPicPr>
        <p:blipFill rotWithShape="1">
          <a:blip r:embed="rId4">
            <a:alphaModFix/>
          </a:blip>
          <a:srcRect/>
          <a:stretch/>
        </p:blipFill>
        <p:spPr>
          <a:xfrm>
            <a:off x="-1" y="857250"/>
            <a:ext cx="4721649" cy="5143500"/>
          </a:xfrm>
          <a:prstGeom prst="rect">
            <a:avLst/>
          </a:prstGeom>
          <a:noFill/>
          <a:ln>
            <a:noFill/>
          </a:ln>
        </p:spPr>
      </p:pic>
      <p:pic>
        <p:nvPicPr>
          <p:cNvPr id="141" name="Google Shape;141;p20"/>
          <p:cNvPicPr preferRelativeResize="0"/>
          <p:nvPr/>
        </p:nvPicPr>
        <p:blipFill>
          <a:blip r:embed="rId5">
            <a:alphaModFix/>
          </a:blip>
          <a:stretch>
            <a:fillRect/>
          </a:stretch>
        </p:blipFill>
        <p:spPr>
          <a:xfrm>
            <a:off x="225921" y="1088775"/>
            <a:ext cx="1274456" cy="491101"/>
          </a:xfrm>
          <a:prstGeom prst="rect">
            <a:avLst/>
          </a:prstGeom>
          <a:noFill/>
          <a:ln>
            <a:noFill/>
          </a:ln>
        </p:spPr>
      </p:pic>
      <p:sp>
        <p:nvSpPr>
          <p:cNvPr id="142" name="Google Shape;142;p20"/>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43" name="Google Shape;143;p20"/>
          <p:cNvSpPr txBox="1">
            <a:spLocks noGrp="1"/>
          </p:cNvSpPr>
          <p:nvPr>
            <p:ph type="body" idx="1"/>
          </p:nvPr>
        </p:nvSpPr>
        <p:spPr>
          <a:xfrm>
            <a:off x="264275" y="2522450"/>
            <a:ext cx="3744900" cy="2028300"/>
          </a:xfrm>
          <a:prstGeom prst="rect">
            <a:avLst/>
          </a:prstGeom>
        </p:spPr>
        <p:txBody>
          <a:bodyPr spcFirstLastPara="1" wrap="square" lIns="91425" tIns="91425" rIns="91425" bIns="91425" anchor="t" anchorCtr="0">
            <a:noAutofit/>
          </a:bodyPr>
          <a:lstStyle/>
          <a:p>
            <a:pPr marL="0" indent="0">
              <a:lnSpc>
                <a:spcPct val="100000"/>
              </a:lnSpc>
              <a:buNone/>
            </a:pPr>
            <a:r>
              <a:rPr lang="pl" sz="1500">
                <a:solidFill>
                  <a:srgbClr val="2D2D29"/>
                </a:solidFill>
                <a:latin typeface="Roboto Light"/>
                <a:ea typeface="Roboto Light"/>
                <a:cs typeface="Roboto Light"/>
                <a:sym typeface="Roboto Light"/>
              </a:rPr>
              <a:t>Knowing your customers (and potential ones) is one of the ways to ensure that your strategies are more efficient. </a:t>
            </a:r>
            <a:endParaRPr sz="1500">
              <a:solidFill>
                <a:srgbClr val="2D2D29"/>
              </a:solidFill>
              <a:latin typeface="Roboto Light"/>
              <a:ea typeface="Roboto Light"/>
              <a:cs typeface="Roboto Light"/>
              <a:sym typeface="Roboto Light"/>
            </a:endParaRPr>
          </a:p>
          <a:p>
            <a:pPr marL="0" indent="0">
              <a:lnSpc>
                <a:spcPct val="100000"/>
              </a:lnSpc>
              <a:spcBef>
                <a:spcPts val="800"/>
              </a:spcBef>
              <a:spcAft>
                <a:spcPts val="800"/>
              </a:spcAft>
              <a:buNone/>
            </a:pPr>
            <a:r>
              <a:rPr lang="pl" sz="1500">
                <a:solidFill>
                  <a:srgbClr val="2D2D29"/>
                </a:solidFill>
                <a:latin typeface="Roboto Light"/>
                <a:ea typeface="Roboto Light"/>
                <a:cs typeface="Roboto Light"/>
                <a:sym typeface="Roboto Light"/>
              </a:rPr>
              <a:t>After all, </a:t>
            </a:r>
            <a:r>
              <a:rPr lang="pl" sz="1500" b="1">
                <a:solidFill>
                  <a:srgbClr val="2D2D29"/>
                </a:solidFill>
                <a:latin typeface="Roboto"/>
                <a:ea typeface="Roboto"/>
                <a:cs typeface="Roboto"/>
                <a:sym typeface="Roboto"/>
              </a:rPr>
              <a:t>marketing automation for e-commerce is also about ensuring that your persona's demands, wants and needs </a:t>
            </a:r>
            <a:r>
              <a:rPr lang="pl" sz="1500" b="1" u="sng">
                <a:solidFill>
                  <a:srgbClr val="2D2D29"/>
                </a:solidFill>
                <a:latin typeface="Roboto"/>
                <a:ea typeface="Roboto"/>
                <a:cs typeface="Roboto"/>
                <a:sym typeface="Roboto"/>
              </a:rPr>
              <a:t>are met</a:t>
            </a:r>
            <a:r>
              <a:rPr lang="pl" sz="1500">
                <a:solidFill>
                  <a:srgbClr val="2D2D29"/>
                </a:solidFill>
                <a:latin typeface="Roboto Light"/>
                <a:ea typeface="Roboto Light"/>
                <a:cs typeface="Roboto Light"/>
                <a:sym typeface="Roboto Light"/>
              </a:rPr>
              <a:t>.</a:t>
            </a:r>
            <a:endParaRPr sz="1500">
              <a:solidFill>
                <a:srgbClr val="2D2D29"/>
              </a:solidFill>
              <a:latin typeface="Roboto Light"/>
              <a:ea typeface="Roboto Light"/>
              <a:cs typeface="Roboto Light"/>
              <a:sym typeface="Roboto Light"/>
            </a:endParaRPr>
          </a:p>
        </p:txBody>
      </p:sp>
      <p:sp>
        <p:nvSpPr>
          <p:cNvPr id="144" name="Google Shape;144;p20"/>
          <p:cNvSpPr txBox="1"/>
          <p:nvPr/>
        </p:nvSpPr>
        <p:spPr>
          <a:xfrm>
            <a:off x="264275" y="1578475"/>
            <a:ext cx="51102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Customer experience</a:t>
            </a: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400" b="1" kern="0">
              <a:solidFill>
                <a:srgbClr val="2D2D29"/>
              </a:solidFill>
              <a:latin typeface="Space Mono"/>
              <a:ea typeface="Space Mono"/>
              <a:cs typeface="Space Mono"/>
              <a:sym typeface="Space Mono"/>
            </a:endParaRPr>
          </a:p>
        </p:txBody>
      </p:sp>
      <p:pic>
        <p:nvPicPr>
          <p:cNvPr id="145" name="Google Shape;145;p20"/>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grpSp>
        <p:nvGrpSpPr>
          <p:cNvPr id="6" name="Group 1">
            <a:extLst>
              <a:ext uri="{FF2B5EF4-FFF2-40B4-BE49-F238E27FC236}">
                <a16:creationId xmlns:a16="http://schemas.microsoft.com/office/drawing/2014/main" id="{8D603BE4-73F0-4E56-B522-E2A30B56D33C}"/>
              </a:ext>
            </a:extLst>
          </p:cNvPr>
          <p:cNvGrpSpPr>
            <a:grpSpLocks/>
          </p:cNvGrpSpPr>
          <p:nvPr/>
        </p:nvGrpSpPr>
        <p:grpSpPr bwMode="auto">
          <a:xfrm>
            <a:off x="11113" y="0"/>
            <a:ext cx="9126537" cy="1266825"/>
            <a:chOff x="7" y="0"/>
            <a:chExt cx="5749" cy="798"/>
          </a:xfrm>
        </p:grpSpPr>
        <p:pic>
          <p:nvPicPr>
            <p:cNvPr id="7" name="Picture 2">
              <a:extLst>
                <a:ext uri="{FF2B5EF4-FFF2-40B4-BE49-F238E27FC236}">
                  <a16:creationId xmlns:a16="http://schemas.microsoft.com/office/drawing/2014/main" id="{FEA2DC5A-941D-4EB8-9600-1BE83E018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 y="0"/>
              <a:ext cx="4027"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a:extLst>
                <a:ext uri="{FF2B5EF4-FFF2-40B4-BE49-F238E27FC236}">
                  <a16:creationId xmlns:a16="http://schemas.microsoft.com/office/drawing/2014/main" id="{A05A447B-D338-458C-86AE-7452E7799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 y="0"/>
              <a:ext cx="1730"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367622" name="Picture 6" descr="History of eCommerce Timeline - OrderMyGear">
            <a:extLst>
              <a:ext uri="{FF2B5EF4-FFF2-40B4-BE49-F238E27FC236}">
                <a16:creationId xmlns:a16="http://schemas.microsoft.com/office/drawing/2014/main" id="{C90786ED-8B46-4D1F-A285-C3F7DA833C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 y="2590800"/>
            <a:ext cx="9144000" cy="1525587"/>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567;p63">
            <a:extLst>
              <a:ext uri="{FF2B5EF4-FFF2-40B4-BE49-F238E27FC236}">
                <a16:creationId xmlns:a16="http://schemas.microsoft.com/office/drawing/2014/main" id="{BA627E71-0ECA-4BB6-A61B-324C671695DE}"/>
              </a:ext>
            </a:extLst>
          </p:cNvPr>
          <p:cNvSpPr txBox="1">
            <a:spLocks/>
          </p:cNvSpPr>
          <p:nvPr/>
        </p:nvSpPr>
        <p:spPr>
          <a:xfrm>
            <a:off x="1828800" y="1596600"/>
            <a:ext cx="6095999" cy="994200"/>
          </a:xfrm>
          <a:prstGeom prst="rect">
            <a:avLst/>
          </a:prstGeom>
          <a:noFill/>
          <a:ln>
            <a:noFill/>
          </a:ln>
        </p:spPr>
        <p:txBody>
          <a:bodyPr spcFirstLastPara="1" wrap="square" lIns="68575" tIns="34275" rIns="68575" bIns="34275" anchor="ctr" anchorCtr="0">
            <a:noAutofit/>
          </a:bodyPr>
          <a:lstStyle>
            <a:lvl1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a:lstStyle>
          <a:p>
            <a:pPr algn="l">
              <a:lnSpc>
                <a:spcPct val="90000"/>
              </a:lnSpc>
              <a:spcBef>
                <a:spcPts val="0"/>
              </a:spcBef>
              <a:spcAft>
                <a:spcPts val="0"/>
              </a:spcAft>
              <a:buClr>
                <a:schemeClr val="dk1"/>
              </a:buClr>
              <a:buSzPts val="3300"/>
            </a:pPr>
            <a:r>
              <a:rPr lang="en-US" dirty="0">
                <a:solidFill>
                  <a:srgbClr val="434343"/>
                </a:solidFill>
                <a:latin typeface="Roboto Medium"/>
                <a:ea typeface="Roboto Medium"/>
                <a:cs typeface="Roboto Medium"/>
                <a:sym typeface="Roboto Medium"/>
              </a:rPr>
              <a:t>E-commerce Timeline</a:t>
            </a:r>
          </a:p>
        </p:txBody>
      </p:sp>
    </p:spTree>
    <p:extLst>
      <p:ext uri="{BB962C8B-B14F-4D97-AF65-F5344CB8AC3E}">
        <p14:creationId xmlns:p14="http://schemas.microsoft.com/office/powerpoint/2010/main" val="2187082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1"/>
          <p:cNvPicPr preferRelativeResize="0"/>
          <p:nvPr/>
        </p:nvPicPr>
        <p:blipFill>
          <a:blip r:embed="rId3">
            <a:alphaModFix/>
          </a:blip>
          <a:stretch>
            <a:fillRect/>
          </a:stretch>
        </p:blipFill>
        <p:spPr>
          <a:xfrm>
            <a:off x="3816299" y="857250"/>
            <a:ext cx="6858430" cy="5143502"/>
          </a:xfrm>
          <a:prstGeom prst="rect">
            <a:avLst/>
          </a:prstGeom>
          <a:noFill/>
          <a:ln>
            <a:noFill/>
          </a:ln>
        </p:spPr>
      </p:pic>
      <p:pic>
        <p:nvPicPr>
          <p:cNvPr id="151" name="Google Shape;151;p21"/>
          <p:cNvPicPr preferRelativeResize="0"/>
          <p:nvPr/>
        </p:nvPicPr>
        <p:blipFill rotWithShape="1">
          <a:blip r:embed="rId4">
            <a:alphaModFix/>
          </a:blip>
          <a:srcRect/>
          <a:stretch/>
        </p:blipFill>
        <p:spPr>
          <a:xfrm>
            <a:off x="-1" y="857250"/>
            <a:ext cx="4721649" cy="5143500"/>
          </a:xfrm>
          <a:prstGeom prst="rect">
            <a:avLst/>
          </a:prstGeom>
          <a:noFill/>
          <a:ln>
            <a:noFill/>
          </a:ln>
        </p:spPr>
      </p:pic>
      <p:pic>
        <p:nvPicPr>
          <p:cNvPr id="152" name="Google Shape;152;p21"/>
          <p:cNvPicPr preferRelativeResize="0"/>
          <p:nvPr/>
        </p:nvPicPr>
        <p:blipFill>
          <a:blip r:embed="rId5">
            <a:alphaModFix/>
          </a:blip>
          <a:stretch>
            <a:fillRect/>
          </a:stretch>
        </p:blipFill>
        <p:spPr>
          <a:xfrm>
            <a:off x="225921" y="1088775"/>
            <a:ext cx="1274456" cy="491101"/>
          </a:xfrm>
          <a:prstGeom prst="rect">
            <a:avLst/>
          </a:prstGeom>
          <a:noFill/>
          <a:ln>
            <a:noFill/>
          </a:ln>
        </p:spPr>
      </p:pic>
      <p:sp>
        <p:nvSpPr>
          <p:cNvPr id="153" name="Google Shape;153;p21"/>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54" name="Google Shape;154;p21"/>
          <p:cNvSpPr txBox="1">
            <a:spLocks noGrp="1"/>
          </p:cNvSpPr>
          <p:nvPr>
            <p:ph type="body" idx="1"/>
          </p:nvPr>
        </p:nvSpPr>
        <p:spPr>
          <a:xfrm>
            <a:off x="264275" y="2522450"/>
            <a:ext cx="3744900" cy="2028300"/>
          </a:xfrm>
          <a:prstGeom prst="rect">
            <a:avLst/>
          </a:prstGeom>
        </p:spPr>
        <p:txBody>
          <a:bodyPr spcFirstLastPara="1" wrap="square" lIns="91425" tIns="91425" rIns="91425" bIns="91425" anchor="t" anchorCtr="0">
            <a:noAutofit/>
          </a:bodyPr>
          <a:lstStyle/>
          <a:p>
            <a:pPr marL="0" indent="0">
              <a:lnSpc>
                <a:spcPct val="100000"/>
              </a:lnSpc>
              <a:buNone/>
            </a:pPr>
            <a:r>
              <a:rPr lang="pl" sz="1500">
                <a:solidFill>
                  <a:srgbClr val="2D2D29"/>
                </a:solidFill>
                <a:latin typeface="Roboto Light"/>
                <a:ea typeface="Roboto Light"/>
                <a:cs typeface="Roboto Light"/>
                <a:sym typeface="Roboto Light"/>
              </a:rPr>
              <a:t>In short, </a:t>
            </a:r>
            <a:r>
              <a:rPr lang="pl" sz="1500" i="1">
                <a:solidFill>
                  <a:srgbClr val="2D2D29"/>
                </a:solidFill>
                <a:latin typeface="Roboto Light"/>
                <a:ea typeface="Roboto Light"/>
                <a:cs typeface="Roboto Light"/>
                <a:sym typeface="Roboto Light"/>
              </a:rPr>
              <a:t>marketing automation</a:t>
            </a:r>
            <a:r>
              <a:rPr lang="pl" sz="1500">
                <a:solidFill>
                  <a:srgbClr val="2D2D29"/>
                </a:solidFill>
                <a:latin typeface="Roboto Light"/>
                <a:ea typeface="Roboto Light"/>
                <a:cs typeface="Roboto Light"/>
                <a:sym typeface="Roboto Light"/>
              </a:rPr>
              <a:t> means using the systems and software available to </a:t>
            </a:r>
            <a:r>
              <a:rPr lang="pl" sz="1500" b="1">
                <a:solidFill>
                  <a:srgbClr val="2D2D29"/>
                </a:solidFill>
                <a:latin typeface="Roboto"/>
                <a:ea typeface="Roboto"/>
                <a:cs typeface="Roboto"/>
                <a:sym typeface="Roboto"/>
              </a:rPr>
              <a:t>simplify your team's tasks</a:t>
            </a:r>
            <a:r>
              <a:rPr lang="pl" sz="1500">
                <a:solidFill>
                  <a:srgbClr val="2D2D29"/>
                </a:solidFill>
                <a:latin typeface="Roboto Light"/>
                <a:ea typeface="Roboto Light"/>
                <a:cs typeface="Roboto Light"/>
                <a:sym typeface="Roboto Light"/>
              </a:rPr>
              <a:t>. </a:t>
            </a:r>
            <a:endParaRPr sz="1500">
              <a:solidFill>
                <a:srgbClr val="2D2D29"/>
              </a:solidFill>
              <a:latin typeface="Roboto Light"/>
              <a:ea typeface="Roboto Light"/>
              <a:cs typeface="Roboto Light"/>
              <a:sym typeface="Roboto Light"/>
            </a:endParaRPr>
          </a:p>
          <a:p>
            <a:pPr marL="0" indent="0">
              <a:lnSpc>
                <a:spcPct val="100000"/>
              </a:lnSpc>
              <a:spcBef>
                <a:spcPts val="800"/>
              </a:spcBef>
              <a:spcAft>
                <a:spcPts val="800"/>
              </a:spcAft>
              <a:buNone/>
            </a:pPr>
            <a:r>
              <a:rPr lang="pl" sz="1500">
                <a:solidFill>
                  <a:srgbClr val="2D2D29"/>
                </a:solidFill>
                <a:latin typeface="Roboto Light"/>
                <a:ea typeface="Roboto Light"/>
                <a:cs typeface="Roboto Light"/>
                <a:sym typeface="Roboto Light"/>
              </a:rPr>
              <a:t>All of this without losing quality and, of course, </a:t>
            </a:r>
            <a:r>
              <a:rPr lang="pl" sz="1500" b="1">
                <a:solidFill>
                  <a:srgbClr val="2D2D29"/>
                </a:solidFill>
                <a:latin typeface="Roboto"/>
                <a:ea typeface="Roboto"/>
                <a:cs typeface="Roboto"/>
                <a:sym typeface="Roboto"/>
              </a:rPr>
              <a:t>gaining in speed, productivity and efficiency</a:t>
            </a:r>
            <a:r>
              <a:rPr lang="pl" sz="1500">
                <a:solidFill>
                  <a:srgbClr val="2D2D29"/>
                </a:solidFill>
                <a:latin typeface="Roboto Light"/>
                <a:ea typeface="Roboto Light"/>
                <a:cs typeface="Roboto Light"/>
                <a:sym typeface="Roboto Light"/>
              </a:rPr>
              <a:t>.</a:t>
            </a:r>
            <a:endParaRPr sz="1500">
              <a:solidFill>
                <a:srgbClr val="2D2D29"/>
              </a:solidFill>
              <a:latin typeface="Roboto Light"/>
              <a:ea typeface="Roboto Light"/>
              <a:cs typeface="Roboto Light"/>
              <a:sym typeface="Roboto Light"/>
            </a:endParaRPr>
          </a:p>
        </p:txBody>
      </p:sp>
      <p:sp>
        <p:nvSpPr>
          <p:cNvPr id="155" name="Google Shape;155;p21"/>
          <p:cNvSpPr txBox="1"/>
          <p:nvPr/>
        </p:nvSpPr>
        <p:spPr>
          <a:xfrm>
            <a:off x="264275" y="1578475"/>
            <a:ext cx="51102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Simplification</a:t>
            </a: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400" b="1" kern="0">
              <a:solidFill>
                <a:srgbClr val="2D2D29"/>
              </a:solidFill>
              <a:latin typeface="Space Mono"/>
              <a:ea typeface="Space Mono"/>
              <a:cs typeface="Space Mono"/>
              <a:sym typeface="Space Mono"/>
            </a:endParaRPr>
          </a:p>
        </p:txBody>
      </p:sp>
      <p:pic>
        <p:nvPicPr>
          <p:cNvPr id="156" name="Google Shape;156;p21"/>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2"/>
          <p:cNvPicPr preferRelativeResize="0"/>
          <p:nvPr/>
        </p:nvPicPr>
        <p:blipFill>
          <a:blip r:embed="rId3">
            <a:alphaModFix/>
          </a:blip>
          <a:stretch>
            <a:fillRect/>
          </a:stretch>
        </p:blipFill>
        <p:spPr>
          <a:xfrm>
            <a:off x="4480526" y="466304"/>
            <a:ext cx="5347698" cy="8021547"/>
          </a:xfrm>
          <a:prstGeom prst="rect">
            <a:avLst/>
          </a:prstGeom>
          <a:noFill/>
          <a:ln>
            <a:noFill/>
          </a:ln>
        </p:spPr>
      </p:pic>
      <p:pic>
        <p:nvPicPr>
          <p:cNvPr id="162" name="Google Shape;162;p22"/>
          <p:cNvPicPr preferRelativeResize="0"/>
          <p:nvPr/>
        </p:nvPicPr>
        <p:blipFill rotWithShape="1">
          <a:blip r:embed="rId4">
            <a:alphaModFix/>
          </a:blip>
          <a:srcRect/>
          <a:stretch/>
        </p:blipFill>
        <p:spPr>
          <a:xfrm>
            <a:off x="1" y="857250"/>
            <a:ext cx="5471101" cy="5143500"/>
          </a:xfrm>
          <a:prstGeom prst="rect">
            <a:avLst/>
          </a:prstGeom>
          <a:noFill/>
          <a:ln>
            <a:noFill/>
          </a:ln>
        </p:spPr>
      </p:pic>
      <p:pic>
        <p:nvPicPr>
          <p:cNvPr id="163" name="Google Shape;163;p22" descr="Jean Louis David Logo PNG Transparent &amp; SVG Vector - Freebie Supply"/>
          <p:cNvPicPr preferRelativeResize="0"/>
          <p:nvPr/>
        </p:nvPicPr>
        <p:blipFill>
          <a:blip r:embed="rId5">
            <a:alphaModFix/>
          </a:blip>
          <a:stretch>
            <a:fillRect/>
          </a:stretch>
        </p:blipFill>
        <p:spPr>
          <a:xfrm>
            <a:off x="1510376" y="2607864"/>
            <a:ext cx="1989175" cy="1989175"/>
          </a:xfrm>
          <a:prstGeom prst="rect">
            <a:avLst/>
          </a:prstGeom>
          <a:noFill/>
          <a:ln>
            <a:noFill/>
          </a:ln>
        </p:spPr>
      </p:pic>
      <p:pic>
        <p:nvPicPr>
          <p:cNvPr id="164" name="Google Shape;164;p22"/>
          <p:cNvPicPr preferRelativeResize="0"/>
          <p:nvPr/>
        </p:nvPicPr>
        <p:blipFill>
          <a:blip r:embed="rId6">
            <a:alphaModFix/>
          </a:blip>
          <a:stretch>
            <a:fillRect/>
          </a:stretch>
        </p:blipFill>
        <p:spPr>
          <a:xfrm>
            <a:off x="225921" y="1088775"/>
            <a:ext cx="1274456" cy="491101"/>
          </a:xfrm>
          <a:prstGeom prst="rect">
            <a:avLst/>
          </a:prstGeom>
          <a:noFill/>
          <a:ln>
            <a:noFill/>
          </a:ln>
        </p:spPr>
      </p:pic>
      <p:pic>
        <p:nvPicPr>
          <p:cNvPr id="165" name="Google Shape;165;p22"/>
          <p:cNvPicPr preferRelativeResize="0"/>
          <p:nvPr/>
        </p:nvPicPr>
        <p:blipFill>
          <a:blip r:embed="rId7">
            <a:alphaModFix/>
          </a:blip>
          <a:stretch>
            <a:fillRect/>
          </a:stretch>
        </p:blipFill>
        <p:spPr>
          <a:xfrm>
            <a:off x="1510374" y="1104775"/>
            <a:ext cx="1079828" cy="491100"/>
          </a:xfrm>
          <a:prstGeom prst="rect">
            <a:avLst/>
          </a:prstGeom>
          <a:noFill/>
          <a:ln>
            <a:noFill/>
          </a:ln>
        </p:spPr>
      </p:pic>
      <p:sp>
        <p:nvSpPr>
          <p:cNvPr id="166" name="Google Shape;166;p22"/>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67" name="Google Shape;167;p22"/>
          <p:cNvSpPr txBox="1"/>
          <p:nvPr/>
        </p:nvSpPr>
        <p:spPr>
          <a:xfrm>
            <a:off x="264275" y="1578475"/>
            <a:ext cx="41910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100" b="1" kern="0">
                <a:solidFill>
                  <a:srgbClr val="2D2D29"/>
                </a:solidFill>
                <a:latin typeface="Space Mono"/>
                <a:ea typeface="Space Mono"/>
                <a:cs typeface="Space Mono"/>
                <a:sym typeface="Space Mono"/>
              </a:rPr>
              <a:t>Case Study</a:t>
            </a:r>
            <a:endParaRPr sz="21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1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100" b="1" kern="0">
              <a:solidFill>
                <a:srgbClr val="2D2D29"/>
              </a:solidFill>
              <a:latin typeface="Space Mono"/>
              <a:ea typeface="Space Mono"/>
              <a:cs typeface="Space Mono"/>
              <a:sym typeface="Space Mon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3"/>
          <p:cNvPicPr preferRelativeResize="0"/>
          <p:nvPr/>
        </p:nvPicPr>
        <p:blipFill>
          <a:blip r:embed="rId3">
            <a:alphaModFix/>
          </a:blip>
          <a:stretch>
            <a:fillRect/>
          </a:stretch>
        </p:blipFill>
        <p:spPr>
          <a:xfrm>
            <a:off x="1776224" y="650150"/>
            <a:ext cx="8516278" cy="5678073"/>
          </a:xfrm>
          <a:prstGeom prst="rect">
            <a:avLst/>
          </a:prstGeom>
          <a:noFill/>
          <a:ln>
            <a:noFill/>
          </a:ln>
        </p:spPr>
      </p:pic>
      <p:pic>
        <p:nvPicPr>
          <p:cNvPr id="173" name="Google Shape;173;p23"/>
          <p:cNvPicPr preferRelativeResize="0"/>
          <p:nvPr/>
        </p:nvPicPr>
        <p:blipFill rotWithShape="1">
          <a:blip r:embed="rId4">
            <a:alphaModFix/>
          </a:blip>
          <a:srcRect/>
          <a:stretch/>
        </p:blipFill>
        <p:spPr>
          <a:xfrm>
            <a:off x="1" y="857250"/>
            <a:ext cx="5019801" cy="5143500"/>
          </a:xfrm>
          <a:prstGeom prst="rect">
            <a:avLst/>
          </a:prstGeom>
          <a:noFill/>
          <a:ln>
            <a:noFill/>
          </a:ln>
        </p:spPr>
      </p:pic>
      <p:sp>
        <p:nvSpPr>
          <p:cNvPr id="174" name="Google Shape;174;p23"/>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75" name="Google Shape;175;p23"/>
          <p:cNvSpPr txBox="1">
            <a:spLocks noGrp="1"/>
          </p:cNvSpPr>
          <p:nvPr>
            <p:ph type="body" idx="1"/>
          </p:nvPr>
        </p:nvSpPr>
        <p:spPr>
          <a:xfrm>
            <a:off x="270000" y="2447050"/>
            <a:ext cx="3800400" cy="3553800"/>
          </a:xfrm>
          <a:prstGeom prst="rect">
            <a:avLst/>
          </a:prstGeom>
        </p:spPr>
        <p:txBody>
          <a:bodyPr spcFirstLastPara="1" wrap="square" lIns="91425" tIns="91425" rIns="91425" bIns="91425" anchor="t" anchorCtr="0">
            <a:noAutofit/>
          </a:bodyPr>
          <a:lstStyle/>
          <a:p>
            <a:pPr marL="0" indent="0">
              <a:lnSpc>
                <a:spcPct val="100000"/>
              </a:lnSpc>
              <a:buNone/>
            </a:pPr>
            <a:r>
              <a:rPr lang="pl" sz="1300">
                <a:solidFill>
                  <a:srgbClr val="2D2D29"/>
                </a:solidFill>
                <a:latin typeface="Roboto Medium"/>
                <a:ea typeface="Roboto Medium"/>
                <a:cs typeface="Roboto Medium"/>
                <a:sym typeface="Roboto Medium"/>
              </a:rPr>
              <a:t>Purpose: </a:t>
            </a:r>
            <a:r>
              <a:rPr lang="pl" sz="1300">
                <a:solidFill>
                  <a:srgbClr val="2D2D29"/>
                </a:solidFill>
                <a:latin typeface="Roboto Light"/>
                <a:ea typeface="Roboto Light"/>
                <a:cs typeface="Roboto Light"/>
                <a:sym typeface="Roboto Light"/>
              </a:rPr>
              <a:t>To help driving change, which will lead the JLD network to achieve a leadership position in the category of professional hairdressing cosmetics. </a:t>
            </a:r>
            <a:endParaRPr sz="1300">
              <a:solidFill>
                <a:srgbClr val="2D2D29"/>
              </a:solidFill>
              <a:latin typeface="Roboto Light"/>
              <a:ea typeface="Roboto Light"/>
              <a:cs typeface="Roboto Light"/>
              <a:sym typeface="Roboto Light"/>
            </a:endParaRPr>
          </a:p>
          <a:p>
            <a:pPr marL="0" indent="0">
              <a:lnSpc>
                <a:spcPct val="100000"/>
              </a:lnSpc>
              <a:spcBef>
                <a:spcPts val="800"/>
              </a:spcBef>
              <a:spcAft>
                <a:spcPts val="800"/>
              </a:spcAft>
              <a:buNone/>
            </a:pPr>
            <a:r>
              <a:rPr lang="pl" sz="1300">
                <a:solidFill>
                  <a:srgbClr val="2D2D29"/>
                </a:solidFill>
                <a:latin typeface="Roboto Medium"/>
                <a:ea typeface="Roboto Medium"/>
                <a:cs typeface="Roboto Medium"/>
                <a:sym typeface="Roboto Medium"/>
              </a:rPr>
              <a:t>Scope: </a:t>
            </a:r>
            <a:r>
              <a:rPr lang="pl" sz="1300">
                <a:solidFill>
                  <a:srgbClr val="2D2D29"/>
                </a:solidFill>
                <a:latin typeface="Roboto Light"/>
                <a:ea typeface="Roboto Light"/>
                <a:cs typeface="Roboto Light"/>
                <a:sym typeface="Roboto Light"/>
              </a:rPr>
              <a:t>The cooperation was divided into two stages: 1) the integration between their e-commerce platform and the edrone system, along with a comprehensive onboarding process — the key was to run the </a:t>
            </a:r>
            <a:r>
              <a:rPr lang="pl" sz="1300" b="1">
                <a:solidFill>
                  <a:srgbClr val="2D2D29"/>
                </a:solidFill>
                <a:latin typeface="Roboto"/>
                <a:ea typeface="Roboto"/>
                <a:cs typeface="Roboto"/>
                <a:sym typeface="Roboto"/>
              </a:rPr>
              <a:t>automation scenarios</a:t>
            </a:r>
            <a:r>
              <a:rPr lang="pl" sz="1300">
                <a:solidFill>
                  <a:srgbClr val="2D2D29"/>
                </a:solidFill>
                <a:latin typeface="Roboto Light"/>
                <a:ea typeface="Roboto Light"/>
                <a:cs typeface="Roboto Light"/>
                <a:sym typeface="Roboto Light"/>
              </a:rPr>
              <a:t> as soon as possible; and 2) the implementation of three central features — </a:t>
            </a:r>
            <a:r>
              <a:rPr lang="pl" sz="1300" b="1">
                <a:solidFill>
                  <a:srgbClr val="2D2D29"/>
                </a:solidFill>
                <a:latin typeface="Roboto"/>
                <a:ea typeface="Roboto"/>
                <a:cs typeface="Roboto"/>
                <a:sym typeface="Roboto"/>
              </a:rPr>
              <a:t>product recommendation</a:t>
            </a:r>
            <a:r>
              <a:rPr lang="pl" sz="1300">
                <a:solidFill>
                  <a:srgbClr val="2D2D29"/>
                </a:solidFill>
                <a:latin typeface="Roboto Light"/>
                <a:ea typeface="Roboto Light"/>
                <a:cs typeface="Roboto Light"/>
                <a:sym typeface="Roboto Light"/>
              </a:rPr>
              <a:t>, </a:t>
            </a:r>
            <a:r>
              <a:rPr lang="pl" sz="1300" b="1">
                <a:solidFill>
                  <a:srgbClr val="2D2D29"/>
                </a:solidFill>
                <a:latin typeface="Roboto"/>
                <a:ea typeface="Roboto"/>
                <a:cs typeface="Roboto"/>
                <a:sym typeface="Roboto"/>
              </a:rPr>
              <a:t>cross-selling</a:t>
            </a:r>
            <a:r>
              <a:rPr lang="pl" sz="1300">
                <a:solidFill>
                  <a:srgbClr val="2D2D29"/>
                </a:solidFill>
                <a:latin typeface="Roboto Light"/>
                <a:ea typeface="Roboto Light"/>
                <a:cs typeface="Roboto Light"/>
                <a:sym typeface="Roboto Light"/>
              </a:rPr>
              <a:t>, and </a:t>
            </a:r>
            <a:r>
              <a:rPr lang="pl" sz="1300" b="1">
                <a:solidFill>
                  <a:srgbClr val="2D2D29"/>
                </a:solidFill>
                <a:latin typeface="Roboto"/>
                <a:ea typeface="Roboto"/>
                <a:cs typeface="Roboto"/>
                <a:sym typeface="Roboto"/>
              </a:rPr>
              <a:t>on-site marketing tools</a:t>
            </a:r>
            <a:r>
              <a:rPr lang="pl" sz="1300">
                <a:solidFill>
                  <a:srgbClr val="2D2D29"/>
                </a:solidFill>
                <a:latin typeface="Roboto Light"/>
                <a:ea typeface="Roboto Light"/>
                <a:cs typeface="Roboto Light"/>
                <a:sym typeface="Roboto Light"/>
              </a:rPr>
              <a:t>, including </a:t>
            </a:r>
            <a:r>
              <a:rPr lang="pl" sz="1300" b="1">
                <a:solidFill>
                  <a:srgbClr val="2D2D29"/>
                </a:solidFill>
                <a:latin typeface="Roboto"/>
                <a:ea typeface="Roboto"/>
                <a:cs typeface="Roboto"/>
                <a:sym typeface="Roboto"/>
              </a:rPr>
              <a:t>artificial intelligence-based recommendations</a:t>
            </a:r>
            <a:r>
              <a:rPr lang="pl" sz="1300">
                <a:solidFill>
                  <a:srgbClr val="2D2D29"/>
                </a:solidFill>
                <a:latin typeface="Roboto Light"/>
                <a:ea typeface="Roboto Light"/>
                <a:cs typeface="Roboto Light"/>
                <a:sym typeface="Roboto Light"/>
              </a:rPr>
              <a:t> and </a:t>
            </a:r>
            <a:r>
              <a:rPr lang="pl" sz="1300" b="1">
                <a:solidFill>
                  <a:srgbClr val="2D2D29"/>
                </a:solidFill>
                <a:latin typeface="Roboto"/>
                <a:ea typeface="Roboto"/>
                <a:cs typeface="Roboto"/>
                <a:sym typeface="Roboto"/>
              </a:rPr>
              <a:t>cart recommendations</a:t>
            </a:r>
            <a:r>
              <a:rPr lang="pl" sz="1300">
                <a:solidFill>
                  <a:srgbClr val="2D2D29"/>
                </a:solidFill>
                <a:latin typeface="Roboto Light"/>
                <a:ea typeface="Roboto Light"/>
                <a:cs typeface="Roboto Light"/>
                <a:sym typeface="Roboto Light"/>
              </a:rPr>
              <a:t>.</a:t>
            </a:r>
            <a:endParaRPr sz="1300">
              <a:solidFill>
                <a:srgbClr val="2D2D29"/>
              </a:solidFill>
              <a:latin typeface="Roboto Light"/>
              <a:ea typeface="Roboto Light"/>
              <a:cs typeface="Roboto Light"/>
              <a:sym typeface="Roboto Light"/>
            </a:endParaRPr>
          </a:p>
        </p:txBody>
      </p:sp>
      <p:sp>
        <p:nvSpPr>
          <p:cNvPr id="176" name="Google Shape;176;p23"/>
          <p:cNvSpPr txBox="1"/>
          <p:nvPr/>
        </p:nvSpPr>
        <p:spPr>
          <a:xfrm>
            <a:off x="264275" y="1578475"/>
            <a:ext cx="41910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100" b="1" kern="0">
                <a:solidFill>
                  <a:srgbClr val="2D2D29"/>
                </a:solidFill>
                <a:latin typeface="Space Mono"/>
                <a:ea typeface="Space Mono"/>
                <a:cs typeface="Space Mono"/>
                <a:sym typeface="Space Mono"/>
              </a:rPr>
              <a:t>The purpose &amp; the scope of our cooperation</a:t>
            </a:r>
            <a:endParaRPr sz="21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1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100" b="1" kern="0">
              <a:solidFill>
                <a:srgbClr val="2D2D29"/>
              </a:solidFill>
              <a:latin typeface="Space Mono"/>
              <a:ea typeface="Space Mono"/>
              <a:cs typeface="Space Mono"/>
              <a:sym typeface="Space Mono"/>
            </a:endParaRPr>
          </a:p>
        </p:txBody>
      </p:sp>
      <p:pic>
        <p:nvPicPr>
          <p:cNvPr id="177" name="Google Shape;177;p23"/>
          <p:cNvPicPr preferRelativeResize="0"/>
          <p:nvPr/>
        </p:nvPicPr>
        <p:blipFill>
          <a:blip r:embed="rId5">
            <a:alphaModFix/>
          </a:blip>
          <a:stretch>
            <a:fillRect/>
          </a:stretch>
        </p:blipFill>
        <p:spPr>
          <a:xfrm>
            <a:off x="225921" y="1088775"/>
            <a:ext cx="1274456" cy="491101"/>
          </a:xfrm>
          <a:prstGeom prst="rect">
            <a:avLst/>
          </a:prstGeom>
          <a:noFill/>
          <a:ln>
            <a:noFill/>
          </a:ln>
        </p:spPr>
      </p:pic>
      <p:pic>
        <p:nvPicPr>
          <p:cNvPr id="178" name="Google Shape;178;p23"/>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4"/>
          <p:cNvPicPr preferRelativeResize="0"/>
          <p:nvPr/>
        </p:nvPicPr>
        <p:blipFill>
          <a:blip r:embed="rId3">
            <a:alphaModFix/>
          </a:blip>
          <a:stretch>
            <a:fillRect/>
          </a:stretch>
        </p:blipFill>
        <p:spPr>
          <a:xfrm>
            <a:off x="2889788" y="572426"/>
            <a:ext cx="8141804" cy="5428497"/>
          </a:xfrm>
          <a:prstGeom prst="rect">
            <a:avLst/>
          </a:prstGeom>
          <a:noFill/>
          <a:ln>
            <a:noFill/>
          </a:ln>
        </p:spPr>
      </p:pic>
      <p:pic>
        <p:nvPicPr>
          <p:cNvPr id="184" name="Google Shape;184;p24"/>
          <p:cNvPicPr preferRelativeResize="0"/>
          <p:nvPr/>
        </p:nvPicPr>
        <p:blipFill rotWithShape="1">
          <a:blip r:embed="rId4">
            <a:alphaModFix/>
          </a:blip>
          <a:srcRect/>
          <a:stretch/>
        </p:blipFill>
        <p:spPr>
          <a:xfrm>
            <a:off x="0" y="857250"/>
            <a:ext cx="5442400" cy="5143500"/>
          </a:xfrm>
          <a:prstGeom prst="rect">
            <a:avLst/>
          </a:prstGeom>
          <a:noFill/>
          <a:ln>
            <a:noFill/>
          </a:ln>
        </p:spPr>
      </p:pic>
      <p:sp>
        <p:nvSpPr>
          <p:cNvPr id="185" name="Google Shape;185;p24"/>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86" name="Google Shape;186;p24"/>
          <p:cNvSpPr txBox="1">
            <a:spLocks noGrp="1"/>
          </p:cNvSpPr>
          <p:nvPr>
            <p:ph type="body" idx="1"/>
          </p:nvPr>
        </p:nvSpPr>
        <p:spPr>
          <a:xfrm>
            <a:off x="264275" y="2386750"/>
            <a:ext cx="3858000" cy="3137100"/>
          </a:xfrm>
          <a:prstGeom prst="rect">
            <a:avLst/>
          </a:prstGeom>
        </p:spPr>
        <p:txBody>
          <a:bodyPr spcFirstLastPara="1" wrap="square" lIns="91425" tIns="91425" rIns="91425" bIns="91425" anchor="t" anchorCtr="0">
            <a:noAutofit/>
          </a:bodyPr>
          <a:lstStyle/>
          <a:p>
            <a:pPr marL="0" indent="0">
              <a:lnSpc>
                <a:spcPct val="100000"/>
              </a:lnSpc>
              <a:buClr>
                <a:schemeClr val="dk1"/>
              </a:buClr>
              <a:buSzPts val="1100"/>
              <a:buNone/>
            </a:pPr>
            <a:r>
              <a:rPr lang="pl" sz="1300">
                <a:solidFill>
                  <a:srgbClr val="2D2D29"/>
                </a:solidFill>
                <a:latin typeface="Roboto Light"/>
                <a:ea typeface="Roboto Light"/>
                <a:cs typeface="Roboto Light"/>
                <a:sym typeface="Roboto Light"/>
              </a:rPr>
              <a:t>During the first week, we primarily focused on the implementation of scenarios that generate the fastest returns on investment. Following that, we focused on the further use of product recommendations in more complex scenarios, such as cross-selling and dynamic recommendations (on-site marketing). The goal was to recreate the unique experience customers have when visiting our client's physical stores.</a:t>
            </a:r>
            <a:endParaRPr sz="1300">
              <a:solidFill>
                <a:srgbClr val="2D2D29"/>
              </a:solidFill>
              <a:latin typeface="Roboto Light"/>
              <a:ea typeface="Roboto Light"/>
              <a:cs typeface="Roboto Light"/>
              <a:sym typeface="Roboto Light"/>
            </a:endParaRPr>
          </a:p>
          <a:p>
            <a:pPr marL="0" indent="0">
              <a:lnSpc>
                <a:spcPct val="100000"/>
              </a:lnSpc>
              <a:spcBef>
                <a:spcPts val="800"/>
              </a:spcBef>
              <a:buNone/>
            </a:pPr>
            <a:r>
              <a:rPr lang="pl" sz="1100" b="1">
                <a:solidFill>
                  <a:srgbClr val="2D2D29"/>
                </a:solidFill>
                <a:latin typeface="Roboto"/>
                <a:ea typeface="Roboto"/>
                <a:cs typeface="Roboto"/>
                <a:sym typeface="Roboto"/>
              </a:rPr>
              <a:t>Patrycja Haber</a:t>
            </a:r>
            <a:endParaRPr sz="1100" b="1">
              <a:solidFill>
                <a:srgbClr val="2D2D29"/>
              </a:solidFill>
              <a:latin typeface="Roboto"/>
              <a:ea typeface="Roboto"/>
              <a:cs typeface="Roboto"/>
              <a:sym typeface="Roboto"/>
            </a:endParaRPr>
          </a:p>
          <a:p>
            <a:pPr marL="0" indent="0">
              <a:lnSpc>
                <a:spcPct val="100000"/>
              </a:lnSpc>
              <a:buNone/>
            </a:pPr>
            <a:r>
              <a:rPr lang="pl" sz="1100">
                <a:solidFill>
                  <a:srgbClr val="2D2D29"/>
                </a:solidFill>
                <a:latin typeface="Roboto Light"/>
                <a:ea typeface="Roboto Light"/>
                <a:cs typeface="Roboto Light"/>
                <a:sym typeface="Roboto Light"/>
              </a:rPr>
              <a:t>Customer Success Manager @ edrone</a:t>
            </a:r>
            <a:endParaRPr sz="1100">
              <a:solidFill>
                <a:srgbClr val="2D2D29"/>
              </a:solidFill>
              <a:latin typeface="Roboto Light"/>
              <a:ea typeface="Roboto Light"/>
              <a:cs typeface="Roboto Light"/>
              <a:sym typeface="Roboto Light"/>
            </a:endParaRPr>
          </a:p>
          <a:p>
            <a:pPr marL="0" indent="0" algn="r">
              <a:lnSpc>
                <a:spcPct val="100000"/>
              </a:lnSpc>
              <a:buNone/>
            </a:pPr>
            <a:endParaRPr sz="1300">
              <a:solidFill>
                <a:srgbClr val="2D2D29"/>
              </a:solidFill>
              <a:latin typeface="Roboto Light"/>
              <a:ea typeface="Roboto Light"/>
              <a:cs typeface="Roboto Light"/>
              <a:sym typeface="Roboto Light"/>
            </a:endParaRPr>
          </a:p>
          <a:p>
            <a:pPr marL="0" indent="0">
              <a:lnSpc>
                <a:spcPct val="100000"/>
              </a:lnSpc>
              <a:buClr>
                <a:schemeClr val="dk1"/>
              </a:buClr>
              <a:buSzPts val="1100"/>
              <a:buNone/>
            </a:pPr>
            <a:r>
              <a:rPr lang="pl" sz="1300" b="1">
                <a:solidFill>
                  <a:srgbClr val="2D2D29"/>
                </a:solidFill>
                <a:latin typeface="Roboto"/>
                <a:ea typeface="Roboto"/>
                <a:cs typeface="Roboto"/>
                <a:sym typeface="Roboto"/>
              </a:rPr>
              <a:t>Results: </a:t>
            </a:r>
            <a:endParaRPr sz="1300" b="1">
              <a:solidFill>
                <a:srgbClr val="2D2D29"/>
              </a:solidFill>
              <a:latin typeface="Roboto"/>
              <a:ea typeface="Roboto"/>
              <a:cs typeface="Roboto"/>
              <a:sym typeface="Roboto"/>
            </a:endParaRPr>
          </a:p>
          <a:p>
            <a:pPr indent="-311150">
              <a:lnSpc>
                <a:spcPct val="100000"/>
              </a:lnSpc>
              <a:spcBef>
                <a:spcPts val="800"/>
              </a:spcBef>
              <a:buClr>
                <a:srgbClr val="2D2D29"/>
              </a:buClr>
              <a:buSzPts val="1300"/>
              <a:buFont typeface="Roboto"/>
              <a:buChar char="➔"/>
            </a:pPr>
            <a:r>
              <a:rPr lang="pl" sz="1300" b="1">
                <a:solidFill>
                  <a:srgbClr val="2D2D29"/>
                </a:solidFill>
                <a:latin typeface="Roboto"/>
                <a:ea typeface="Roboto"/>
                <a:cs typeface="Roboto"/>
                <a:sym typeface="Roboto"/>
              </a:rPr>
              <a:t>Revenue share from engagements: 40%</a:t>
            </a:r>
            <a:endParaRPr sz="1300" b="1">
              <a:solidFill>
                <a:srgbClr val="2D2D29"/>
              </a:solidFill>
              <a:latin typeface="Roboto"/>
              <a:ea typeface="Roboto"/>
              <a:cs typeface="Roboto"/>
              <a:sym typeface="Roboto"/>
            </a:endParaRPr>
          </a:p>
          <a:p>
            <a:pPr marL="0" indent="0" algn="r">
              <a:lnSpc>
                <a:spcPct val="100000"/>
              </a:lnSpc>
              <a:spcBef>
                <a:spcPts val="800"/>
              </a:spcBef>
              <a:buNone/>
            </a:pPr>
            <a:endParaRPr sz="1300">
              <a:solidFill>
                <a:srgbClr val="2D2D29"/>
              </a:solidFill>
              <a:latin typeface="Roboto"/>
              <a:ea typeface="Roboto"/>
              <a:cs typeface="Roboto"/>
              <a:sym typeface="Roboto"/>
            </a:endParaRPr>
          </a:p>
        </p:txBody>
      </p:sp>
      <p:pic>
        <p:nvPicPr>
          <p:cNvPr id="187" name="Google Shape;187;p24"/>
          <p:cNvPicPr preferRelativeResize="0"/>
          <p:nvPr/>
        </p:nvPicPr>
        <p:blipFill>
          <a:blip r:embed="rId5">
            <a:alphaModFix/>
          </a:blip>
          <a:stretch>
            <a:fillRect/>
          </a:stretch>
        </p:blipFill>
        <p:spPr>
          <a:xfrm>
            <a:off x="225921" y="1088775"/>
            <a:ext cx="1274456" cy="491101"/>
          </a:xfrm>
          <a:prstGeom prst="rect">
            <a:avLst/>
          </a:prstGeom>
          <a:noFill/>
          <a:ln>
            <a:noFill/>
          </a:ln>
        </p:spPr>
      </p:pic>
      <p:pic>
        <p:nvPicPr>
          <p:cNvPr id="188" name="Google Shape;188;p24"/>
          <p:cNvPicPr preferRelativeResize="0"/>
          <p:nvPr/>
        </p:nvPicPr>
        <p:blipFill>
          <a:blip r:embed="rId6">
            <a:alphaModFix/>
          </a:blip>
          <a:stretch>
            <a:fillRect/>
          </a:stretch>
        </p:blipFill>
        <p:spPr>
          <a:xfrm>
            <a:off x="1510374" y="1104775"/>
            <a:ext cx="1079828" cy="491100"/>
          </a:xfrm>
          <a:prstGeom prst="rect">
            <a:avLst/>
          </a:prstGeom>
          <a:noFill/>
          <a:ln>
            <a:noFill/>
          </a:ln>
        </p:spPr>
      </p:pic>
      <p:sp>
        <p:nvSpPr>
          <p:cNvPr id="189" name="Google Shape;189;p24"/>
          <p:cNvSpPr txBox="1"/>
          <p:nvPr/>
        </p:nvSpPr>
        <p:spPr>
          <a:xfrm>
            <a:off x="264275" y="1578475"/>
            <a:ext cx="41910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100" b="1" kern="0">
                <a:solidFill>
                  <a:srgbClr val="2D2D29"/>
                </a:solidFill>
                <a:latin typeface="Space Mono"/>
                <a:ea typeface="Space Mono"/>
                <a:cs typeface="Space Mono"/>
                <a:sym typeface="Space Mono"/>
              </a:rPr>
              <a:t>Summary of the results</a:t>
            </a:r>
            <a:endParaRPr sz="21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1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100" b="1" kern="0">
              <a:solidFill>
                <a:srgbClr val="2D2D29"/>
              </a:solidFill>
              <a:latin typeface="Space Mono"/>
              <a:ea typeface="Space Mono"/>
              <a:cs typeface="Space Mono"/>
              <a:sym typeface="Space Mon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5" descr="Salony Jean Louis David rezygnują z rozwoju franczyzy - Centra ..."/>
          <p:cNvPicPr preferRelativeResize="0"/>
          <p:nvPr/>
        </p:nvPicPr>
        <p:blipFill>
          <a:blip r:embed="rId3">
            <a:alphaModFix/>
          </a:blip>
          <a:stretch>
            <a:fillRect/>
          </a:stretch>
        </p:blipFill>
        <p:spPr>
          <a:xfrm>
            <a:off x="2934975" y="857250"/>
            <a:ext cx="7779000" cy="5179600"/>
          </a:xfrm>
          <a:prstGeom prst="rect">
            <a:avLst/>
          </a:prstGeom>
          <a:noFill/>
          <a:ln>
            <a:noFill/>
          </a:ln>
        </p:spPr>
      </p:pic>
      <p:pic>
        <p:nvPicPr>
          <p:cNvPr id="195" name="Google Shape;195;p25"/>
          <p:cNvPicPr preferRelativeResize="0"/>
          <p:nvPr/>
        </p:nvPicPr>
        <p:blipFill rotWithShape="1">
          <a:blip r:embed="rId4">
            <a:alphaModFix/>
          </a:blip>
          <a:srcRect/>
          <a:stretch/>
        </p:blipFill>
        <p:spPr>
          <a:xfrm>
            <a:off x="0" y="857250"/>
            <a:ext cx="5442400" cy="5143500"/>
          </a:xfrm>
          <a:prstGeom prst="rect">
            <a:avLst/>
          </a:prstGeom>
          <a:noFill/>
          <a:ln>
            <a:noFill/>
          </a:ln>
        </p:spPr>
      </p:pic>
      <p:sp>
        <p:nvSpPr>
          <p:cNvPr id="196" name="Google Shape;196;p25"/>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97" name="Google Shape;197;p25"/>
          <p:cNvSpPr txBox="1">
            <a:spLocks noGrp="1"/>
          </p:cNvSpPr>
          <p:nvPr>
            <p:ph type="body" idx="1"/>
          </p:nvPr>
        </p:nvSpPr>
        <p:spPr>
          <a:xfrm>
            <a:off x="264275" y="2625975"/>
            <a:ext cx="3360300" cy="3137100"/>
          </a:xfrm>
          <a:prstGeom prst="rect">
            <a:avLst/>
          </a:prstGeom>
        </p:spPr>
        <p:txBody>
          <a:bodyPr spcFirstLastPara="1" wrap="square" lIns="91425" tIns="91425" rIns="91425" bIns="91425" anchor="t" anchorCtr="0">
            <a:noAutofit/>
          </a:bodyPr>
          <a:lstStyle/>
          <a:p>
            <a:pPr marL="0" indent="0">
              <a:lnSpc>
                <a:spcPct val="100000"/>
              </a:lnSpc>
              <a:buNone/>
            </a:pPr>
            <a:r>
              <a:rPr lang="pl" sz="1300">
                <a:solidFill>
                  <a:srgbClr val="2D2D29"/>
                </a:solidFill>
                <a:latin typeface="Roboto Light"/>
                <a:ea typeface="Roboto Light"/>
                <a:cs typeface="Roboto Light"/>
                <a:sym typeface="Roboto Light"/>
              </a:rPr>
              <a:t>I am glad that we were able to launch the eCommerce sales channel so quickly! Within 5 days we set up an online store from scratch and then launched marketing automation scenarios. edrone approached the subject competently and helped us reforge the solutions used by the largest players on this market in our favor.</a:t>
            </a:r>
            <a:endParaRPr sz="1300">
              <a:solidFill>
                <a:srgbClr val="2D2D29"/>
              </a:solidFill>
              <a:latin typeface="Roboto"/>
              <a:ea typeface="Roboto"/>
              <a:cs typeface="Roboto"/>
              <a:sym typeface="Roboto"/>
            </a:endParaRPr>
          </a:p>
          <a:p>
            <a:pPr marL="0" indent="0">
              <a:lnSpc>
                <a:spcPct val="100000"/>
              </a:lnSpc>
              <a:spcBef>
                <a:spcPts val="800"/>
              </a:spcBef>
              <a:buNone/>
            </a:pPr>
            <a:endParaRPr sz="1300">
              <a:solidFill>
                <a:srgbClr val="2D2D29"/>
              </a:solidFill>
              <a:latin typeface="Roboto"/>
              <a:ea typeface="Roboto"/>
              <a:cs typeface="Roboto"/>
              <a:sym typeface="Roboto"/>
            </a:endParaRPr>
          </a:p>
          <a:p>
            <a:pPr marL="0" indent="0">
              <a:lnSpc>
                <a:spcPct val="100000"/>
              </a:lnSpc>
              <a:spcBef>
                <a:spcPts val="800"/>
              </a:spcBef>
              <a:buNone/>
            </a:pPr>
            <a:r>
              <a:rPr lang="pl" sz="1100" b="1">
                <a:solidFill>
                  <a:srgbClr val="2D2D29"/>
                </a:solidFill>
                <a:latin typeface="Roboto"/>
                <a:ea typeface="Roboto"/>
                <a:cs typeface="Roboto"/>
                <a:sym typeface="Roboto"/>
              </a:rPr>
              <a:t>Tomasz Baczyk</a:t>
            </a:r>
            <a:endParaRPr sz="1100" b="1">
              <a:solidFill>
                <a:srgbClr val="2D2D29"/>
              </a:solidFill>
              <a:latin typeface="Roboto"/>
              <a:ea typeface="Roboto"/>
              <a:cs typeface="Roboto"/>
              <a:sym typeface="Roboto"/>
            </a:endParaRPr>
          </a:p>
          <a:p>
            <a:pPr marL="0" indent="0">
              <a:lnSpc>
                <a:spcPct val="100000"/>
              </a:lnSpc>
              <a:buNone/>
            </a:pPr>
            <a:r>
              <a:rPr lang="pl" sz="1100">
                <a:solidFill>
                  <a:srgbClr val="2D2D29"/>
                </a:solidFill>
                <a:latin typeface="Roboto Light"/>
                <a:ea typeface="Roboto Light"/>
                <a:cs typeface="Roboto Light"/>
                <a:sym typeface="Roboto Light"/>
              </a:rPr>
              <a:t>General Manager @ Jean Louis David</a:t>
            </a:r>
            <a:endParaRPr sz="900">
              <a:solidFill>
                <a:srgbClr val="2D2D29"/>
              </a:solidFill>
              <a:latin typeface="Roboto"/>
              <a:ea typeface="Roboto"/>
              <a:cs typeface="Roboto"/>
              <a:sym typeface="Roboto"/>
            </a:endParaRPr>
          </a:p>
        </p:txBody>
      </p:sp>
      <p:sp>
        <p:nvSpPr>
          <p:cNvPr id="198" name="Google Shape;198;p25"/>
          <p:cNvSpPr txBox="1"/>
          <p:nvPr/>
        </p:nvSpPr>
        <p:spPr>
          <a:xfrm>
            <a:off x="264275" y="1578475"/>
            <a:ext cx="41910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100" b="1" kern="0">
                <a:solidFill>
                  <a:srgbClr val="2D2D29"/>
                </a:solidFill>
                <a:latin typeface="Space Mono"/>
                <a:ea typeface="Space Mono"/>
                <a:cs typeface="Space Mono"/>
                <a:sym typeface="Space Mono"/>
              </a:rPr>
              <a:t>Customer feedback</a:t>
            </a:r>
            <a:endParaRPr sz="21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1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100" b="1" kern="0">
              <a:solidFill>
                <a:srgbClr val="2D2D29"/>
              </a:solidFill>
              <a:latin typeface="Space Mono"/>
              <a:ea typeface="Space Mono"/>
              <a:cs typeface="Space Mono"/>
              <a:sym typeface="Space Mono"/>
            </a:endParaRPr>
          </a:p>
        </p:txBody>
      </p:sp>
      <p:pic>
        <p:nvPicPr>
          <p:cNvPr id="199" name="Google Shape;199;p25"/>
          <p:cNvPicPr preferRelativeResize="0"/>
          <p:nvPr/>
        </p:nvPicPr>
        <p:blipFill>
          <a:blip r:embed="rId5">
            <a:alphaModFix/>
          </a:blip>
          <a:stretch>
            <a:fillRect/>
          </a:stretch>
        </p:blipFill>
        <p:spPr>
          <a:xfrm>
            <a:off x="225921" y="1088775"/>
            <a:ext cx="1274456" cy="491101"/>
          </a:xfrm>
          <a:prstGeom prst="rect">
            <a:avLst/>
          </a:prstGeom>
          <a:noFill/>
          <a:ln>
            <a:noFill/>
          </a:ln>
        </p:spPr>
      </p:pic>
      <p:pic>
        <p:nvPicPr>
          <p:cNvPr id="200" name="Google Shape;200;p25"/>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26"/>
          <p:cNvPicPr preferRelativeResize="0"/>
          <p:nvPr/>
        </p:nvPicPr>
        <p:blipFill>
          <a:blip r:embed="rId3">
            <a:alphaModFix/>
          </a:blip>
          <a:stretch>
            <a:fillRect/>
          </a:stretch>
        </p:blipFill>
        <p:spPr>
          <a:xfrm>
            <a:off x="4769425" y="1935575"/>
            <a:ext cx="6858000" cy="3333750"/>
          </a:xfrm>
          <a:prstGeom prst="rect">
            <a:avLst/>
          </a:prstGeom>
          <a:noFill/>
          <a:ln>
            <a:noFill/>
          </a:ln>
        </p:spPr>
      </p:pic>
      <p:pic>
        <p:nvPicPr>
          <p:cNvPr id="206" name="Google Shape;206;p26"/>
          <p:cNvPicPr preferRelativeResize="0"/>
          <p:nvPr/>
        </p:nvPicPr>
        <p:blipFill rotWithShape="1">
          <a:blip r:embed="rId4">
            <a:alphaModFix/>
          </a:blip>
          <a:srcRect/>
          <a:stretch/>
        </p:blipFill>
        <p:spPr>
          <a:xfrm>
            <a:off x="0" y="857250"/>
            <a:ext cx="5889900" cy="5143500"/>
          </a:xfrm>
          <a:prstGeom prst="rect">
            <a:avLst/>
          </a:prstGeom>
          <a:noFill/>
          <a:ln>
            <a:noFill/>
          </a:ln>
        </p:spPr>
      </p:pic>
      <p:sp>
        <p:nvSpPr>
          <p:cNvPr id="207" name="Google Shape;207;p26"/>
          <p:cNvSpPr txBox="1"/>
          <p:nvPr/>
        </p:nvSpPr>
        <p:spPr>
          <a:xfrm>
            <a:off x="311700" y="1302275"/>
            <a:ext cx="8520600" cy="5727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endParaRPr sz="2800" kern="0">
              <a:solidFill>
                <a:srgbClr val="000000"/>
              </a:solidFill>
              <a:latin typeface="Arial"/>
              <a:cs typeface="Arial"/>
              <a:sym typeface="Arial"/>
            </a:endParaRPr>
          </a:p>
        </p:txBody>
      </p:sp>
      <p:pic>
        <p:nvPicPr>
          <p:cNvPr id="208" name="Google Shape;208;p26"/>
          <p:cNvPicPr preferRelativeResize="0"/>
          <p:nvPr/>
        </p:nvPicPr>
        <p:blipFill>
          <a:blip r:embed="rId5">
            <a:alphaModFix/>
          </a:blip>
          <a:stretch>
            <a:fillRect/>
          </a:stretch>
        </p:blipFill>
        <p:spPr>
          <a:xfrm>
            <a:off x="225491" y="1091356"/>
            <a:ext cx="1274456" cy="491101"/>
          </a:xfrm>
          <a:prstGeom prst="rect">
            <a:avLst/>
          </a:prstGeom>
          <a:noFill/>
          <a:ln>
            <a:noFill/>
          </a:ln>
        </p:spPr>
      </p:pic>
      <p:sp>
        <p:nvSpPr>
          <p:cNvPr id="209" name="Google Shape;209;p26"/>
          <p:cNvSpPr/>
          <p:nvPr/>
        </p:nvSpPr>
        <p:spPr>
          <a:xfrm>
            <a:off x="-350350" y="2397550"/>
            <a:ext cx="2690700" cy="5523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10" name="Google Shape;210;p26"/>
          <p:cNvSpPr txBox="1"/>
          <p:nvPr/>
        </p:nvSpPr>
        <p:spPr>
          <a:xfrm>
            <a:off x="225500" y="2297250"/>
            <a:ext cx="5131800" cy="9864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pl" sz="2100" b="1" kern="0">
                <a:solidFill>
                  <a:srgbClr val="2D2D29"/>
                </a:solidFill>
                <a:latin typeface="Space Mono"/>
                <a:ea typeface="Space Mono"/>
                <a:cs typeface="Space Mono"/>
                <a:sym typeface="Space Mono"/>
              </a:rPr>
              <a:t>Advantages of using Marketing Automation in E-commerce</a:t>
            </a:r>
            <a:endParaRPr sz="2100" b="1" kern="0">
              <a:solidFill>
                <a:srgbClr val="2D2D29"/>
              </a:solidFill>
              <a:latin typeface="Space Mono"/>
              <a:ea typeface="Space Mono"/>
              <a:cs typeface="Space Mono"/>
              <a:sym typeface="Space Mono"/>
            </a:endParaRPr>
          </a:p>
        </p:txBody>
      </p:sp>
      <p:pic>
        <p:nvPicPr>
          <p:cNvPr id="211" name="Google Shape;211;p26"/>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7"/>
          <p:cNvPicPr preferRelativeResize="0"/>
          <p:nvPr/>
        </p:nvPicPr>
        <p:blipFill>
          <a:blip r:embed="rId3">
            <a:alphaModFix/>
          </a:blip>
          <a:stretch>
            <a:fillRect/>
          </a:stretch>
        </p:blipFill>
        <p:spPr>
          <a:xfrm>
            <a:off x="3196252" y="1394287"/>
            <a:ext cx="6744422" cy="4069425"/>
          </a:xfrm>
          <a:prstGeom prst="rect">
            <a:avLst/>
          </a:prstGeom>
          <a:noFill/>
          <a:ln>
            <a:noFill/>
          </a:ln>
        </p:spPr>
      </p:pic>
      <p:pic>
        <p:nvPicPr>
          <p:cNvPr id="217" name="Google Shape;217;p27"/>
          <p:cNvPicPr preferRelativeResize="0"/>
          <p:nvPr/>
        </p:nvPicPr>
        <p:blipFill rotWithShape="1">
          <a:blip r:embed="rId4">
            <a:alphaModFix/>
          </a:blip>
          <a:srcRect/>
          <a:stretch/>
        </p:blipFill>
        <p:spPr>
          <a:xfrm>
            <a:off x="-1" y="857250"/>
            <a:ext cx="4721649" cy="5143500"/>
          </a:xfrm>
          <a:prstGeom prst="rect">
            <a:avLst/>
          </a:prstGeom>
          <a:noFill/>
          <a:ln>
            <a:noFill/>
          </a:ln>
        </p:spPr>
      </p:pic>
      <p:pic>
        <p:nvPicPr>
          <p:cNvPr id="218" name="Google Shape;218;p27"/>
          <p:cNvPicPr preferRelativeResize="0"/>
          <p:nvPr/>
        </p:nvPicPr>
        <p:blipFill>
          <a:blip r:embed="rId5">
            <a:alphaModFix/>
          </a:blip>
          <a:stretch>
            <a:fillRect/>
          </a:stretch>
        </p:blipFill>
        <p:spPr>
          <a:xfrm>
            <a:off x="225921" y="1088775"/>
            <a:ext cx="1274456" cy="491101"/>
          </a:xfrm>
          <a:prstGeom prst="rect">
            <a:avLst/>
          </a:prstGeom>
          <a:noFill/>
          <a:ln>
            <a:noFill/>
          </a:ln>
        </p:spPr>
      </p:pic>
      <p:sp>
        <p:nvSpPr>
          <p:cNvPr id="219" name="Google Shape;219;p27"/>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20" name="Google Shape;220;p27"/>
          <p:cNvSpPr txBox="1">
            <a:spLocks noGrp="1"/>
          </p:cNvSpPr>
          <p:nvPr>
            <p:ph type="body" idx="1"/>
          </p:nvPr>
        </p:nvSpPr>
        <p:spPr>
          <a:xfrm>
            <a:off x="264275" y="2522450"/>
            <a:ext cx="3744900" cy="3478200"/>
          </a:xfrm>
          <a:prstGeom prst="rect">
            <a:avLst/>
          </a:prstGeom>
        </p:spPr>
        <p:txBody>
          <a:bodyPr spcFirstLastPara="1" wrap="square" lIns="91425" tIns="91425" rIns="91425" bIns="91425" anchor="t" anchorCtr="0">
            <a:noAutofit/>
          </a:bodyPr>
          <a:lstStyle/>
          <a:p>
            <a:pPr marL="0" indent="0">
              <a:lnSpc>
                <a:spcPct val="100000"/>
              </a:lnSpc>
              <a:buClr>
                <a:schemeClr val="dk1"/>
              </a:buClr>
              <a:buSzPts val="1100"/>
              <a:buNone/>
            </a:pPr>
            <a:r>
              <a:rPr lang="pl" sz="1300">
                <a:solidFill>
                  <a:srgbClr val="2D2D29"/>
                </a:solidFill>
                <a:latin typeface="Roboto Light"/>
                <a:ea typeface="Roboto Light"/>
                <a:cs typeface="Roboto Light"/>
                <a:sym typeface="Roboto Light"/>
              </a:rPr>
              <a:t>Automating the processes in your online store not only guarantees a short-term return, but also facilitates medium and long-term planning, especially when it comes to </a:t>
            </a:r>
            <a:r>
              <a:rPr lang="pl" sz="1300" b="1">
                <a:solidFill>
                  <a:srgbClr val="2D2D29"/>
                </a:solidFill>
                <a:latin typeface="Roboto"/>
                <a:ea typeface="Roboto"/>
                <a:cs typeface="Roboto"/>
                <a:sym typeface="Roboto"/>
              </a:rPr>
              <a:t>lead nurturing</a:t>
            </a:r>
            <a:r>
              <a:rPr lang="pl" sz="1300">
                <a:solidFill>
                  <a:srgbClr val="2D2D29"/>
                </a:solidFill>
                <a:latin typeface="Roboto Light"/>
                <a:ea typeface="Roboto Light"/>
                <a:cs typeface="Roboto Light"/>
                <a:sym typeface="Roboto Light"/>
              </a:rPr>
              <a:t>.</a:t>
            </a:r>
            <a:endParaRPr sz="1300">
              <a:solidFill>
                <a:srgbClr val="2D2D29"/>
              </a:solidFill>
              <a:latin typeface="Roboto Light"/>
              <a:ea typeface="Roboto Light"/>
              <a:cs typeface="Roboto Light"/>
              <a:sym typeface="Roboto Light"/>
            </a:endParaRPr>
          </a:p>
          <a:p>
            <a:pPr marL="0" indent="0">
              <a:lnSpc>
                <a:spcPct val="100000"/>
              </a:lnSpc>
              <a:spcBef>
                <a:spcPts val="800"/>
              </a:spcBef>
              <a:buClr>
                <a:schemeClr val="dk1"/>
              </a:buClr>
              <a:buSzPts val="1100"/>
              <a:buNone/>
            </a:pPr>
            <a:r>
              <a:rPr lang="pl" sz="1300">
                <a:solidFill>
                  <a:srgbClr val="2D2D29"/>
                </a:solidFill>
                <a:latin typeface="Roboto Light"/>
                <a:ea typeface="Roboto Light"/>
                <a:cs typeface="Roboto Light"/>
                <a:sym typeface="Roboto Light"/>
              </a:rPr>
              <a:t>Often, the lead does not make a purchase on his first contact with your e-commerce, but with the application of accurate and efficient campaigns, you can nurture that user and ensure that he has access to content regarding the product or service of the his interest.</a:t>
            </a:r>
            <a:endParaRPr sz="1300">
              <a:solidFill>
                <a:srgbClr val="2D2D29"/>
              </a:solidFill>
              <a:latin typeface="Roboto Light"/>
              <a:ea typeface="Roboto Light"/>
              <a:cs typeface="Roboto Light"/>
              <a:sym typeface="Roboto Light"/>
            </a:endParaRPr>
          </a:p>
          <a:p>
            <a:pPr marL="0" indent="0">
              <a:lnSpc>
                <a:spcPct val="100000"/>
              </a:lnSpc>
              <a:spcBef>
                <a:spcPts val="800"/>
              </a:spcBef>
              <a:buClr>
                <a:schemeClr val="dk1"/>
              </a:buClr>
              <a:buSzPts val="1100"/>
              <a:buNone/>
            </a:pPr>
            <a:r>
              <a:rPr lang="pl" sz="1300">
                <a:solidFill>
                  <a:srgbClr val="2D2D29"/>
                </a:solidFill>
                <a:latin typeface="Roboto Light"/>
                <a:ea typeface="Roboto Light"/>
                <a:cs typeface="Roboto Light"/>
                <a:sym typeface="Roboto Light"/>
              </a:rPr>
              <a:t>Thus, you can </a:t>
            </a:r>
            <a:r>
              <a:rPr lang="pl" sz="1300" b="1">
                <a:solidFill>
                  <a:srgbClr val="2D2D29"/>
                </a:solidFill>
                <a:latin typeface="Roboto"/>
                <a:ea typeface="Roboto"/>
                <a:cs typeface="Roboto"/>
                <a:sym typeface="Roboto"/>
              </a:rPr>
              <a:t>generate relevance for the brand and increase his chances of conversion</a:t>
            </a:r>
            <a:r>
              <a:rPr lang="pl" sz="1300">
                <a:solidFill>
                  <a:srgbClr val="2D2D29"/>
                </a:solidFill>
                <a:latin typeface="Roboto Light"/>
                <a:ea typeface="Roboto Light"/>
                <a:cs typeface="Roboto Light"/>
                <a:sym typeface="Roboto Light"/>
              </a:rPr>
              <a:t>.</a:t>
            </a:r>
            <a:endParaRPr sz="1300">
              <a:solidFill>
                <a:srgbClr val="2D2D29"/>
              </a:solidFill>
              <a:latin typeface="Roboto Light"/>
              <a:ea typeface="Roboto Light"/>
              <a:cs typeface="Roboto Light"/>
              <a:sym typeface="Roboto Light"/>
            </a:endParaRPr>
          </a:p>
          <a:p>
            <a:pPr marL="0" indent="0">
              <a:lnSpc>
                <a:spcPct val="100000"/>
              </a:lnSpc>
              <a:spcBef>
                <a:spcPts val="800"/>
              </a:spcBef>
              <a:spcAft>
                <a:spcPts val="800"/>
              </a:spcAft>
              <a:buNone/>
            </a:pPr>
            <a:endParaRPr sz="1300">
              <a:solidFill>
                <a:srgbClr val="2D2D29"/>
              </a:solidFill>
              <a:latin typeface="Roboto Light"/>
              <a:ea typeface="Roboto Light"/>
              <a:cs typeface="Roboto Light"/>
              <a:sym typeface="Roboto Light"/>
            </a:endParaRPr>
          </a:p>
        </p:txBody>
      </p:sp>
      <p:sp>
        <p:nvSpPr>
          <p:cNvPr id="221" name="Google Shape;221;p27"/>
          <p:cNvSpPr txBox="1"/>
          <p:nvPr/>
        </p:nvSpPr>
        <p:spPr>
          <a:xfrm>
            <a:off x="264275" y="1578475"/>
            <a:ext cx="51102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Lead Nurturing</a:t>
            </a: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400" b="1" kern="0">
              <a:solidFill>
                <a:srgbClr val="2D2D29"/>
              </a:solidFill>
              <a:latin typeface="Space Mono"/>
              <a:ea typeface="Space Mono"/>
              <a:cs typeface="Space Mono"/>
              <a:sym typeface="Space Mono"/>
            </a:endParaRPr>
          </a:p>
        </p:txBody>
      </p:sp>
      <p:pic>
        <p:nvPicPr>
          <p:cNvPr id="222" name="Google Shape;222;p27"/>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28"/>
          <p:cNvPicPr preferRelativeResize="0"/>
          <p:nvPr/>
        </p:nvPicPr>
        <p:blipFill>
          <a:blip r:embed="rId3">
            <a:alphaModFix/>
          </a:blip>
          <a:stretch>
            <a:fillRect/>
          </a:stretch>
        </p:blipFill>
        <p:spPr>
          <a:xfrm>
            <a:off x="4283326" y="1923150"/>
            <a:ext cx="4860675" cy="3244500"/>
          </a:xfrm>
          <a:prstGeom prst="rect">
            <a:avLst/>
          </a:prstGeom>
          <a:noFill/>
          <a:ln>
            <a:noFill/>
          </a:ln>
        </p:spPr>
      </p:pic>
      <p:pic>
        <p:nvPicPr>
          <p:cNvPr id="228" name="Google Shape;228;p28"/>
          <p:cNvPicPr preferRelativeResize="0"/>
          <p:nvPr/>
        </p:nvPicPr>
        <p:blipFill rotWithShape="1">
          <a:blip r:embed="rId4">
            <a:alphaModFix/>
          </a:blip>
          <a:srcRect/>
          <a:stretch/>
        </p:blipFill>
        <p:spPr>
          <a:xfrm>
            <a:off x="-1" y="857250"/>
            <a:ext cx="4721649" cy="5143500"/>
          </a:xfrm>
          <a:prstGeom prst="rect">
            <a:avLst/>
          </a:prstGeom>
          <a:noFill/>
          <a:ln>
            <a:noFill/>
          </a:ln>
        </p:spPr>
      </p:pic>
      <p:pic>
        <p:nvPicPr>
          <p:cNvPr id="229" name="Google Shape;229;p28"/>
          <p:cNvPicPr preferRelativeResize="0"/>
          <p:nvPr/>
        </p:nvPicPr>
        <p:blipFill>
          <a:blip r:embed="rId5">
            <a:alphaModFix/>
          </a:blip>
          <a:stretch>
            <a:fillRect/>
          </a:stretch>
        </p:blipFill>
        <p:spPr>
          <a:xfrm>
            <a:off x="225921" y="1088775"/>
            <a:ext cx="1274456" cy="491101"/>
          </a:xfrm>
          <a:prstGeom prst="rect">
            <a:avLst/>
          </a:prstGeom>
          <a:noFill/>
          <a:ln>
            <a:noFill/>
          </a:ln>
        </p:spPr>
      </p:pic>
      <p:sp>
        <p:nvSpPr>
          <p:cNvPr id="230" name="Google Shape;230;p28"/>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31" name="Google Shape;231;p28"/>
          <p:cNvSpPr txBox="1">
            <a:spLocks noGrp="1"/>
          </p:cNvSpPr>
          <p:nvPr>
            <p:ph type="body" idx="1"/>
          </p:nvPr>
        </p:nvSpPr>
        <p:spPr>
          <a:xfrm>
            <a:off x="264275" y="2522450"/>
            <a:ext cx="3744900" cy="3478200"/>
          </a:xfrm>
          <a:prstGeom prst="rect">
            <a:avLst/>
          </a:prstGeom>
        </p:spPr>
        <p:txBody>
          <a:bodyPr spcFirstLastPara="1" wrap="square" lIns="91425" tIns="91425" rIns="91425" bIns="91425" anchor="t" anchorCtr="0">
            <a:noAutofit/>
          </a:bodyPr>
          <a:lstStyle/>
          <a:p>
            <a:pPr marL="0" indent="0">
              <a:lnSpc>
                <a:spcPct val="100000"/>
              </a:lnSpc>
              <a:buClr>
                <a:schemeClr val="dk1"/>
              </a:buClr>
              <a:buSzPts val="1100"/>
              <a:buNone/>
            </a:pPr>
            <a:r>
              <a:rPr lang="pl" sz="1300">
                <a:solidFill>
                  <a:srgbClr val="2D2D29"/>
                </a:solidFill>
                <a:latin typeface="Roboto Light"/>
                <a:ea typeface="Roboto Light"/>
                <a:cs typeface="Roboto Light"/>
                <a:sym typeface="Roboto Light"/>
              </a:rPr>
              <a:t>With a large amount of information available about your customers' profiles, you can apply the data directly to your </a:t>
            </a:r>
            <a:r>
              <a:rPr lang="pl" sz="1300" b="1">
                <a:solidFill>
                  <a:srgbClr val="2D2D29"/>
                </a:solidFill>
                <a:latin typeface="Roboto"/>
                <a:ea typeface="Roboto"/>
                <a:cs typeface="Roboto"/>
                <a:sym typeface="Roboto"/>
              </a:rPr>
              <a:t>content marketing strategies</a:t>
            </a:r>
            <a:r>
              <a:rPr lang="pl" sz="1300">
                <a:solidFill>
                  <a:srgbClr val="2D2D29"/>
                </a:solidFill>
                <a:latin typeface="Roboto Light"/>
                <a:ea typeface="Roboto Light"/>
                <a:cs typeface="Roboto Light"/>
                <a:sym typeface="Roboto Light"/>
              </a:rPr>
              <a:t> and offer increasingly personalized materials for each user.</a:t>
            </a:r>
            <a:endParaRPr sz="1300">
              <a:solidFill>
                <a:srgbClr val="2D2D29"/>
              </a:solidFill>
              <a:latin typeface="Roboto Light"/>
              <a:ea typeface="Roboto Light"/>
              <a:cs typeface="Roboto Light"/>
              <a:sym typeface="Roboto Light"/>
            </a:endParaRPr>
          </a:p>
          <a:p>
            <a:pPr marL="0" indent="0">
              <a:lnSpc>
                <a:spcPct val="100000"/>
              </a:lnSpc>
              <a:spcBef>
                <a:spcPts val="800"/>
              </a:spcBef>
              <a:buNone/>
            </a:pPr>
            <a:r>
              <a:rPr lang="pl" sz="1300">
                <a:solidFill>
                  <a:srgbClr val="2D2D29"/>
                </a:solidFill>
                <a:latin typeface="Roboto Light"/>
                <a:ea typeface="Roboto Light"/>
                <a:cs typeface="Roboto Light"/>
                <a:sym typeface="Roboto Light"/>
              </a:rPr>
              <a:t>This way, your chances of conversion increase considerably and your actions become more effective. </a:t>
            </a:r>
            <a:endParaRPr sz="1300">
              <a:solidFill>
                <a:srgbClr val="2D2D29"/>
              </a:solidFill>
              <a:latin typeface="Roboto Light"/>
              <a:ea typeface="Roboto Light"/>
              <a:cs typeface="Roboto Light"/>
              <a:sym typeface="Roboto Light"/>
            </a:endParaRPr>
          </a:p>
          <a:p>
            <a:pPr marL="0" indent="0">
              <a:lnSpc>
                <a:spcPct val="100000"/>
              </a:lnSpc>
              <a:spcBef>
                <a:spcPts val="800"/>
              </a:spcBef>
              <a:buClr>
                <a:schemeClr val="dk1"/>
              </a:buClr>
              <a:buSzPts val="1100"/>
              <a:buNone/>
            </a:pPr>
            <a:r>
              <a:rPr lang="pl" sz="1300">
                <a:solidFill>
                  <a:srgbClr val="2D2D29"/>
                </a:solidFill>
                <a:latin typeface="Roboto Light"/>
                <a:ea typeface="Roboto Light"/>
                <a:cs typeface="Roboto Light"/>
                <a:sym typeface="Roboto Light"/>
              </a:rPr>
              <a:t>That is, by getting to know your consumer better, you can have a </a:t>
            </a:r>
            <a:r>
              <a:rPr lang="pl" sz="1300" b="1">
                <a:solidFill>
                  <a:srgbClr val="2D2D29"/>
                </a:solidFill>
                <a:latin typeface="Roboto"/>
                <a:ea typeface="Roboto"/>
                <a:cs typeface="Roboto"/>
                <a:sym typeface="Roboto"/>
              </a:rPr>
              <a:t>greater impact on his purchase decision process and, consequently, generate more sales for your e-commerce</a:t>
            </a:r>
            <a:r>
              <a:rPr lang="pl" sz="1300">
                <a:solidFill>
                  <a:srgbClr val="2D2D29"/>
                </a:solidFill>
                <a:latin typeface="Roboto Light"/>
                <a:ea typeface="Roboto Light"/>
                <a:cs typeface="Roboto Light"/>
                <a:sym typeface="Roboto Light"/>
              </a:rPr>
              <a:t>.</a:t>
            </a:r>
            <a:endParaRPr sz="1300">
              <a:solidFill>
                <a:srgbClr val="2D2D29"/>
              </a:solidFill>
              <a:latin typeface="Roboto Light"/>
              <a:ea typeface="Roboto Light"/>
              <a:cs typeface="Roboto Light"/>
              <a:sym typeface="Roboto Light"/>
            </a:endParaRPr>
          </a:p>
          <a:p>
            <a:pPr marL="0" indent="0">
              <a:lnSpc>
                <a:spcPct val="100000"/>
              </a:lnSpc>
              <a:spcBef>
                <a:spcPts val="800"/>
              </a:spcBef>
              <a:spcAft>
                <a:spcPts val="800"/>
              </a:spcAft>
              <a:buNone/>
            </a:pPr>
            <a:endParaRPr sz="1300">
              <a:solidFill>
                <a:srgbClr val="2D2D29"/>
              </a:solidFill>
              <a:latin typeface="Roboto Light"/>
              <a:ea typeface="Roboto Light"/>
              <a:cs typeface="Roboto Light"/>
              <a:sym typeface="Roboto Light"/>
            </a:endParaRPr>
          </a:p>
        </p:txBody>
      </p:sp>
      <p:sp>
        <p:nvSpPr>
          <p:cNvPr id="232" name="Google Shape;232;p28"/>
          <p:cNvSpPr txBox="1"/>
          <p:nvPr/>
        </p:nvSpPr>
        <p:spPr>
          <a:xfrm>
            <a:off x="264275" y="1578475"/>
            <a:ext cx="51102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Increase Sales</a:t>
            </a: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400" b="1" kern="0">
              <a:solidFill>
                <a:srgbClr val="2D2D29"/>
              </a:solidFill>
              <a:latin typeface="Space Mono"/>
              <a:ea typeface="Space Mono"/>
              <a:cs typeface="Space Mono"/>
              <a:sym typeface="Space Mono"/>
            </a:endParaRPr>
          </a:p>
        </p:txBody>
      </p:sp>
      <p:pic>
        <p:nvPicPr>
          <p:cNvPr id="233" name="Google Shape;233;p28"/>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29"/>
          <p:cNvPicPr preferRelativeResize="0"/>
          <p:nvPr/>
        </p:nvPicPr>
        <p:blipFill>
          <a:blip r:embed="rId3">
            <a:alphaModFix/>
          </a:blip>
          <a:stretch>
            <a:fillRect/>
          </a:stretch>
        </p:blipFill>
        <p:spPr>
          <a:xfrm>
            <a:off x="3125950" y="2003625"/>
            <a:ext cx="7143750" cy="2971800"/>
          </a:xfrm>
          <a:prstGeom prst="rect">
            <a:avLst/>
          </a:prstGeom>
          <a:noFill/>
          <a:ln>
            <a:noFill/>
          </a:ln>
        </p:spPr>
      </p:pic>
      <p:pic>
        <p:nvPicPr>
          <p:cNvPr id="239" name="Google Shape;239;p29"/>
          <p:cNvPicPr preferRelativeResize="0"/>
          <p:nvPr/>
        </p:nvPicPr>
        <p:blipFill rotWithShape="1">
          <a:blip r:embed="rId4">
            <a:alphaModFix/>
          </a:blip>
          <a:srcRect/>
          <a:stretch/>
        </p:blipFill>
        <p:spPr>
          <a:xfrm>
            <a:off x="-1" y="857250"/>
            <a:ext cx="4721649" cy="5143500"/>
          </a:xfrm>
          <a:prstGeom prst="rect">
            <a:avLst/>
          </a:prstGeom>
          <a:noFill/>
          <a:ln>
            <a:noFill/>
          </a:ln>
        </p:spPr>
      </p:pic>
      <p:pic>
        <p:nvPicPr>
          <p:cNvPr id="240" name="Google Shape;240;p29"/>
          <p:cNvPicPr preferRelativeResize="0"/>
          <p:nvPr/>
        </p:nvPicPr>
        <p:blipFill>
          <a:blip r:embed="rId5">
            <a:alphaModFix/>
          </a:blip>
          <a:stretch>
            <a:fillRect/>
          </a:stretch>
        </p:blipFill>
        <p:spPr>
          <a:xfrm>
            <a:off x="225921" y="1088775"/>
            <a:ext cx="1274456" cy="491101"/>
          </a:xfrm>
          <a:prstGeom prst="rect">
            <a:avLst/>
          </a:prstGeom>
          <a:noFill/>
          <a:ln>
            <a:noFill/>
          </a:ln>
        </p:spPr>
      </p:pic>
      <p:sp>
        <p:nvSpPr>
          <p:cNvPr id="241" name="Google Shape;241;p29"/>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42" name="Google Shape;242;p29"/>
          <p:cNvSpPr txBox="1">
            <a:spLocks noGrp="1"/>
          </p:cNvSpPr>
          <p:nvPr>
            <p:ph type="body" idx="1"/>
          </p:nvPr>
        </p:nvSpPr>
        <p:spPr>
          <a:xfrm>
            <a:off x="264275" y="2522450"/>
            <a:ext cx="3744900" cy="3478200"/>
          </a:xfrm>
          <a:prstGeom prst="rect">
            <a:avLst/>
          </a:prstGeom>
        </p:spPr>
        <p:txBody>
          <a:bodyPr spcFirstLastPara="1" wrap="square" lIns="91425" tIns="91425" rIns="91425" bIns="91425" anchor="t" anchorCtr="0">
            <a:noAutofit/>
          </a:bodyPr>
          <a:lstStyle/>
          <a:p>
            <a:pPr marL="0" indent="0">
              <a:lnSpc>
                <a:spcPct val="100000"/>
              </a:lnSpc>
              <a:buClr>
                <a:schemeClr val="dk1"/>
              </a:buClr>
              <a:buSzPts val="1100"/>
              <a:buNone/>
            </a:pPr>
            <a:r>
              <a:rPr lang="pl" sz="1300" b="1">
                <a:solidFill>
                  <a:srgbClr val="2D2D29"/>
                </a:solidFill>
                <a:latin typeface="Roboto"/>
                <a:ea typeface="Roboto"/>
                <a:cs typeface="Roboto"/>
                <a:sym typeface="Roboto"/>
              </a:rPr>
              <a:t>Reducing costs</a:t>
            </a:r>
            <a:r>
              <a:rPr lang="pl" sz="1300">
                <a:solidFill>
                  <a:srgbClr val="2D2D29"/>
                </a:solidFill>
                <a:latin typeface="Roboto Light"/>
                <a:ea typeface="Roboto Light"/>
                <a:cs typeface="Roboto Light"/>
                <a:sym typeface="Roboto Light"/>
              </a:rPr>
              <a:t> and </a:t>
            </a:r>
            <a:r>
              <a:rPr lang="pl" sz="1300" b="1">
                <a:solidFill>
                  <a:srgbClr val="2D2D29"/>
                </a:solidFill>
                <a:latin typeface="Roboto"/>
                <a:ea typeface="Roboto"/>
                <a:cs typeface="Roboto"/>
                <a:sym typeface="Roboto"/>
              </a:rPr>
              <a:t>increasing productivity</a:t>
            </a:r>
            <a:r>
              <a:rPr lang="pl" sz="1300">
                <a:solidFill>
                  <a:srgbClr val="2D2D29"/>
                </a:solidFill>
                <a:latin typeface="Roboto Light"/>
                <a:ea typeface="Roboto Light"/>
                <a:cs typeface="Roboto Light"/>
                <a:sym typeface="Roboto Light"/>
              </a:rPr>
              <a:t> at the same time is the ideal scenario for any business. With </a:t>
            </a:r>
            <a:r>
              <a:rPr lang="pl" sz="1300" b="1">
                <a:solidFill>
                  <a:srgbClr val="2D2D29"/>
                </a:solidFill>
                <a:latin typeface="Roboto"/>
                <a:ea typeface="Roboto"/>
                <a:cs typeface="Roboto"/>
                <a:sym typeface="Roboto"/>
              </a:rPr>
              <a:t>e-commerce marketing automation, you can achieve both of these goals with the same solution</a:t>
            </a:r>
            <a:r>
              <a:rPr lang="pl" sz="1300">
                <a:solidFill>
                  <a:srgbClr val="2D2D29"/>
                </a:solidFill>
                <a:latin typeface="Roboto Light"/>
                <a:ea typeface="Roboto Light"/>
                <a:cs typeface="Roboto Light"/>
                <a:sym typeface="Roboto Light"/>
              </a:rPr>
              <a:t>.</a:t>
            </a:r>
            <a:endParaRPr sz="1300">
              <a:solidFill>
                <a:srgbClr val="2D2D29"/>
              </a:solidFill>
              <a:latin typeface="Roboto Light"/>
              <a:ea typeface="Roboto Light"/>
              <a:cs typeface="Roboto Light"/>
              <a:sym typeface="Roboto Light"/>
            </a:endParaRPr>
          </a:p>
          <a:p>
            <a:pPr marL="0" indent="0">
              <a:lnSpc>
                <a:spcPct val="100000"/>
              </a:lnSpc>
              <a:spcBef>
                <a:spcPts val="800"/>
              </a:spcBef>
              <a:buClr>
                <a:schemeClr val="dk1"/>
              </a:buClr>
              <a:buSzPts val="1100"/>
              <a:buNone/>
            </a:pPr>
            <a:r>
              <a:rPr lang="pl" sz="1300">
                <a:solidFill>
                  <a:srgbClr val="2D2D29"/>
                </a:solidFill>
                <a:latin typeface="Roboto Light"/>
                <a:ea typeface="Roboto Light"/>
                <a:cs typeface="Roboto Light"/>
                <a:sym typeface="Roboto Light"/>
              </a:rPr>
              <a:t>More data and information will be analyzed, and you will get to know your consumer even better, your campaigns will become more effective, </a:t>
            </a:r>
            <a:r>
              <a:rPr lang="pl" sz="1300" b="1">
                <a:solidFill>
                  <a:srgbClr val="2D2D29"/>
                </a:solidFill>
                <a:latin typeface="Roboto"/>
                <a:ea typeface="Roboto"/>
                <a:cs typeface="Roboto"/>
                <a:sym typeface="Roboto"/>
              </a:rPr>
              <a:t>avoiding actions</a:t>
            </a:r>
            <a:r>
              <a:rPr lang="pl" sz="1300">
                <a:solidFill>
                  <a:srgbClr val="2D2D29"/>
                </a:solidFill>
                <a:latin typeface="Roboto Light"/>
                <a:ea typeface="Roboto Light"/>
                <a:cs typeface="Roboto Light"/>
                <a:sym typeface="Roboto Light"/>
              </a:rPr>
              <a:t> without much planning and that generate bad results for your business.</a:t>
            </a:r>
            <a:endParaRPr sz="1300">
              <a:solidFill>
                <a:srgbClr val="2D2D29"/>
              </a:solidFill>
              <a:latin typeface="Roboto Light"/>
              <a:ea typeface="Roboto Light"/>
              <a:cs typeface="Roboto Light"/>
              <a:sym typeface="Roboto Light"/>
            </a:endParaRPr>
          </a:p>
          <a:p>
            <a:pPr marL="0" indent="0">
              <a:lnSpc>
                <a:spcPct val="100000"/>
              </a:lnSpc>
              <a:spcBef>
                <a:spcPts val="800"/>
              </a:spcBef>
              <a:spcAft>
                <a:spcPts val="800"/>
              </a:spcAft>
              <a:buNone/>
            </a:pPr>
            <a:endParaRPr sz="1300">
              <a:solidFill>
                <a:srgbClr val="2D2D29"/>
              </a:solidFill>
              <a:latin typeface="Roboto Light"/>
              <a:ea typeface="Roboto Light"/>
              <a:cs typeface="Roboto Light"/>
              <a:sym typeface="Roboto Light"/>
            </a:endParaRPr>
          </a:p>
        </p:txBody>
      </p:sp>
      <p:sp>
        <p:nvSpPr>
          <p:cNvPr id="243" name="Google Shape;243;p29"/>
          <p:cNvSpPr txBox="1"/>
          <p:nvPr/>
        </p:nvSpPr>
        <p:spPr>
          <a:xfrm>
            <a:off x="264275" y="1578475"/>
            <a:ext cx="51102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Reduce Costs</a:t>
            </a: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400" b="1" kern="0">
              <a:solidFill>
                <a:srgbClr val="2D2D29"/>
              </a:solidFill>
              <a:latin typeface="Space Mono"/>
              <a:ea typeface="Space Mono"/>
              <a:cs typeface="Space Mono"/>
              <a:sym typeface="Space Mono"/>
            </a:endParaRPr>
          </a:p>
        </p:txBody>
      </p:sp>
      <p:pic>
        <p:nvPicPr>
          <p:cNvPr id="244" name="Google Shape;244;p29"/>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30"/>
          <p:cNvPicPr preferRelativeResize="0"/>
          <p:nvPr/>
        </p:nvPicPr>
        <p:blipFill rotWithShape="1">
          <a:blip r:embed="rId3">
            <a:alphaModFix/>
          </a:blip>
          <a:srcRect l="1477"/>
          <a:stretch/>
        </p:blipFill>
        <p:spPr>
          <a:xfrm>
            <a:off x="0" y="857250"/>
            <a:ext cx="10134600" cy="5143500"/>
          </a:xfrm>
          <a:prstGeom prst="rect">
            <a:avLst/>
          </a:prstGeom>
          <a:noFill/>
          <a:ln>
            <a:noFill/>
          </a:ln>
        </p:spPr>
      </p:pic>
      <p:pic>
        <p:nvPicPr>
          <p:cNvPr id="250" name="Google Shape;250;p30"/>
          <p:cNvPicPr preferRelativeResize="0"/>
          <p:nvPr/>
        </p:nvPicPr>
        <p:blipFill rotWithShape="1">
          <a:blip r:embed="rId4">
            <a:alphaModFix/>
          </a:blip>
          <a:srcRect/>
          <a:stretch/>
        </p:blipFill>
        <p:spPr>
          <a:xfrm>
            <a:off x="1" y="857250"/>
            <a:ext cx="5680675" cy="5143500"/>
          </a:xfrm>
          <a:prstGeom prst="rect">
            <a:avLst/>
          </a:prstGeom>
          <a:noFill/>
          <a:ln>
            <a:noFill/>
          </a:ln>
        </p:spPr>
      </p:pic>
      <p:pic>
        <p:nvPicPr>
          <p:cNvPr id="251" name="Google Shape;251;p30"/>
          <p:cNvPicPr preferRelativeResize="0"/>
          <p:nvPr/>
        </p:nvPicPr>
        <p:blipFill>
          <a:blip r:embed="rId5">
            <a:alphaModFix/>
          </a:blip>
          <a:stretch>
            <a:fillRect/>
          </a:stretch>
        </p:blipFill>
        <p:spPr>
          <a:xfrm>
            <a:off x="1510363" y="3200400"/>
            <a:ext cx="2343150" cy="457200"/>
          </a:xfrm>
          <a:prstGeom prst="rect">
            <a:avLst/>
          </a:prstGeom>
          <a:noFill/>
          <a:ln>
            <a:noFill/>
          </a:ln>
        </p:spPr>
      </p:pic>
      <p:pic>
        <p:nvPicPr>
          <p:cNvPr id="252" name="Google Shape;252;p30"/>
          <p:cNvPicPr preferRelativeResize="0"/>
          <p:nvPr/>
        </p:nvPicPr>
        <p:blipFill>
          <a:blip r:embed="rId6">
            <a:alphaModFix/>
          </a:blip>
          <a:stretch>
            <a:fillRect/>
          </a:stretch>
        </p:blipFill>
        <p:spPr>
          <a:xfrm>
            <a:off x="225921" y="1088775"/>
            <a:ext cx="1274456" cy="491101"/>
          </a:xfrm>
          <a:prstGeom prst="rect">
            <a:avLst/>
          </a:prstGeom>
          <a:noFill/>
          <a:ln>
            <a:noFill/>
          </a:ln>
        </p:spPr>
      </p:pic>
      <p:pic>
        <p:nvPicPr>
          <p:cNvPr id="253" name="Google Shape;253;p30"/>
          <p:cNvPicPr preferRelativeResize="0"/>
          <p:nvPr/>
        </p:nvPicPr>
        <p:blipFill>
          <a:blip r:embed="rId7">
            <a:alphaModFix/>
          </a:blip>
          <a:stretch>
            <a:fillRect/>
          </a:stretch>
        </p:blipFill>
        <p:spPr>
          <a:xfrm>
            <a:off x="1510374" y="1104775"/>
            <a:ext cx="1079828" cy="491100"/>
          </a:xfrm>
          <a:prstGeom prst="rect">
            <a:avLst/>
          </a:prstGeom>
          <a:noFill/>
          <a:ln>
            <a:noFill/>
          </a:ln>
        </p:spPr>
      </p:pic>
      <p:sp>
        <p:nvSpPr>
          <p:cNvPr id="254" name="Google Shape;254;p30"/>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55" name="Google Shape;255;p30"/>
          <p:cNvSpPr txBox="1"/>
          <p:nvPr/>
        </p:nvSpPr>
        <p:spPr>
          <a:xfrm>
            <a:off x="264275" y="1578475"/>
            <a:ext cx="41910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100" b="1" kern="0">
                <a:solidFill>
                  <a:srgbClr val="2D2D29"/>
                </a:solidFill>
                <a:latin typeface="Space Mono"/>
                <a:ea typeface="Space Mono"/>
                <a:cs typeface="Space Mono"/>
                <a:sym typeface="Space Mono"/>
              </a:rPr>
              <a:t>Case Study</a:t>
            </a:r>
            <a:endParaRPr sz="21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1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100" b="1" kern="0">
              <a:solidFill>
                <a:srgbClr val="2D2D29"/>
              </a:solidFill>
              <a:latin typeface="Space Mono"/>
              <a:ea typeface="Space Mono"/>
              <a:cs typeface="Space Mono"/>
              <a:sym typeface="Space Mon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9"/>
          <p:cNvSpPr/>
          <p:nvPr/>
        </p:nvSpPr>
        <p:spPr>
          <a:xfrm>
            <a:off x="5805000" y="1333683"/>
            <a:ext cx="3293700" cy="5143200"/>
          </a:xfrm>
          <a:prstGeom prst="parallelogram">
            <a:avLst>
              <a:gd name="adj" fmla="val 50237"/>
            </a:avLst>
          </a:prstGeom>
          <a:solidFill>
            <a:schemeClr val="lt1">
              <a:alpha val="17650"/>
            </a:schemeClr>
          </a:solidFill>
          <a:ln>
            <a:noFill/>
          </a:ln>
        </p:spPr>
        <p:txBody>
          <a:bodyPr spcFirstLastPara="1" wrap="square" lIns="68575" tIns="68575" rIns="68575" bIns="6857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00" name="Google Shape;200;p39"/>
          <p:cNvSpPr txBox="1"/>
          <p:nvPr/>
        </p:nvSpPr>
        <p:spPr>
          <a:xfrm>
            <a:off x="1794690" y="2035525"/>
            <a:ext cx="2066400" cy="451800"/>
          </a:xfrm>
          <a:prstGeom prst="rect">
            <a:avLst/>
          </a:prstGeom>
          <a:noFill/>
          <a:ln>
            <a:noFill/>
          </a:ln>
        </p:spPr>
        <p:txBody>
          <a:bodyPr spcFirstLastPara="1" wrap="square" lIns="67500" tIns="33750" rIns="67500" bIns="33750" anchor="t" anchorCtr="0">
            <a:noAutofit/>
          </a:bodyPr>
          <a:lstStyle/>
          <a:p>
            <a:pPr defTabSz="914400" eaLnBrk="1" fontAlgn="auto" hangingPunct="1">
              <a:spcBef>
                <a:spcPts val="0"/>
              </a:spcBef>
              <a:spcAft>
                <a:spcPts val="0"/>
              </a:spcAft>
              <a:buClr>
                <a:srgbClr val="000000"/>
              </a:buClr>
            </a:pPr>
            <a:r>
              <a:rPr lang="en" sz="1500" b="1" kern="0">
                <a:solidFill>
                  <a:srgbClr val="FFFFFF"/>
                </a:solidFill>
                <a:latin typeface="Century Gothic"/>
                <a:ea typeface="Century Gothic"/>
                <a:cs typeface="Century Gothic"/>
                <a:sym typeface="Century Gothic"/>
              </a:rPr>
              <a:t>About The Speaker</a:t>
            </a:r>
            <a:endParaRPr sz="1500" b="1" kern="0">
              <a:solidFill>
                <a:srgbClr val="FFFFFF"/>
              </a:solidFill>
              <a:latin typeface="Century Gothic"/>
              <a:ea typeface="Century Gothic"/>
              <a:cs typeface="Century Gothic"/>
              <a:sym typeface="Century Gothic"/>
            </a:endParaRPr>
          </a:p>
        </p:txBody>
      </p:sp>
      <p:sp>
        <p:nvSpPr>
          <p:cNvPr id="201" name="Google Shape;201;p39"/>
          <p:cNvSpPr txBox="1"/>
          <p:nvPr/>
        </p:nvSpPr>
        <p:spPr>
          <a:xfrm>
            <a:off x="-236250" y="2683525"/>
            <a:ext cx="6041100" cy="2563500"/>
          </a:xfrm>
          <a:prstGeom prst="rect">
            <a:avLst/>
          </a:prstGeom>
          <a:noFill/>
          <a:ln>
            <a:noFill/>
          </a:ln>
        </p:spPr>
        <p:txBody>
          <a:bodyPr spcFirstLastPara="1" wrap="square" lIns="67500" tIns="33750" rIns="67500" bIns="33750" anchor="t" anchorCtr="0">
            <a:noAutofit/>
          </a:bodyPr>
          <a:lstStyle/>
          <a:p>
            <a:pPr algn="ctr" defTabSz="914400" eaLnBrk="1" fontAlgn="auto" hangingPunct="1">
              <a:spcBef>
                <a:spcPts val="0"/>
              </a:spcBef>
              <a:spcAft>
                <a:spcPts val="0"/>
              </a:spcAft>
              <a:buClr>
                <a:srgbClr val="000000"/>
              </a:buClr>
            </a:pPr>
            <a:r>
              <a:rPr lang="en" sz="1400" kern="0">
                <a:solidFill>
                  <a:srgbClr val="FFFFFF"/>
                </a:solidFill>
                <a:latin typeface="Arial"/>
                <a:ea typeface="Arial"/>
                <a:cs typeface="Arial"/>
                <a:sym typeface="Arial"/>
              </a:rPr>
              <a:t>Mr. Ankur Goel is the CEO and Co-founder of Zencommerce India.</a:t>
            </a:r>
            <a:endParaRPr sz="1400" kern="0">
              <a:solidFill>
                <a:srgbClr val="FFFFFF"/>
              </a:solidFill>
              <a:latin typeface="Arial"/>
              <a:ea typeface="Arial"/>
              <a:cs typeface="Arial"/>
              <a:sym typeface="Arial"/>
            </a:endParaRPr>
          </a:p>
          <a:p>
            <a:pPr algn="ctr" defTabSz="914400" eaLnBrk="1" fontAlgn="auto" hangingPunct="1">
              <a:spcBef>
                <a:spcPts val="0"/>
              </a:spcBef>
              <a:spcAft>
                <a:spcPts val="0"/>
              </a:spcAft>
              <a:buClr>
                <a:srgbClr val="000000"/>
              </a:buClr>
            </a:pPr>
            <a:r>
              <a:rPr lang="en" sz="1400" kern="0">
                <a:solidFill>
                  <a:srgbClr val="FFFFFF"/>
                </a:solidFill>
                <a:latin typeface="Arial"/>
                <a:ea typeface="Arial"/>
                <a:cs typeface="Arial"/>
                <a:sym typeface="Arial"/>
              </a:rPr>
              <a:t>Being an IT and E-commerce industry veteran, he is an expert in </a:t>
            </a:r>
            <a:endParaRPr sz="1400" kern="0">
              <a:solidFill>
                <a:srgbClr val="FFFFFF"/>
              </a:solidFill>
              <a:latin typeface="Arial"/>
              <a:ea typeface="Arial"/>
              <a:cs typeface="Arial"/>
              <a:sym typeface="Arial"/>
            </a:endParaRPr>
          </a:p>
          <a:p>
            <a:pPr algn="ctr" defTabSz="914400" eaLnBrk="1" fontAlgn="auto" hangingPunct="1">
              <a:spcBef>
                <a:spcPts val="0"/>
              </a:spcBef>
              <a:spcAft>
                <a:spcPts val="0"/>
              </a:spcAft>
              <a:buClr>
                <a:srgbClr val="000000"/>
              </a:buClr>
            </a:pPr>
            <a:r>
              <a:rPr lang="en" sz="1400" kern="0">
                <a:solidFill>
                  <a:srgbClr val="FFFFFF"/>
                </a:solidFill>
                <a:latin typeface="Arial"/>
                <a:ea typeface="Arial"/>
                <a:cs typeface="Arial"/>
                <a:sym typeface="Arial"/>
              </a:rPr>
              <a:t>building marketing strategies and forming international tie-ups.</a:t>
            </a:r>
            <a:endParaRPr sz="1400" kern="0">
              <a:solidFill>
                <a:srgbClr val="FFFFFF"/>
              </a:solidFill>
              <a:latin typeface="Arial"/>
              <a:ea typeface="Arial"/>
              <a:cs typeface="Arial"/>
              <a:sym typeface="Arial"/>
            </a:endParaRPr>
          </a:p>
          <a:p>
            <a:pPr algn="ctr" defTabSz="914400" eaLnBrk="1" fontAlgn="auto" hangingPunct="1">
              <a:spcBef>
                <a:spcPts val="0"/>
              </a:spcBef>
              <a:spcAft>
                <a:spcPts val="0"/>
              </a:spcAft>
              <a:buClr>
                <a:srgbClr val="000000"/>
              </a:buClr>
            </a:pPr>
            <a:r>
              <a:rPr lang="en" sz="1400" kern="0">
                <a:solidFill>
                  <a:srgbClr val="FFFFFF"/>
                </a:solidFill>
                <a:latin typeface="Arial"/>
                <a:ea typeface="Arial"/>
                <a:cs typeface="Arial"/>
                <a:sym typeface="Arial"/>
              </a:rPr>
              <a:t>He has been a speaker at prominent global events, forums and </a:t>
            </a:r>
            <a:endParaRPr sz="1400" kern="0">
              <a:solidFill>
                <a:srgbClr val="FFFFFF"/>
              </a:solidFill>
              <a:latin typeface="Arial"/>
              <a:ea typeface="Arial"/>
              <a:cs typeface="Arial"/>
              <a:sym typeface="Arial"/>
            </a:endParaRPr>
          </a:p>
          <a:p>
            <a:pPr algn="ctr" defTabSz="914400" eaLnBrk="1" fontAlgn="auto" hangingPunct="1">
              <a:spcBef>
                <a:spcPts val="0"/>
              </a:spcBef>
              <a:spcAft>
                <a:spcPts val="0"/>
              </a:spcAft>
              <a:buClr>
                <a:srgbClr val="000000"/>
              </a:buClr>
            </a:pPr>
            <a:r>
              <a:rPr lang="en" sz="1400" kern="0">
                <a:solidFill>
                  <a:srgbClr val="FFFFFF"/>
                </a:solidFill>
                <a:latin typeface="Arial"/>
                <a:ea typeface="Arial"/>
                <a:cs typeface="Arial"/>
                <a:sym typeface="Arial"/>
              </a:rPr>
              <a:t>webinars about the E-commerce industry and frequently offers</a:t>
            </a:r>
            <a:endParaRPr sz="1400" kern="0">
              <a:solidFill>
                <a:srgbClr val="FFFFFF"/>
              </a:solidFill>
              <a:latin typeface="Arial"/>
              <a:ea typeface="Arial"/>
              <a:cs typeface="Arial"/>
              <a:sym typeface="Arial"/>
            </a:endParaRPr>
          </a:p>
          <a:p>
            <a:pPr algn="ctr" defTabSz="914400" eaLnBrk="1" fontAlgn="auto" hangingPunct="1">
              <a:spcBef>
                <a:spcPts val="0"/>
              </a:spcBef>
              <a:spcAft>
                <a:spcPts val="0"/>
              </a:spcAft>
              <a:buClr>
                <a:srgbClr val="000000"/>
              </a:buClr>
            </a:pPr>
            <a:r>
              <a:rPr lang="en" sz="1400" kern="0">
                <a:solidFill>
                  <a:srgbClr val="FFFFFF"/>
                </a:solidFill>
                <a:latin typeface="Arial"/>
                <a:ea typeface="Arial"/>
                <a:cs typeface="Arial"/>
                <a:sym typeface="Arial"/>
              </a:rPr>
              <a:t>his expertise in the subject to help Indian businesses transition </a:t>
            </a:r>
            <a:endParaRPr sz="1400" kern="0">
              <a:solidFill>
                <a:srgbClr val="FFFFFF"/>
              </a:solidFill>
              <a:latin typeface="Arial"/>
              <a:ea typeface="Arial"/>
              <a:cs typeface="Arial"/>
              <a:sym typeface="Arial"/>
            </a:endParaRPr>
          </a:p>
          <a:p>
            <a:pPr algn="ctr" defTabSz="914400" eaLnBrk="1" fontAlgn="auto" hangingPunct="1">
              <a:spcBef>
                <a:spcPts val="0"/>
              </a:spcBef>
              <a:spcAft>
                <a:spcPts val="0"/>
              </a:spcAft>
              <a:buClr>
                <a:srgbClr val="000000"/>
              </a:buClr>
            </a:pPr>
            <a:r>
              <a:rPr lang="en" sz="1400" kern="0">
                <a:solidFill>
                  <a:srgbClr val="FFFFFF"/>
                </a:solidFill>
                <a:latin typeface="Arial"/>
                <a:ea typeface="Arial"/>
                <a:cs typeface="Arial"/>
                <a:sym typeface="Arial"/>
              </a:rPr>
              <a:t>smoothly into the E-commerce space. </a:t>
            </a:r>
            <a:endParaRPr sz="1400" kern="0">
              <a:solidFill>
                <a:srgbClr val="FFFFFF"/>
              </a:solidFill>
              <a:latin typeface="Arial"/>
              <a:ea typeface="Arial"/>
              <a:cs typeface="Arial"/>
              <a:sym typeface="Arial"/>
            </a:endParaRPr>
          </a:p>
          <a:p>
            <a:pPr algn="ctr" defTabSz="914400" eaLnBrk="1" fontAlgn="auto" hangingPunct="1">
              <a:spcBef>
                <a:spcPts val="0"/>
              </a:spcBef>
              <a:spcAft>
                <a:spcPts val="0"/>
              </a:spcAft>
              <a:buClr>
                <a:srgbClr val="000000"/>
              </a:buClr>
            </a:pPr>
            <a:endParaRPr sz="1400" kern="0">
              <a:solidFill>
                <a:srgbClr val="FFFFFF"/>
              </a:solidFill>
              <a:latin typeface="Arial"/>
              <a:ea typeface="Arial"/>
              <a:cs typeface="Arial"/>
              <a:sym typeface="Arial"/>
            </a:endParaRPr>
          </a:p>
          <a:p>
            <a:pPr algn="ctr" defTabSz="914400" eaLnBrk="1" fontAlgn="auto" hangingPunct="1">
              <a:spcBef>
                <a:spcPts val="0"/>
              </a:spcBef>
              <a:spcAft>
                <a:spcPts val="0"/>
              </a:spcAft>
              <a:buClr>
                <a:srgbClr val="000000"/>
              </a:buClr>
            </a:pPr>
            <a:r>
              <a:rPr lang="en" sz="1400" kern="0">
                <a:solidFill>
                  <a:srgbClr val="FFFFFF"/>
                </a:solidFill>
                <a:latin typeface="Arial"/>
                <a:ea typeface="Arial"/>
                <a:cs typeface="Arial"/>
                <a:sym typeface="Arial"/>
              </a:rPr>
              <a:t>He has helped numerous web developers, freelancers and small</a:t>
            </a:r>
            <a:endParaRPr sz="1400" kern="0">
              <a:solidFill>
                <a:srgbClr val="FFFFFF"/>
              </a:solidFill>
              <a:latin typeface="Arial"/>
              <a:ea typeface="Arial"/>
              <a:cs typeface="Arial"/>
              <a:sym typeface="Arial"/>
            </a:endParaRPr>
          </a:p>
          <a:p>
            <a:pPr algn="ctr" defTabSz="914400" eaLnBrk="1" fontAlgn="auto" hangingPunct="1">
              <a:spcBef>
                <a:spcPts val="0"/>
              </a:spcBef>
              <a:spcAft>
                <a:spcPts val="0"/>
              </a:spcAft>
              <a:buClr>
                <a:srgbClr val="000000"/>
              </a:buClr>
            </a:pPr>
            <a:r>
              <a:rPr lang="en" sz="1400" kern="0">
                <a:solidFill>
                  <a:srgbClr val="FFFFFF"/>
                </a:solidFill>
                <a:latin typeface="Arial"/>
                <a:ea typeface="Arial"/>
                <a:cs typeface="Arial"/>
                <a:sym typeface="Arial"/>
              </a:rPr>
              <a:t>businesses to take their ventures online. He has a knack of identifying</a:t>
            </a:r>
            <a:endParaRPr sz="1400" kern="0">
              <a:solidFill>
                <a:srgbClr val="FFFFFF"/>
              </a:solidFill>
              <a:latin typeface="Arial"/>
              <a:ea typeface="Arial"/>
              <a:cs typeface="Arial"/>
              <a:sym typeface="Arial"/>
            </a:endParaRPr>
          </a:p>
          <a:p>
            <a:pPr algn="ctr" defTabSz="914400" eaLnBrk="1" fontAlgn="auto" hangingPunct="1">
              <a:spcBef>
                <a:spcPts val="0"/>
              </a:spcBef>
              <a:spcAft>
                <a:spcPts val="0"/>
              </a:spcAft>
              <a:buClr>
                <a:srgbClr val="000000"/>
              </a:buClr>
            </a:pPr>
            <a:r>
              <a:rPr lang="en" sz="1400" kern="0">
                <a:solidFill>
                  <a:srgbClr val="FFFFFF"/>
                </a:solidFill>
                <a:latin typeface="Arial"/>
                <a:ea typeface="Arial"/>
                <a:cs typeface="Arial"/>
                <a:sym typeface="Arial"/>
              </a:rPr>
              <a:t>promising technologies in the market, performing research, thorough</a:t>
            </a:r>
            <a:endParaRPr sz="1400" kern="0">
              <a:solidFill>
                <a:srgbClr val="FFFFFF"/>
              </a:solidFill>
              <a:latin typeface="Arial"/>
              <a:ea typeface="Arial"/>
              <a:cs typeface="Arial"/>
              <a:sym typeface="Arial"/>
            </a:endParaRPr>
          </a:p>
          <a:p>
            <a:pPr algn="ctr" defTabSz="914400" eaLnBrk="1" fontAlgn="auto" hangingPunct="1">
              <a:spcBef>
                <a:spcPts val="0"/>
              </a:spcBef>
              <a:spcAft>
                <a:spcPts val="0"/>
              </a:spcAft>
              <a:buClr>
                <a:srgbClr val="000000"/>
              </a:buClr>
            </a:pPr>
            <a:r>
              <a:rPr lang="en" sz="1400" kern="0">
                <a:solidFill>
                  <a:srgbClr val="FFFFFF"/>
                </a:solidFill>
                <a:latin typeface="Arial"/>
                <a:ea typeface="Arial"/>
                <a:cs typeface="Arial"/>
                <a:sym typeface="Arial"/>
              </a:rPr>
              <a:t>planning and driving monetary benefits through proper execution.</a:t>
            </a:r>
            <a:endParaRPr sz="1400" kern="0">
              <a:solidFill>
                <a:srgbClr val="FFFFFF"/>
              </a:solidFill>
              <a:latin typeface="Arial"/>
              <a:ea typeface="Arial"/>
              <a:cs typeface="Arial"/>
              <a:sym typeface="Arial"/>
            </a:endParaRPr>
          </a:p>
          <a:p>
            <a:pPr algn="ctr" defTabSz="914400" eaLnBrk="1" fontAlgn="auto" hangingPunct="1">
              <a:spcBef>
                <a:spcPts val="0"/>
              </a:spcBef>
              <a:spcAft>
                <a:spcPts val="0"/>
              </a:spcAft>
              <a:buClr>
                <a:srgbClr val="000000"/>
              </a:buClr>
            </a:pPr>
            <a:endParaRPr sz="1400" kern="0">
              <a:solidFill>
                <a:srgbClr val="FFFFFF"/>
              </a:solidFill>
              <a:latin typeface="Arial"/>
              <a:ea typeface="Arial"/>
              <a:cs typeface="Arial"/>
              <a:sym typeface="Arial"/>
            </a:endParaRPr>
          </a:p>
        </p:txBody>
      </p:sp>
      <p:pic>
        <p:nvPicPr>
          <p:cNvPr id="202" name="Google Shape;202;p39"/>
          <p:cNvPicPr preferRelativeResize="0"/>
          <p:nvPr/>
        </p:nvPicPr>
        <p:blipFill>
          <a:blip r:embed="rId3">
            <a:alphaModFix/>
          </a:blip>
          <a:stretch>
            <a:fillRect/>
          </a:stretch>
        </p:blipFill>
        <p:spPr>
          <a:xfrm>
            <a:off x="6697525" y="6067557"/>
            <a:ext cx="2381250" cy="347663"/>
          </a:xfrm>
          <a:prstGeom prst="rect">
            <a:avLst/>
          </a:prstGeom>
          <a:noFill/>
          <a:ln>
            <a:noFill/>
          </a:ln>
        </p:spPr>
      </p:pic>
      <p:pic>
        <p:nvPicPr>
          <p:cNvPr id="203" name="Google Shape;203;p39"/>
          <p:cNvPicPr preferRelativeResize="0"/>
          <p:nvPr/>
        </p:nvPicPr>
        <p:blipFill rotWithShape="1">
          <a:blip r:embed="rId4">
            <a:alphaModFix/>
          </a:blip>
          <a:srcRect t="268" b="278"/>
          <a:stretch/>
        </p:blipFill>
        <p:spPr>
          <a:xfrm>
            <a:off x="8259" y="1333500"/>
            <a:ext cx="9127484" cy="5143500"/>
          </a:xfrm>
          <a:prstGeom prst="rect">
            <a:avLst/>
          </a:prstGeom>
          <a:noFill/>
          <a:ln>
            <a:noFill/>
          </a:ln>
        </p:spPr>
      </p:pic>
      <p:sp>
        <p:nvSpPr>
          <p:cNvPr id="204" name="Google Shape;204;p39"/>
          <p:cNvSpPr txBox="1"/>
          <p:nvPr/>
        </p:nvSpPr>
        <p:spPr>
          <a:xfrm>
            <a:off x="4975300" y="2102650"/>
            <a:ext cx="2971200" cy="590100"/>
          </a:xfrm>
          <a:prstGeom prst="rect">
            <a:avLst/>
          </a:prstGeom>
          <a:noFill/>
          <a:ln>
            <a:noFill/>
          </a:ln>
        </p:spPr>
        <p:txBody>
          <a:bodyPr spcFirstLastPara="1" wrap="square" lIns="67500" tIns="33750" rIns="67500" bIns="33750" anchor="t" anchorCtr="0">
            <a:noAutofit/>
          </a:bodyPr>
          <a:lstStyle/>
          <a:p>
            <a:pPr algn="ctr" defTabSz="914400" eaLnBrk="1" fontAlgn="auto" hangingPunct="1">
              <a:spcBef>
                <a:spcPts val="0"/>
              </a:spcBef>
              <a:spcAft>
                <a:spcPts val="0"/>
              </a:spcAft>
              <a:buClr>
                <a:srgbClr val="000000"/>
              </a:buClr>
            </a:pPr>
            <a:endParaRPr sz="2000" b="1" kern="0" dirty="0">
              <a:solidFill>
                <a:srgbClr val="000000"/>
              </a:solidFill>
              <a:latin typeface="Roboto"/>
              <a:ea typeface="Roboto"/>
              <a:cs typeface="Roboto"/>
              <a:sym typeface="Roboto"/>
            </a:endParaRPr>
          </a:p>
        </p:txBody>
      </p:sp>
      <p:sp>
        <p:nvSpPr>
          <p:cNvPr id="205" name="Google Shape;205;p39"/>
          <p:cNvSpPr txBox="1"/>
          <p:nvPr/>
        </p:nvSpPr>
        <p:spPr>
          <a:xfrm>
            <a:off x="4105599" y="2370717"/>
            <a:ext cx="4428802" cy="3153600"/>
          </a:xfrm>
          <a:prstGeom prst="rect">
            <a:avLst/>
          </a:prstGeom>
          <a:noFill/>
          <a:ln>
            <a:noFill/>
          </a:ln>
        </p:spPr>
        <p:txBody>
          <a:bodyPr spcFirstLastPara="1" wrap="square" lIns="67500" tIns="33750" rIns="67500" bIns="33750" anchor="t" anchorCtr="0">
            <a:noAutofit/>
          </a:bodyPr>
          <a:lstStyle/>
          <a:p>
            <a:pPr algn="just" defTabSz="914400" eaLnBrk="1" fontAlgn="auto" hangingPunct="1">
              <a:spcBef>
                <a:spcPts val="0"/>
              </a:spcBef>
              <a:spcAft>
                <a:spcPts val="0"/>
              </a:spcAft>
              <a:buClr>
                <a:srgbClr val="000000"/>
              </a:buClr>
            </a:pPr>
            <a:r>
              <a:rPr lang="en" sz="1400" b="1" kern="0" dirty="0">
                <a:solidFill>
                  <a:srgbClr val="ED7D31"/>
                </a:solidFill>
                <a:latin typeface="Roboto"/>
                <a:ea typeface="Roboto"/>
                <a:cs typeface="Roboto"/>
                <a:sym typeface="Roboto"/>
              </a:rPr>
              <a:t>Mr. Ankur Goel is the CEO</a:t>
            </a:r>
            <a:r>
              <a:rPr lang="en" sz="1200" kern="0" dirty="0">
                <a:solidFill>
                  <a:srgbClr val="000000"/>
                </a:solidFill>
                <a:latin typeface="Roboto Medium"/>
                <a:ea typeface="Roboto Medium"/>
                <a:cs typeface="Roboto Medium"/>
                <a:sym typeface="Roboto Medium"/>
              </a:rPr>
              <a:t> and Co-founder of </a:t>
            </a:r>
            <a:endParaRPr sz="1200" kern="0" dirty="0">
              <a:solidFill>
                <a:srgbClr val="000000"/>
              </a:solidFill>
              <a:latin typeface="Roboto Medium"/>
              <a:ea typeface="Roboto Medium"/>
              <a:cs typeface="Roboto Medium"/>
              <a:sym typeface="Roboto Medium"/>
            </a:endParaRPr>
          </a:p>
          <a:p>
            <a:pPr algn="just" defTabSz="914400" eaLnBrk="1" fontAlgn="auto" hangingPunct="1">
              <a:spcBef>
                <a:spcPts val="0"/>
              </a:spcBef>
              <a:spcAft>
                <a:spcPts val="0"/>
              </a:spcAft>
              <a:buClr>
                <a:srgbClr val="000000"/>
              </a:buClr>
            </a:pPr>
            <a:r>
              <a:rPr lang="en" sz="1400" kern="0" dirty="0">
                <a:solidFill>
                  <a:srgbClr val="4A86E8"/>
                </a:solidFill>
                <a:latin typeface="Roboto Medium"/>
                <a:ea typeface="Roboto Medium"/>
                <a:cs typeface="Roboto Medium"/>
                <a:sym typeface="Roboto Medium"/>
              </a:rPr>
              <a:t>Zencommerce India</a:t>
            </a:r>
            <a:r>
              <a:rPr lang="en" sz="1200" kern="0" dirty="0">
                <a:solidFill>
                  <a:srgbClr val="000000"/>
                </a:solidFill>
                <a:latin typeface="Roboto Medium"/>
                <a:ea typeface="Roboto Medium"/>
                <a:cs typeface="Roboto Medium"/>
                <a:sym typeface="Roboto Medium"/>
              </a:rPr>
              <a:t>. </a:t>
            </a:r>
          </a:p>
          <a:p>
            <a:pPr algn="just" defTabSz="914400" eaLnBrk="1" fontAlgn="auto" hangingPunct="1">
              <a:spcBef>
                <a:spcPts val="0"/>
              </a:spcBef>
              <a:spcAft>
                <a:spcPts val="0"/>
              </a:spcAft>
              <a:buClr>
                <a:srgbClr val="000000"/>
              </a:buClr>
            </a:pPr>
            <a:r>
              <a:rPr lang="en" sz="1200" kern="0" dirty="0">
                <a:solidFill>
                  <a:srgbClr val="000000"/>
                </a:solidFill>
                <a:latin typeface="Roboto Medium"/>
                <a:ea typeface="Roboto Medium"/>
                <a:cs typeface="Roboto Medium"/>
                <a:sym typeface="Roboto Medium"/>
              </a:rPr>
              <a:t>Being an IT and E-commerce industry veteran, he is an expert in  building marketing strategies and forming international tie-ups. He has been a speaker at prominent global events, forums and webinars about the E-commerce industry and frequently offers his expertise in the subject to hel Indian businesses transition smoothly into the E-commerce space. </a:t>
            </a:r>
            <a:endParaRPr sz="1200" kern="0" dirty="0">
              <a:solidFill>
                <a:srgbClr val="000000"/>
              </a:solidFill>
              <a:latin typeface="Roboto Medium"/>
              <a:ea typeface="Roboto Medium"/>
              <a:cs typeface="Roboto Medium"/>
              <a:sym typeface="Roboto Medium"/>
            </a:endParaRPr>
          </a:p>
          <a:p>
            <a:pPr algn="just" defTabSz="914400" eaLnBrk="1" fontAlgn="auto" hangingPunct="1">
              <a:spcBef>
                <a:spcPts val="0"/>
              </a:spcBef>
              <a:spcAft>
                <a:spcPts val="0"/>
              </a:spcAft>
              <a:buClr>
                <a:srgbClr val="000000"/>
              </a:buClr>
            </a:pPr>
            <a:endParaRPr sz="1200" kern="0" dirty="0">
              <a:solidFill>
                <a:srgbClr val="000000"/>
              </a:solidFill>
              <a:latin typeface="Roboto Medium"/>
              <a:ea typeface="Roboto Medium"/>
              <a:cs typeface="Roboto Medium"/>
              <a:sym typeface="Roboto Medium"/>
            </a:endParaRPr>
          </a:p>
          <a:p>
            <a:pPr algn="just" defTabSz="914400" eaLnBrk="1" fontAlgn="auto" hangingPunct="1">
              <a:spcBef>
                <a:spcPts val="0"/>
              </a:spcBef>
              <a:spcAft>
                <a:spcPts val="0"/>
              </a:spcAft>
              <a:buClr>
                <a:srgbClr val="000000"/>
              </a:buClr>
            </a:pPr>
            <a:r>
              <a:rPr lang="en" sz="1200" kern="0" dirty="0">
                <a:solidFill>
                  <a:srgbClr val="000000"/>
                </a:solidFill>
                <a:latin typeface="Roboto Medium"/>
                <a:ea typeface="Roboto Medium"/>
                <a:cs typeface="Roboto Medium"/>
                <a:sym typeface="Roboto Medium"/>
              </a:rPr>
              <a:t>He has helped numerous web developers, freelancers and small businesses to take their ventures online. He has a knack</a:t>
            </a:r>
            <a:endParaRPr sz="1200" kern="0" dirty="0">
              <a:solidFill>
                <a:srgbClr val="000000"/>
              </a:solidFill>
              <a:latin typeface="Roboto Medium"/>
              <a:ea typeface="Roboto Medium"/>
              <a:cs typeface="Roboto Medium"/>
              <a:sym typeface="Roboto Medium"/>
            </a:endParaRPr>
          </a:p>
          <a:p>
            <a:pPr algn="just" defTabSz="914400" eaLnBrk="1" fontAlgn="auto" hangingPunct="1">
              <a:spcBef>
                <a:spcPts val="0"/>
              </a:spcBef>
              <a:spcAft>
                <a:spcPts val="0"/>
              </a:spcAft>
              <a:buClr>
                <a:srgbClr val="000000"/>
              </a:buClr>
            </a:pPr>
            <a:r>
              <a:rPr lang="en" sz="1200" kern="0" dirty="0">
                <a:solidFill>
                  <a:srgbClr val="000000"/>
                </a:solidFill>
                <a:latin typeface="Roboto Medium"/>
                <a:ea typeface="Roboto Medium"/>
                <a:cs typeface="Roboto Medium"/>
                <a:sym typeface="Roboto Medium"/>
              </a:rPr>
              <a:t>of identifying promising technologies in the market, performing research, thorough planning and driving monetary benefits through proper execution.</a:t>
            </a:r>
            <a:endParaRPr sz="1200" kern="0" dirty="0">
              <a:solidFill>
                <a:srgbClr val="000000"/>
              </a:solidFill>
              <a:latin typeface="Roboto Medium"/>
              <a:ea typeface="Roboto Medium"/>
              <a:cs typeface="Roboto Medium"/>
              <a:sym typeface="Roboto Medium"/>
            </a:endParaRPr>
          </a:p>
          <a:p>
            <a:pPr algn="ctr" defTabSz="914400" eaLnBrk="1" fontAlgn="auto" hangingPunct="1">
              <a:spcBef>
                <a:spcPts val="0"/>
              </a:spcBef>
              <a:spcAft>
                <a:spcPts val="0"/>
              </a:spcAft>
              <a:buClr>
                <a:srgbClr val="000000"/>
              </a:buClr>
            </a:pPr>
            <a:endParaRPr sz="1300" kern="0" dirty="0">
              <a:solidFill>
                <a:srgbClr val="000000"/>
              </a:solidFill>
              <a:latin typeface="Roboto Medium"/>
              <a:ea typeface="Roboto Medium"/>
              <a:cs typeface="Roboto Medium"/>
              <a:sym typeface="Roboto Medium"/>
            </a:endParaRPr>
          </a:p>
        </p:txBody>
      </p:sp>
      <p:pic>
        <p:nvPicPr>
          <p:cNvPr id="206" name="Google Shape;206;p39"/>
          <p:cNvPicPr preferRelativeResize="0"/>
          <p:nvPr/>
        </p:nvPicPr>
        <p:blipFill>
          <a:blip r:embed="rId5">
            <a:alphaModFix/>
          </a:blip>
          <a:stretch>
            <a:fillRect/>
          </a:stretch>
        </p:blipFill>
        <p:spPr>
          <a:xfrm>
            <a:off x="1656724" y="5913401"/>
            <a:ext cx="2567400" cy="501825"/>
          </a:xfrm>
          <a:prstGeom prst="rect">
            <a:avLst/>
          </a:prstGeom>
          <a:noFill/>
          <a:ln>
            <a:noFill/>
          </a:ln>
        </p:spPr>
      </p:pic>
      <p:sp>
        <p:nvSpPr>
          <p:cNvPr id="207" name="Google Shape;207;p39"/>
          <p:cNvSpPr/>
          <p:nvPr/>
        </p:nvSpPr>
        <p:spPr>
          <a:xfrm>
            <a:off x="490350" y="5887350"/>
            <a:ext cx="3557400" cy="451800"/>
          </a:xfrm>
          <a:prstGeom prst="rect">
            <a:avLst/>
          </a:prstGeom>
          <a:solidFill>
            <a:srgbClr val="3C78D8"/>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08" name="Google Shape;208;p39"/>
          <p:cNvSpPr txBox="1"/>
          <p:nvPr/>
        </p:nvSpPr>
        <p:spPr>
          <a:xfrm>
            <a:off x="666725" y="5989450"/>
            <a:ext cx="3557400" cy="451800"/>
          </a:xfrm>
          <a:prstGeom prst="rect">
            <a:avLst/>
          </a:prstGeom>
          <a:noFill/>
          <a:ln>
            <a:noFill/>
          </a:ln>
        </p:spPr>
        <p:txBody>
          <a:bodyPr spcFirstLastPara="1" wrap="square" lIns="67500" tIns="33750" rIns="67500" bIns="33750" anchor="t" anchorCtr="0">
            <a:noAutofit/>
          </a:bodyPr>
          <a:lstStyle/>
          <a:p>
            <a:pPr defTabSz="914400" eaLnBrk="1" fontAlgn="auto" hangingPunct="1">
              <a:spcBef>
                <a:spcPts val="0"/>
              </a:spcBef>
              <a:spcAft>
                <a:spcPts val="0"/>
              </a:spcAft>
              <a:buClr>
                <a:srgbClr val="000000"/>
              </a:buClr>
            </a:pPr>
            <a:r>
              <a:rPr lang="en" sz="1300" kern="0">
                <a:solidFill>
                  <a:srgbClr val="FFFFFF"/>
                </a:solidFill>
                <a:latin typeface="Roboto Medium"/>
                <a:ea typeface="Roboto Medium"/>
                <a:cs typeface="Roboto Medium"/>
                <a:sym typeface="Roboto Medium"/>
              </a:rPr>
              <a:t>Mr. Ankur Goel, CEO, Zencommerce, India</a:t>
            </a:r>
            <a:endParaRPr sz="1300" kern="0">
              <a:solidFill>
                <a:srgbClr val="FFFFFF"/>
              </a:solidFill>
              <a:latin typeface="Roboto Medium"/>
              <a:ea typeface="Roboto Medium"/>
              <a:cs typeface="Roboto Medium"/>
              <a:sym typeface="Roboto Medium"/>
            </a:endParaRPr>
          </a:p>
        </p:txBody>
      </p:sp>
      <p:grpSp>
        <p:nvGrpSpPr>
          <p:cNvPr id="15" name="Group 1">
            <a:extLst>
              <a:ext uri="{FF2B5EF4-FFF2-40B4-BE49-F238E27FC236}">
                <a16:creationId xmlns:a16="http://schemas.microsoft.com/office/drawing/2014/main" id="{E62F30B8-0371-433D-8D15-95798FBAC289}"/>
              </a:ext>
            </a:extLst>
          </p:cNvPr>
          <p:cNvGrpSpPr>
            <a:grpSpLocks/>
          </p:cNvGrpSpPr>
          <p:nvPr/>
        </p:nvGrpSpPr>
        <p:grpSpPr bwMode="auto">
          <a:xfrm>
            <a:off x="11113" y="0"/>
            <a:ext cx="9126537" cy="1266825"/>
            <a:chOff x="7" y="0"/>
            <a:chExt cx="5749" cy="798"/>
          </a:xfrm>
        </p:grpSpPr>
        <p:pic>
          <p:nvPicPr>
            <p:cNvPr id="16" name="Picture 2">
              <a:extLst>
                <a:ext uri="{FF2B5EF4-FFF2-40B4-BE49-F238E27FC236}">
                  <a16:creationId xmlns:a16="http://schemas.microsoft.com/office/drawing/2014/main" id="{8CF93C70-2D35-4512-BBA6-8780697F14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9" y="0"/>
              <a:ext cx="4027"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3">
              <a:extLst>
                <a:ext uri="{FF2B5EF4-FFF2-40B4-BE49-F238E27FC236}">
                  <a16:creationId xmlns:a16="http://schemas.microsoft.com/office/drawing/2014/main" id="{F0BA59F4-6DE8-4C72-87E4-45732D650B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 y="0"/>
              <a:ext cx="1730"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1000"/>
                                        <p:tgtEl>
                                          <p:spTgt spid="2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
                                        </p:tgtEl>
                                        <p:attrNameLst>
                                          <p:attrName>style.visibility</p:attrName>
                                        </p:attrNameLst>
                                      </p:cBhvr>
                                      <p:to>
                                        <p:strVal val="visible"/>
                                      </p:to>
                                    </p:set>
                                    <p:animEffect transition="in" filter="fade">
                                      <p:cBhvr>
                                        <p:cTn id="12"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1"/>
          <p:cNvPicPr preferRelativeResize="0"/>
          <p:nvPr/>
        </p:nvPicPr>
        <p:blipFill>
          <a:blip r:embed="rId3">
            <a:alphaModFix/>
          </a:blip>
          <a:stretch>
            <a:fillRect/>
          </a:stretch>
        </p:blipFill>
        <p:spPr>
          <a:xfrm>
            <a:off x="1776224" y="650150"/>
            <a:ext cx="8516278" cy="5678073"/>
          </a:xfrm>
          <a:prstGeom prst="rect">
            <a:avLst/>
          </a:prstGeom>
          <a:noFill/>
          <a:ln>
            <a:noFill/>
          </a:ln>
        </p:spPr>
      </p:pic>
      <p:pic>
        <p:nvPicPr>
          <p:cNvPr id="261" name="Google Shape;261;p31"/>
          <p:cNvPicPr preferRelativeResize="0"/>
          <p:nvPr/>
        </p:nvPicPr>
        <p:blipFill rotWithShape="1">
          <a:blip r:embed="rId4">
            <a:alphaModFix/>
          </a:blip>
          <a:srcRect/>
          <a:stretch/>
        </p:blipFill>
        <p:spPr>
          <a:xfrm>
            <a:off x="1" y="857250"/>
            <a:ext cx="5019801" cy="5143500"/>
          </a:xfrm>
          <a:prstGeom prst="rect">
            <a:avLst/>
          </a:prstGeom>
          <a:noFill/>
          <a:ln>
            <a:noFill/>
          </a:ln>
        </p:spPr>
      </p:pic>
      <p:pic>
        <p:nvPicPr>
          <p:cNvPr id="262" name="Google Shape;262;p31"/>
          <p:cNvPicPr preferRelativeResize="0"/>
          <p:nvPr/>
        </p:nvPicPr>
        <p:blipFill>
          <a:blip r:embed="rId5">
            <a:alphaModFix/>
          </a:blip>
          <a:stretch>
            <a:fillRect/>
          </a:stretch>
        </p:blipFill>
        <p:spPr>
          <a:xfrm>
            <a:off x="225921" y="1088775"/>
            <a:ext cx="1274456" cy="491101"/>
          </a:xfrm>
          <a:prstGeom prst="rect">
            <a:avLst/>
          </a:prstGeom>
          <a:noFill/>
          <a:ln>
            <a:noFill/>
          </a:ln>
        </p:spPr>
      </p:pic>
      <p:sp>
        <p:nvSpPr>
          <p:cNvPr id="263" name="Google Shape;263;p31"/>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64" name="Google Shape;264;p31"/>
          <p:cNvSpPr txBox="1">
            <a:spLocks noGrp="1"/>
          </p:cNvSpPr>
          <p:nvPr>
            <p:ph type="body" idx="1"/>
          </p:nvPr>
        </p:nvSpPr>
        <p:spPr>
          <a:xfrm>
            <a:off x="270000" y="2447050"/>
            <a:ext cx="3800400" cy="2803200"/>
          </a:xfrm>
          <a:prstGeom prst="rect">
            <a:avLst/>
          </a:prstGeom>
        </p:spPr>
        <p:txBody>
          <a:bodyPr spcFirstLastPara="1" wrap="square" lIns="91425" tIns="91425" rIns="91425" bIns="91425" anchor="t" anchorCtr="0">
            <a:noAutofit/>
          </a:bodyPr>
          <a:lstStyle/>
          <a:p>
            <a:pPr marL="0" indent="0">
              <a:lnSpc>
                <a:spcPct val="100000"/>
              </a:lnSpc>
              <a:buNone/>
            </a:pPr>
            <a:r>
              <a:rPr lang="pl" sz="1300">
                <a:solidFill>
                  <a:srgbClr val="2D2D29"/>
                </a:solidFill>
                <a:latin typeface="Roboto Medium"/>
                <a:ea typeface="Roboto Medium"/>
                <a:cs typeface="Roboto Medium"/>
                <a:sym typeface="Roboto Medium"/>
              </a:rPr>
              <a:t>Purpose: </a:t>
            </a:r>
            <a:r>
              <a:rPr lang="pl" sz="1300">
                <a:solidFill>
                  <a:srgbClr val="2D2D29"/>
                </a:solidFill>
                <a:latin typeface="Roboto Light"/>
                <a:ea typeface="Roboto Light"/>
                <a:cs typeface="Roboto Light"/>
                <a:sym typeface="Roboto Light"/>
              </a:rPr>
              <a:t>To help the shop to optimize their heavy investment in traffic by engaging visitors, turning them into clients. </a:t>
            </a:r>
            <a:endParaRPr sz="1300">
              <a:solidFill>
                <a:srgbClr val="2D2D29"/>
              </a:solidFill>
              <a:latin typeface="Roboto Light"/>
              <a:ea typeface="Roboto Light"/>
              <a:cs typeface="Roboto Light"/>
              <a:sym typeface="Roboto Light"/>
            </a:endParaRPr>
          </a:p>
          <a:p>
            <a:pPr marL="0" indent="0">
              <a:lnSpc>
                <a:spcPct val="100000"/>
              </a:lnSpc>
              <a:spcBef>
                <a:spcPts val="800"/>
              </a:spcBef>
              <a:spcAft>
                <a:spcPts val="800"/>
              </a:spcAft>
              <a:buNone/>
            </a:pPr>
            <a:r>
              <a:rPr lang="pl" sz="1300">
                <a:solidFill>
                  <a:srgbClr val="2D2D29"/>
                </a:solidFill>
                <a:latin typeface="Roboto Medium"/>
                <a:ea typeface="Roboto Medium"/>
                <a:cs typeface="Roboto Medium"/>
                <a:sym typeface="Roboto Medium"/>
              </a:rPr>
              <a:t>Scope: </a:t>
            </a:r>
            <a:r>
              <a:rPr lang="pl" sz="1300">
                <a:solidFill>
                  <a:srgbClr val="2D2D29"/>
                </a:solidFill>
                <a:latin typeface="Roboto Light"/>
                <a:ea typeface="Roboto Light"/>
                <a:cs typeface="Roboto Light"/>
                <a:sym typeface="Roboto Light"/>
              </a:rPr>
              <a:t>After the integration, the client's team went through our comprehensive onboarding process and received all the necessary support to activate their first automation scenarios and start converting.</a:t>
            </a:r>
            <a:endParaRPr sz="1300">
              <a:solidFill>
                <a:srgbClr val="2D2D29"/>
              </a:solidFill>
              <a:latin typeface="Roboto Light"/>
              <a:ea typeface="Roboto Light"/>
              <a:cs typeface="Roboto Light"/>
              <a:sym typeface="Roboto Light"/>
            </a:endParaRPr>
          </a:p>
        </p:txBody>
      </p:sp>
      <p:pic>
        <p:nvPicPr>
          <p:cNvPr id="265" name="Google Shape;265;p31"/>
          <p:cNvPicPr preferRelativeResize="0"/>
          <p:nvPr/>
        </p:nvPicPr>
        <p:blipFill>
          <a:blip r:embed="rId6">
            <a:alphaModFix/>
          </a:blip>
          <a:stretch>
            <a:fillRect/>
          </a:stretch>
        </p:blipFill>
        <p:spPr>
          <a:xfrm>
            <a:off x="1510374" y="1104775"/>
            <a:ext cx="1079828" cy="491100"/>
          </a:xfrm>
          <a:prstGeom prst="rect">
            <a:avLst/>
          </a:prstGeom>
          <a:noFill/>
          <a:ln>
            <a:noFill/>
          </a:ln>
        </p:spPr>
      </p:pic>
      <p:sp>
        <p:nvSpPr>
          <p:cNvPr id="266" name="Google Shape;266;p31"/>
          <p:cNvSpPr txBox="1"/>
          <p:nvPr/>
        </p:nvSpPr>
        <p:spPr>
          <a:xfrm>
            <a:off x="264275" y="1578475"/>
            <a:ext cx="41910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100" b="1" kern="0">
                <a:solidFill>
                  <a:srgbClr val="2D2D29"/>
                </a:solidFill>
                <a:latin typeface="Space Mono"/>
                <a:ea typeface="Space Mono"/>
                <a:cs typeface="Space Mono"/>
                <a:sym typeface="Space Mono"/>
              </a:rPr>
              <a:t>The purpose &amp; the scope of our cooperation</a:t>
            </a:r>
            <a:endParaRPr sz="21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1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100" b="1" kern="0">
              <a:solidFill>
                <a:srgbClr val="2D2D29"/>
              </a:solidFill>
              <a:latin typeface="Space Mono"/>
              <a:ea typeface="Space Mono"/>
              <a:cs typeface="Space Mono"/>
              <a:sym typeface="Space Mon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2"/>
          <p:cNvPicPr preferRelativeResize="0"/>
          <p:nvPr/>
        </p:nvPicPr>
        <p:blipFill>
          <a:blip r:embed="rId3">
            <a:alphaModFix/>
          </a:blip>
          <a:stretch>
            <a:fillRect/>
          </a:stretch>
        </p:blipFill>
        <p:spPr>
          <a:xfrm>
            <a:off x="3044351" y="1891650"/>
            <a:ext cx="6099649" cy="2986200"/>
          </a:xfrm>
          <a:prstGeom prst="rect">
            <a:avLst/>
          </a:prstGeom>
          <a:noFill/>
          <a:ln>
            <a:noFill/>
          </a:ln>
        </p:spPr>
      </p:pic>
      <p:pic>
        <p:nvPicPr>
          <p:cNvPr id="272" name="Google Shape;272;p32"/>
          <p:cNvPicPr preferRelativeResize="0"/>
          <p:nvPr/>
        </p:nvPicPr>
        <p:blipFill rotWithShape="1">
          <a:blip r:embed="rId4">
            <a:alphaModFix/>
          </a:blip>
          <a:srcRect/>
          <a:stretch/>
        </p:blipFill>
        <p:spPr>
          <a:xfrm>
            <a:off x="0" y="857250"/>
            <a:ext cx="5442400" cy="5143500"/>
          </a:xfrm>
          <a:prstGeom prst="rect">
            <a:avLst/>
          </a:prstGeom>
          <a:noFill/>
          <a:ln>
            <a:noFill/>
          </a:ln>
        </p:spPr>
      </p:pic>
      <p:pic>
        <p:nvPicPr>
          <p:cNvPr id="273" name="Google Shape;273;p32"/>
          <p:cNvPicPr preferRelativeResize="0"/>
          <p:nvPr/>
        </p:nvPicPr>
        <p:blipFill>
          <a:blip r:embed="rId5">
            <a:alphaModFix/>
          </a:blip>
          <a:stretch>
            <a:fillRect/>
          </a:stretch>
        </p:blipFill>
        <p:spPr>
          <a:xfrm>
            <a:off x="225921" y="1088775"/>
            <a:ext cx="1274456" cy="491101"/>
          </a:xfrm>
          <a:prstGeom prst="rect">
            <a:avLst/>
          </a:prstGeom>
          <a:noFill/>
          <a:ln>
            <a:noFill/>
          </a:ln>
        </p:spPr>
      </p:pic>
      <p:sp>
        <p:nvSpPr>
          <p:cNvPr id="274" name="Google Shape;274;p32"/>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75" name="Google Shape;275;p32"/>
          <p:cNvSpPr txBox="1">
            <a:spLocks noGrp="1"/>
          </p:cNvSpPr>
          <p:nvPr>
            <p:ph type="body" idx="1"/>
          </p:nvPr>
        </p:nvSpPr>
        <p:spPr>
          <a:xfrm>
            <a:off x="264275" y="2386750"/>
            <a:ext cx="3858000" cy="3137100"/>
          </a:xfrm>
          <a:prstGeom prst="rect">
            <a:avLst/>
          </a:prstGeom>
        </p:spPr>
        <p:txBody>
          <a:bodyPr spcFirstLastPara="1" wrap="square" lIns="91425" tIns="91425" rIns="91425" bIns="91425" anchor="t" anchorCtr="0">
            <a:noAutofit/>
          </a:bodyPr>
          <a:lstStyle/>
          <a:p>
            <a:pPr marL="0" indent="0">
              <a:lnSpc>
                <a:spcPct val="100000"/>
              </a:lnSpc>
              <a:buClr>
                <a:schemeClr val="dk1"/>
              </a:buClr>
              <a:buSzPts val="1100"/>
              <a:buNone/>
            </a:pPr>
            <a:r>
              <a:rPr lang="pl" sz="1300">
                <a:solidFill>
                  <a:srgbClr val="2D2D29"/>
                </a:solidFill>
                <a:latin typeface="Roboto Light"/>
                <a:ea typeface="Roboto Light"/>
                <a:cs typeface="Roboto Light"/>
                <a:sym typeface="Roboto Light"/>
              </a:rPr>
              <a:t>The integration was done on January 30th, 2020. One week later, February 06th, 2020, revenue from edrone's engagements already accounted for 7,5% of the company's total revenue (for the same period). </a:t>
            </a:r>
            <a:endParaRPr sz="1300">
              <a:solidFill>
                <a:srgbClr val="2D2D29"/>
              </a:solidFill>
              <a:latin typeface="Roboto Light"/>
              <a:ea typeface="Roboto Light"/>
              <a:cs typeface="Roboto Light"/>
              <a:sym typeface="Roboto Light"/>
            </a:endParaRPr>
          </a:p>
          <a:p>
            <a:pPr marL="0" indent="0">
              <a:lnSpc>
                <a:spcPct val="100000"/>
              </a:lnSpc>
              <a:spcBef>
                <a:spcPts val="800"/>
              </a:spcBef>
              <a:buClr>
                <a:schemeClr val="dk1"/>
              </a:buClr>
              <a:buSzPts val="1100"/>
              <a:buNone/>
            </a:pPr>
            <a:r>
              <a:rPr lang="pl" sz="1300">
                <a:solidFill>
                  <a:srgbClr val="2D2D29"/>
                </a:solidFill>
                <a:latin typeface="Roboto Light"/>
                <a:ea typeface="Roboto Light"/>
                <a:cs typeface="Roboto Light"/>
                <a:sym typeface="Roboto Light"/>
              </a:rPr>
              <a:t>In monetary value, it was equivalent to 18,75% more than Fellipe Krein's monthly plan.</a:t>
            </a:r>
            <a:endParaRPr sz="1300">
              <a:solidFill>
                <a:srgbClr val="2D2D29"/>
              </a:solidFill>
              <a:latin typeface="Roboto Light"/>
              <a:ea typeface="Roboto Light"/>
              <a:cs typeface="Roboto Light"/>
              <a:sym typeface="Roboto Light"/>
            </a:endParaRPr>
          </a:p>
          <a:p>
            <a:pPr marL="0" indent="0">
              <a:lnSpc>
                <a:spcPct val="100000"/>
              </a:lnSpc>
              <a:spcBef>
                <a:spcPts val="800"/>
              </a:spcBef>
              <a:buNone/>
            </a:pPr>
            <a:endParaRPr sz="1300">
              <a:solidFill>
                <a:srgbClr val="2D2D29"/>
              </a:solidFill>
              <a:latin typeface="Roboto Light"/>
              <a:ea typeface="Roboto Light"/>
              <a:cs typeface="Roboto Light"/>
              <a:sym typeface="Roboto Light"/>
            </a:endParaRPr>
          </a:p>
          <a:p>
            <a:pPr marL="0" indent="0">
              <a:lnSpc>
                <a:spcPct val="100000"/>
              </a:lnSpc>
              <a:buNone/>
            </a:pPr>
            <a:r>
              <a:rPr lang="pl" sz="1100" b="1">
                <a:solidFill>
                  <a:srgbClr val="2D2D29"/>
                </a:solidFill>
                <a:latin typeface="Roboto"/>
                <a:ea typeface="Roboto"/>
                <a:cs typeface="Roboto"/>
                <a:sym typeface="Roboto"/>
              </a:rPr>
              <a:t>Suelen Pereira</a:t>
            </a:r>
            <a:endParaRPr sz="1100" b="1">
              <a:solidFill>
                <a:srgbClr val="2D2D29"/>
              </a:solidFill>
              <a:latin typeface="Roboto"/>
              <a:ea typeface="Roboto"/>
              <a:cs typeface="Roboto"/>
              <a:sym typeface="Roboto"/>
            </a:endParaRPr>
          </a:p>
          <a:p>
            <a:pPr marL="0" indent="0">
              <a:lnSpc>
                <a:spcPct val="100000"/>
              </a:lnSpc>
              <a:buNone/>
            </a:pPr>
            <a:r>
              <a:rPr lang="pl" sz="1100">
                <a:solidFill>
                  <a:srgbClr val="2D2D29"/>
                </a:solidFill>
                <a:latin typeface="Roboto Light"/>
                <a:ea typeface="Roboto Light"/>
                <a:cs typeface="Roboto Light"/>
                <a:sym typeface="Roboto Light"/>
              </a:rPr>
              <a:t>Customer Success Manager for Brazil @ edrone</a:t>
            </a:r>
            <a:endParaRPr sz="600" i="1">
              <a:solidFill>
                <a:srgbClr val="2D2D29"/>
              </a:solidFill>
              <a:latin typeface="Roboto Mono"/>
              <a:ea typeface="Roboto Mono"/>
              <a:cs typeface="Roboto Mono"/>
              <a:sym typeface="Roboto Mono"/>
            </a:endParaRPr>
          </a:p>
        </p:txBody>
      </p:sp>
      <p:pic>
        <p:nvPicPr>
          <p:cNvPr id="276" name="Google Shape;276;p32"/>
          <p:cNvPicPr preferRelativeResize="0"/>
          <p:nvPr/>
        </p:nvPicPr>
        <p:blipFill>
          <a:blip r:embed="rId6">
            <a:alphaModFix/>
          </a:blip>
          <a:stretch>
            <a:fillRect/>
          </a:stretch>
        </p:blipFill>
        <p:spPr>
          <a:xfrm>
            <a:off x="1510374" y="1104775"/>
            <a:ext cx="1079828" cy="491100"/>
          </a:xfrm>
          <a:prstGeom prst="rect">
            <a:avLst/>
          </a:prstGeom>
          <a:noFill/>
          <a:ln>
            <a:noFill/>
          </a:ln>
        </p:spPr>
      </p:pic>
      <p:sp>
        <p:nvSpPr>
          <p:cNvPr id="277" name="Google Shape;277;p32"/>
          <p:cNvSpPr txBox="1"/>
          <p:nvPr/>
        </p:nvSpPr>
        <p:spPr>
          <a:xfrm>
            <a:off x="264275" y="1578475"/>
            <a:ext cx="41910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100" b="1" kern="0">
                <a:solidFill>
                  <a:srgbClr val="2D2D29"/>
                </a:solidFill>
                <a:latin typeface="Space Mono"/>
                <a:ea typeface="Space Mono"/>
                <a:cs typeface="Space Mono"/>
                <a:sym typeface="Space Mono"/>
              </a:rPr>
              <a:t>Summary of the results</a:t>
            </a:r>
            <a:endParaRPr sz="21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1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100" b="1" kern="0">
              <a:solidFill>
                <a:srgbClr val="2D2D29"/>
              </a:solidFill>
              <a:latin typeface="Space Mono"/>
              <a:ea typeface="Space Mono"/>
              <a:cs typeface="Space Mono"/>
              <a:sym typeface="Space Mon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33"/>
          <p:cNvPicPr preferRelativeResize="0"/>
          <p:nvPr/>
        </p:nvPicPr>
        <p:blipFill>
          <a:blip r:embed="rId3">
            <a:alphaModFix/>
          </a:blip>
          <a:stretch>
            <a:fillRect/>
          </a:stretch>
        </p:blipFill>
        <p:spPr>
          <a:xfrm>
            <a:off x="4457700" y="857250"/>
            <a:ext cx="5143500" cy="5143500"/>
          </a:xfrm>
          <a:prstGeom prst="rect">
            <a:avLst/>
          </a:prstGeom>
          <a:noFill/>
          <a:ln>
            <a:noFill/>
          </a:ln>
        </p:spPr>
      </p:pic>
      <p:pic>
        <p:nvPicPr>
          <p:cNvPr id="283" name="Google Shape;283;p33"/>
          <p:cNvPicPr preferRelativeResize="0"/>
          <p:nvPr/>
        </p:nvPicPr>
        <p:blipFill rotWithShape="1">
          <a:blip r:embed="rId4">
            <a:alphaModFix/>
          </a:blip>
          <a:srcRect/>
          <a:stretch/>
        </p:blipFill>
        <p:spPr>
          <a:xfrm>
            <a:off x="0" y="857250"/>
            <a:ext cx="5442400" cy="5143500"/>
          </a:xfrm>
          <a:prstGeom prst="rect">
            <a:avLst/>
          </a:prstGeom>
          <a:noFill/>
          <a:ln>
            <a:noFill/>
          </a:ln>
        </p:spPr>
      </p:pic>
      <p:pic>
        <p:nvPicPr>
          <p:cNvPr id="284" name="Google Shape;284;p33"/>
          <p:cNvPicPr preferRelativeResize="0"/>
          <p:nvPr/>
        </p:nvPicPr>
        <p:blipFill>
          <a:blip r:embed="rId5">
            <a:alphaModFix/>
          </a:blip>
          <a:stretch>
            <a:fillRect/>
          </a:stretch>
        </p:blipFill>
        <p:spPr>
          <a:xfrm>
            <a:off x="225921" y="1088775"/>
            <a:ext cx="1274456" cy="491101"/>
          </a:xfrm>
          <a:prstGeom prst="rect">
            <a:avLst/>
          </a:prstGeom>
          <a:noFill/>
          <a:ln>
            <a:noFill/>
          </a:ln>
        </p:spPr>
      </p:pic>
      <p:sp>
        <p:nvSpPr>
          <p:cNvPr id="285" name="Google Shape;285;p33"/>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86" name="Google Shape;286;p33"/>
          <p:cNvSpPr txBox="1">
            <a:spLocks noGrp="1"/>
          </p:cNvSpPr>
          <p:nvPr>
            <p:ph type="body" idx="1"/>
          </p:nvPr>
        </p:nvSpPr>
        <p:spPr>
          <a:xfrm>
            <a:off x="360000" y="2243700"/>
            <a:ext cx="4212000" cy="3757200"/>
          </a:xfrm>
          <a:prstGeom prst="rect">
            <a:avLst/>
          </a:prstGeom>
        </p:spPr>
        <p:txBody>
          <a:bodyPr spcFirstLastPara="1" wrap="square" lIns="91425" tIns="91425" rIns="91425" bIns="91425" anchor="t" anchorCtr="0">
            <a:noAutofit/>
          </a:bodyPr>
          <a:lstStyle/>
          <a:p>
            <a:pPr marL="0" indent="0">
              <a:buNone/>
            </a:pPr>
            <a:r>
              <a:rPr lang="pl" sz="1300">
                <a:solidFill>
                  <a:srgbClr val="2D2D29"/>
                </a:solidFill>
                <a:latin typeface="Roboto Light"/>
                <a:ea typeface="Roboto Light"/>
                <a:cs typeface="Roboto Light"/>
                <a:sym typeface="Roboto Light"/>
              </a:rPr>
              <a:t>Edrone was a very important tool to monetize the website traffic, contributing to almost 30% of our revenue. Edrone's power lies in the automation flows that generate more than 50% of my store's email marketing revenue. Abandoned cart emails, recommendations, viewed products and welcome in conjunction with the integrated pop-up function as a 24/7 salesperson generating extra revenue for the store. The integration with VTEX was super simple and the initial automation setup took two afternoons. I am very satisfied and I highly recommend Edrone.</a:t>
            </a:r>
            <a:endParaRPr sz="1300">
              <a:solidFill>
                <a:srgbClr val="2D2D29"/>
              </a:solidFill>
              <a:latin typeface="Roboto Light"/>
              <a:ea typeface="Roboto Light"/>
              <a:cs typeface="Roboto Light"/>
              <a:sym typeface="Roboto Light"/>
            </a:endParaRPr>
          </a:p>
          <a:p>
            <a:pPr marL="0" indent="0">
              <a:lnSpc>
                <a:spcPct val="100000"/>
              </a:lnSpc>
              <a:spcBef>
                <a:spcPts val="800"/>
              </a:spcBef>
              <a:buNone/>
            </a:pPr>
            <a:endParaRPr sz="1300">
              <a:solidFill>
                <a:srgbClr val="2D2D29"/>
              </a:solidFill>
              <a:latin typeface="Roboto Light"/>
              <a:ea typeface="Roboto Light"/>
              <a:cs typeface="Roboto Light"/>
              <a:sym typeface="Roboto Light"/>
            </a:endParaRPr>
          </a:p>
          <a:p>
            <a:pPr marL="0" indent="0">
              <a:lnSpc>
                <a:spcPct val="100000"/>
              </a:lnSpc>
              <a:spcBef>
                <a:spcPts val="800"/>
              </a:spcBef>
              <a:buNone/>
            </a:pPr>
            <a:r>
              <a:rPr lang="pl" sz="1100" b="1">
                <a:solidFill>
                  <a:srgbClr val="2D2D29"/>
                </a:solidFill>
                <a:latin typeface="Roboto"/>
                <a:ea typeface="Roboto"/>
                <a:cs typeface="Roboto"/>
                <a:sym typeface="Roboto"/>
              </a:rPr>
              <a:t>Fellipe Krein</a:t>
            </a:r>
            <a:endParaRPr sz="1100" b="1">
              <a:solidFill>
                <a:srgbClr val="2D2D29"/>
              </a:solidFill>
              <a:latin typeface="Roboto"/>
              <a:ea typeface="Roboto"/>
              <a:cs typeface="Roboto"/>
              <a:sym typeface="Roboto"/>
            </a:endParaRPr>
          </a:p>
          <a:p>
            <a:pPr marL="0" indent="0">
              <a:lnSpc>
                <a:spcPct val="100000"/>
              </a:lnSpc>
              <a:buNone/>
            </a:pPr>
            <a:r>
              <a:rPr lang="pl" sz="1100">
                <a:solidFill>
                  <a:srgbClr val="2D2D29"/>
                </a:solidFill>
                <a:latin typeface="Roboto Light"/>
                <a:ea typeface="Roboto Light"/>
                <a:cs typeface="Roboto Light"/>
                <a:sym typeface="Roboto Light"/>
              </a:rPr>
              <a:t>Founder &amp; CEO</a:t>
            </a:r>
            <a:endParaRPr sz="500">
              <a:solidFill>
                <a:srgbClr val="2D2D29"/>
              </a:solidFill>
              <a:latin typeface="Space Mono"/>
              <a:ea typeface="Space Mono"/>
              <a:cs typeface="Space Mono"/>
              <a:sym typeface="Space Mono"/>
            </a:endParaRPr>
          </a:p>
        </p:txBody>
      </p:sp>
      <p:pic>
        <p:nvPicPr>
          <p:cNvPr id="287" name="Google Shape;287;p33"/>
          <p:cNvPicPr preferRelativeResize="0"/>
          <p:nvPr/>
        </p:nvPicPr>
        <p:blipFill>
          <a:blip r:embed="rId6">
            <a:alphaModFix/>
          </a:blip>
          <a:stretch>
            <a:fillRect/>
          </a:stretch>
        </p:blipFill>
        <p:spPr>
          <a:xfrm>
            <a:off x="1510374" y="1104775"/>
            <a:ext cx="1079828" cy="491100"/>
          </a:xfrm>
          <a:prstGeom prst="rect">
            <a:avLst/>
          </a:prstGeom>
          <a:noFill/>
          <a:ln>
            <a:noFill/>
          </a:ln>
        </p:spPr>
      </p:pic>
      <p:sp>
        <p:nvSpPr>
          <p:cNvPr id="288" name="Google Shape;288;p33"/>
          <p:cNvSpPr txBox="1"/>
          <p:nvPr/>
        </p:nvSpPr>
        <p:spPr>
          <a:xfrm>
            <a:off x="264275" y="1578475"/>
            <a:ext cx="41910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100" b="1" kern="0">
                <a:solidFill>
                  <a:srgbClr val="2D2D29"/>
                </a:solidFill>
                <a:latin typeface="Space Mono"/>
                <a:ea typeface="Space Mono"/>
                <a:cs typeface="Space Mono"/>
                <a:sym typeface="Space Mono"/>
              </a:rPr>
              <a:t>Customer feedback</a:t>
            </a:r>
            <a:endParaRPr sz="21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1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100" b="1" kern="0">
              <a:solidFill>
                <a:srgbClr val="2D2D29"/>
              </a:solidFill>
              <a:latin typeface="Space Mono"/>
              <a:ea typeface="Space Mono"/>
              <a:cs typeface="Space Mono"/>
              <a:sym typeface="Space Mon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34"/>
          <p:cNvPicPr preferRelativeResize="0"/>
          <p:nvPr/>
        </p:nvPicPr>
        <p:blipFill rotWithShape="1">
          <a:blip r:embed="rId3">
            <a:alphaModFix/>
          </a:blip>
          <a:srcRect r="49284"/>
          <a:stretch/>
        </p:blipFill>
        <p:spPr>
          <a:xfrm>
            <a:off x="5257405" y="857251"/>
            <a:ext cx="4496198" cy="5143499"/>
          </a:xfrm>
          <a:prstGeom prst="rect">
            <a:avLst/>
          </a:prstGeom>
          <a:noFill/>
          <a:ln>
            <a:noFill/>
          </a:ln>
        </p:spPr>
      </p:pic>
      <p:pic>
        <p:nvPicPr>
          <p:cNvPr id="294" name="Google Shape;294;p34"/>
          <p:cNvPicPr preferRelativeResize="0"/>
          <p:nvPr/>
        </p:nvPicPr>
        <p:blipFill rotWithShape="1">
          <a:blip r:embed="rId4">
            <a:alphaModFix/>
          </a:blip>
          <a:srcRect/>
          <a:stretch/>
        </p:blipFill>
        <p:spPr>
          <a:xfrm>
            <a:off x="0" y="857250"/>
            <a:ext cx="5889900" cy="5143500"/>
          </a:xfrm>
          <a:prstGeom prst="rect">
            <a:avLst/>
          </a:prstGeom>
          <a:noFill/>
          <a:ln>
            <a:noFill/>
          </a:ln>
        </p:spPr>
      </p:pic>
      <p:sp>
        <p:nvSpPr>
          <p:cNvPr id="295" name="Google Shape;295;p34"/>
          <p:cNvSpPr txBox="1"/>
          <p:nvPr/>
        </p:nvSpPr>
        <p:spPr>
          <a:xfrm>
            <a:off x="311700" y="1302275"/>
            <a:ext cx="8520600" cy="5727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endParaRPr sz="2800" kern="0">
              <a:solidFill>
                <a:srgbClr val="000000"/>
              </a:solidFill>
              <a:latin typeface="Arial"/>
              <a:cs typeface="Arial"/>
              <a:sym typeface="Arial"/>
            </a:endParaRPr>
          </a:p>
        </p:txBody>
      </p:sp>
      <p:pic>
        <p:nvPicPr>
          <p:cNvPr id="296" name="Google Shape;296;p34"/>
          <p:cNvPicPr preferRelativeResize="0"/>
          <p:nvPr/>
        </p:nvPicPr>
        <p:blipFill>
          <a:blip r:embed="rId5">
            <a:alphaModFix/>
          </a:blip>
          <a:stretch>
            <a:fillRect/>
          </a:stretch>
        </p:blipFill>
        <p:spPr>
          <a:xfrm>
            <a:off x="225491" y="1091356"/>
            <a:ext cx="1274456" cy="491101"/>
          </a:xfrm>
          <a:prstGeom prst="rect">
            <a:avLst/>
          </a:prstGeom>
          <a:noFill/>
          <a:ln>
            <a:noFill/>
          </a:ln>
        </p:spPr>
      </p:pic>
      <p:sp>
        <p:nvSpPr>
          <p:cNvPr id="297" name="Google Shape;297;p34"/>
          <p:cNvSpPr/>
          <p:nvPr/>
        </p:nvSpPr>
        <p:spPr>
          <a:xfrm>
            <a:off x="-350350" y="2397550"/>
            <a:ext cx="2690700" cy="5523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8" name="Google Shape;298;p34"/>
          <p:cNvSpPr txBox="1"/>
          <p:nvPr/>
        </p:nvSpPr>
        <p:spPr>
          <a:xfrm>
            <a:off x="225500" y="2297250"/>
            <a:ext cx="5131800" cy="9864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pl" sz="1900" b="1" kern="0" dirty="0">
                <a:solidFill>
                  <a:srgbClr val="2D2D29"/>
                </a:solidFill>
                <a:latin typeface="Space Mono"/>
                <a:ea typeface="Space Mono"/>
                <a:cs typeface="Space Mono"/>
                <a:sym typeface="Space Mono"/>
              </a:rPr>
              <a:t>edrone's Marketing Automation platform dedicated to E-commerce</a:t>
            </a:r>
            <a:endParaRPr sz="1900" b="1" kern="0" dirty="0">
              <a:solidFill>
                <a:srgbClr val="2D2D29"/>
              </a:solidFill>
              <a:latin typeface="Space Mono"/>
              <a:ea typeface="Space Mono"/>
              <a:cs typeface="Space Mono"/>
              <a:sym typeface="Space Mono"/>
            </a:endParaRPr>
          </a:p>
        </p:txBody>
      </p:sp>
      <p:pic>
        <p:nvPicPr>
          <p:cNvPr id="299" name="Google Shape;299;p34"/>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03"/>
        <p:cNvGrpSpPr/>
        <p:nvPr/>
      </p:nvGrpSpPr>
      <p:grpSpPr>
        <a:xfrm>
          <a:off x="0" y="0"/>
          <a:ext cx="0" cy="0"/>
          <a:chOff x="0" y="0"/>
          <a:chExt cx="0" cy="0"/>
        </a:xfrm>
      </p:grpSpPr>
      <p:pic>
        <p:nvPicPr>
          <p:cNvPr id="304" name="Google Shape;304;p35" descr="≡ edrone to pierwszy system klasy eCRM i marketing automation stworzony dla sklepów internetowych. Poznawaj i angażuj to dwa&#10;filary edrone. System automatycznie zbiera i analizuje dane o zachowaniu użytkownika w e-sklepie oraz tworzy spersonalizowane&#10;i dopasowane komunikaty zwiększające sprzedaż i CLV (Customer Lifetime Value) klientów.&#10;🌐 https://edrone.me/en/&#10;📧 hello@edrone.me" title="≡ edrone — Showreel">
            <a:hlinkClick r:id="rId3"/>
          </p:cNvPr>
          <p:cNvPicPr preferRelativeResize="0"/>
          <p:nvPr/>
        </p:nvPicPr>
        <p:blipFill>
          <a:blip r:embed="rId4">
            <a:alphaModFix/>
          </a:blip>
          <a:stretch>
            <a:fillRect/>
          </a:stretch>
        </p:blipFill>
        <p:spPr>
          <a:xfrm>
            <a:off x="1143000" y="857250"/>
            <a:ext cx="6858000" cy="5143500"/>
          </a:xfrm>
          <a:prstGeom prst="rect">
            <a:avLst/>
          </a:prstGeom>
          <a:noFill/>
          <a:ln>
            <a:noFill/>
          </a:ln>
        </p:spPr>
      </p:pic>
      <p:sp>
        <p:nvSpPr>
          <p:cNvPr id="3" name="Google Shape;298;p34">
            <a:extLst>
              <a:ext uri="{FF2B5EF4-FFF2-40B4-BE49-F238E27FC236}">
                <a16:creationId xmlns:a16="http://schemas.microsoft.com/office/drawing/2014/main" id="{B1D6D589-7417-4E67-94D4-340EAF0651BA}"/>
              </a:ext>
            </a:extLst>
          </p:cNvPr>
          <p:cNvSpPr txBox="1"/>
          <p:nvPr/>
        </p:nvSpPr>
        <p:spPr>
          <a:xfrm>
            <a:off x="1145219" y="5715000"/>
            <a:ext cx="7010400" cy="9864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en-US" sz="1900" b="1" kern="0" dirty="0">
                <a:solidFill>
                  <a:schemeClr val="bg1"/>
                </a:solidFill>
                <a:latin typeface="Space Mono"/>
                <a:ea typeface="Space Mono"/>
                <a:cs typeface="Space Mono"/>
                <a:sym typeface="Space Mono"/>
              </a:rPr>
              <a:t>YouTube URL: https://www.youtube.com/watch?v=yQeMie1oKew</a:t>
            </a:r>
            <a:endParaRPr sz="1900" b="1" kern="0" dirty="0">
              <a:solidFill>
                <a:schemeClr val="bg1"/>
              </a:solidFill>
              <a:latin typeface="Space Mono"/>
              <a:ea typeface="Space Mono"/>
              <a:cs typeface="Space Mono"/>
              <a:sym typeface="Space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10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08"/>
        <p:cNvGrpSpPr/>
        <p:nvPr/>
      </p:nvGrpSpPr>
      <p:grpSpPr>
        <a:xfrm>
          <a:off x="0" y="0"/>
          <a:ext cx="0" cy="0"/>
          <a:chOff x="0" y="0"/>
          <a:chExt cx="0" cy="0"/>
        </a:xfrm>
      </p:grpSpPr>
      <p:pic>
        <p:nvPicPr>
          <p:cNvPr id="309" name="Google Shape;309;p36"/>
          <p:cNvPicPr preferRelativeResize="0"/>
          <p:nvPr/>
        </p:nvPicPr>
        <p:blipFill rotWithShape="1">
          <a:blip r:embed="rId3">
            <a:alphaModFix/>
          </a:blip>
          <a:srcRect r="-10168"/>
          <a:stretch/>
        </p:blipFill>
        <p:spPr>
          <a:xfrm>
            <a:off x="1" y="857247"/>
            <a:ext cx="10073665" cy="5143500"/>
          </a:xfrm>
          <a:prstGeom prst="rect">
            <a:avLst/>
          </a:prstGeom>
          <a:noFill/>
          <a:ln>
            <a:noFill/>
          </a:ln>
        </p:spPr>
      </p:pic>
      <p:pic>
        <p:nvPicPr>
          <p:cNvPr id="310" name="Google Shape;310;p36"/>
          <p:cNvPicPr preferRelativeResize="0"/>
          <p:nvPr/>
        </p:nvPicPr>
        <p:blipFill>
          <a:blip r:embed="rId4">
            <a:alphaModFix/>
          </a:blip>
          <a:stretch>
            <a:fillRect/>
          </a:stretch>
        </p:blipFill>
        <p:spPr>
          <a:xfrm>
            <a:off x="2166926" y="2430875"/>
            <a:ext cx="6181725" cy="3105150"/>
          </a:xfrm>
          <a:prstGeom prst="rect">
            <a:avLst/>
          </a:prstGeom>
          <a:noFill/>
          <a:ln>
            <a:noFill/>
          </a:ln>
        </p:spPr>
      </p:pic>
      <p:pic>
        <p:nvPicPr>
          <p:cNvPr id="311" name="Google Shape;311;p36"/>
          <p:cNvPicPr preferRelativeResize="0"/>
          <p:nvPr/>
        </p:nvPicPr>
        <p:blipFill>
          <a:blip r:embed="rId5">
            <a:alphaModFix/>
          </a:blip>
          <a:stretch>
            <a:fillRect/>
          </a:stretch>
        </p:blipFill>
        <p:spPr>
          <a:xfrm>
            <a:off x="7886025" y="4253725"/>
            <a:ext cx="1181100" cy="780450"/>
          </a:xfrm>
          <a:prstGeom prst="rect">
            <a:avLst/>
          </a:prstGeom>
          <a:noFill/>
          <a:ln>
            <a:noFill/>
          </a:ln>
        </p:spPr>
      </p:pic>
      <p:pic>
        <p:nvPicPr>
          <p:cNvPr id="312" name="Google Shape;312;p36"/>
          <p:cNvPicPr preferRelativeResize="0"/>
          <p:nvPr/>
        </p:nvPicPr>
        <p:blipFill>
          <a:blip r:embed="rId5">
            <a:alphaModFix/>
          </a:blip>
          <a:stretch>
            <a:fillRect/>
          </a:stretch>
        </p:blipFill>
        <p:spPr>
          <a:xfrm rot="-1618407">
            <a:off x="7513200" y="4208850"/>
            <a:ext cx="1181100" cy="780450"/>
          </a:xfrm>
          <a:prstGeom prst="rect">
            <a:avLst/>
          </a:prstGeom>
          <a:noFill/>
          <a:ln>
            <a:noFill/>
          </a:ln>
        </p:spPr>
      </p:pic>
      <p:pic>
        <p:nvPicPr>
          <p:cNvPr id="313" name="Google Shape;313;p36"/>
          <p:cNvPicPr preferRelativeResize="0"/>
          <p:nvPr/>
        </p:nvPicPr>
        <p:blipFill>
          <a:blip r:embed="rId6">
            <a:alphaModFix/>
          </a:blip>
          <a:stretch>
            <a:fillRect/>
          </a:stretch>
        </p:blipFill>
        <p:spPr>
          <a:xfrm>
            <a:off x="225921" y="1088775"/>
            <a:ext cx="1274456" cy="491101"/>
          </a:xfrm>
          <a:prstGeom prst="rect">
            <a:avLst/>
          </a:prstGeom>
          <a:noFill/>
          <a:ln>
            <a:noFill/>
          </a:ln>
        </p:spPr>
      </p:pic>
      <p:sp>
        <p:nvSpPr>
          <p:cNvPr id="314" name="Google Shape;314;p36"/>
          <p:cNvSpPr txBox="1"/>
          <p:nvPr/>
        </p:nvSpPr>
        <p:spPr>
          <a:xfrm>
            <a:off x="264275" y="1578475"/>
            <a:ext cx="4073400" cy="8724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On-site Marketing Automation</a:t>
            </a: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400" b="1" kern="0">
              <a:solidFill>
                <a:srgbClr val="2D2D29"/>
              </a:solidFill>
              <a:latin typeface="Space Mono"/>
              <a:ea typeface="Space Mono"/>
              <a:cs typeface="Space Mono"/>
              <a:sym typeface="Space Mono"/>
            </a:endParaRPr>
          </a:p>
        </p:txBody>
      </p:sp>
      <p:pic>
        <p:nvPicPr>
          <p:cNvPr id="315" name="Google Shape;315;p36"/>
          <p:cNvPicPr preferRelativeResize="0"/>
          <p:nvPr/>
        </p:nvPicPr>
        <p:blipFill>
          <a:blip r:embed="rId7">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37"/>
          <p:cNvPicPr preferRelativeResize="0"/>
          <p:nvPr/>
        </p:nvPicPr>
        <p:blipFill>
          <a:blip r:embed="rId3">
            <a:alphaModFix/>
          </a:blip>
          <a:stretch>
            <a:fillRect/>
          </a:stretch>
        </p:blipFill>
        <p:spPr>
          <a:xfrm>
            <a:off x="4237901" y="1088776"/>
            <a:ext cx="6838051" cy="4876501"/>
          </a:xfrm>
          <a:prstGeom prst="rect">
            <a:avLst/>
          </a:prstGeom>
          <a:noFill/>
          <a:ln>
            <a:noFill/>
          </a:ln>
        </p:spPr>
      </p:pic>
      <p:pic>
        <p:nvPicPr>
          <p:cNvPr id="321" name="Google Shape;321;p37"/>
          <p:cNvPicPr preferRelativeResize="0"/>
          <p:nvPr/>
        </p:nvPicPr>
        <p:blipFill rotWithShape="1">
          <a:blip r:embed="rId4">
            <a:alphaModFix/>
          </a:blip>
          <a:srcRect/>
          <a:stretch/>
        </p:blipFill>
        <p:spPr>
          <a:xfrm>
            <a:off x="-1" y="857250"/>
            <a:ext cx="4721649" cy="5143500"/>
          </a:xfrm>
          <a:prstGeom prst="rect">
            <a:avLst/>
          </a:prstGeom>
          <a:noFill/>
          <a:ln>
            <a:noFill/>
          </a:ln>
        </p:spPr>
      </p:pic>
      <p:sp>
        <p:nvSpPr>
          <p:cNvPr id="322" name="Google Shape;322;p37"/>
          <p:cNvSpPr txBox="1">
            <a:spLocks noGrp="1"/>
          </p:cNvSpPr>
          <p:nvPr>
            <p:ph type="subTitle" idx="1"/>
          </p:nvPr>
        </p:nvSpPr>
        <p:spPr>
          <a:xfrm>
            <a:off x="254200" y="2221050"/>
            <a:ext cx="3630600" cy="3668100"/>
          </a:xfrm>
          <a:prstGeom prst="rect">
            <a:avLst/>
          </a:prstGeom>
        </p:spPr>
        <p:txBody>
          <a:bodyPr spcFirstLastPara="1" wrap="square" lIns="91425" tIns="91425" rIns="91425" bIns="91425" anchor="t" anchorCtr="0">
            <a:noAutofit/>
          </a:bodyPr>
          <a:lstStyle/>
          <a:p>
            <a:pPr marL="0" indent="0" algn="l"/>
            <a:r>
              <a:rPr lang="pl" sz="1200" b="1" i="1">
                <a:solidFill>
                  <a:srgbClr val="2D2D29"/>
                </a:solidFill>
                <a:latin typeface="Space Mono"/>
                <a:ea typeface="Space Mono"/>
                <a:cs typeface="Space Mono"/>
                <a:sym typeface="Space Mono"/>
              </a:rPr>
              <a:t>Preconfigured matching sets of products will be displayed on the product page. </a:t>
            </a:r>
            <a:endParaRPr sz="1200" b="1" i="1">
              <a:solidFill>
                <a:srgbClr val="2D2D29"/>
              </a:solidFill>
              <a:latin typeface="Space Mono"/>
              <a:ea typeface="Space Mono"/>
              <a:cs typeface="Space Mono"/>
              <a:sym typeface="Space Mono"/>
            </a:endParaRPr>
          </a:p>
          <a:p>
            <a:pPr marL="0" indent="0" algn="l">
              <a:spcBef>
                <a:spcPts val="1000"/>
              </a:spcBef>
              <a:buClr>
                <a:schemeClr val="dk1"/>
              </a:buClr>
              <a:buSzPts val="1100"/>
            </a:pPr>
            <a:r>
              <a:rPr lang="pl" sz="1200">
                <a:solidFill>
                  <a:srgbClr val="2D2D29"/>
                </a:solidFill>
                <a:latin typeface="Roboto Light"/>
                <a:ea typeface="Roboto Light"/>
                <a:cs typeface="Roboto Light"/>
                <a:sym typeface="Roboto Light"/>
              </a:rPr>
              <a:t>Your product feed is being extended with additional traits – matching products based on your marketing experience and product familiarity.</a:t>
            </a:r>
            <a:endParaRPr sz="1200">
              <a:solidFill>
                <a:srgbClr val="2D2D29"/>
              </a:solidFill>
              <a:latin typeface="Roboto Light"/>
              <a:ea typeface="Roboto Light"/>
              <a:cs typeface="Roboto Light"/>
              <a:sym typeface="Roboto Light"/>
            </a:endParaRPr>
          </a:p>
          <a:p>
            <a:pPr indent="-304800" algn="l">
              <a:spcBef>
                <a:spcPts val="1000"/>
              </a:spcBef>
              <a:buClr>
                <a:srgbClr val="2D2D29"/>
              </a:buClr>
              <a:buSzPts val="1200"/>
              <a:buFont typeface="Space Mono"/>
              <a:buChar char="➔"/>
            </a:pPr>
            <a:r>
              <a:rPr lang="pl" sz="1200" b="1" i="1">
                <a:solidFill>
                  <a:srgbClr val="2D2D29"/>
                </a:solidFill>
                <a:latin typeface="Space Mono"/>
                <a:ea typeface="Space Mono"/>
                <a:cs typeface="Space Mono"/>
                <a:sym typeface="Space Mono"/>
              </a:rPr>
              <a:t>Handpicked sets can be enriched with AI-picked products. </a:t>
            </a:r>
            <a:endParaRPr sz="1200" b="1" i="1">
              <a:solidFill>
                <a:srgbClr val="2D2D29"/>
              </a:solidFill>
              <a:latin typeface="Space Mono"/>
              <a:ea typeface="Space Mono"/>
              <a:cs typeface="Space Mono"/>
              <a:sym typeface="Space Mono"/>
            </a:endParaRPr>
          </a:p>
          <a:p>
            <a:pPr marL="0" indent="0" algn="l">
              <a:spcBef>
                <a:spcPts val="1000"/>
              </a:spcBef>
            </a:pPr>
            <a:r>
              <a:rPr lang="pl" sz="1200">
                <a:solidFill>
                  <a:srgbClr val="2D2D29"/>
                </a:solidFill>
                <a:latin typeface="Roboto Light"/>
                <a:ea typeface="Roboto Light"/>
                <a:cs typeface="Roboto Light"/>
                <a:sym typeface="Roboto Light"/>
              </a:rPr>
              <a:t>The best way to launch recommendations strategy.</a:t>
            </a:r>
            <a:endParaRPr sz="1200">
              <a:solidFill>
                <a:srgbClr val="2D2D29"/>
              </a:solidFill>
              <a:latin typeface="Roboto Light"/>
              <a:ea typeface="Roboto Light"/>
              <a:cs typeface="Roboto Light"/>
              <a:sym typeface="Roboto Light"/>
            </a:endParaRPr>
          </a:p>
          <a:p>
            <a:pPr marL="0" indent="0" algn="l">
              <a:spcBef>
                <a:spcPts val="1000"/>
              </a:spcBef>
              <a:buClr>
                <a:schemeClr val="dk1"/>
              </a:buClr>
              <a:buSzPts val="1100"/>
            </a:pPr>
            <a:endParaRPr sz="1200" b="1" i="1">
              <a:solidFill>
                <a:srgbClr val="2D2D29"/>
              </a:solidFill>
              <a:latin typeface="Space Mono"/>
              <a:ea typeface="Space Mono"/>
              <a:cs typeface="Space Mono"/>
              <a:sym typeface="Space Mono"/>
            </a:endParaRPr>
          </a:p>
          <a:p>
            <a:pPr marL="0" indent="0" algn="l">
              <a:spcBef>
                <a:spcPts val="1000"/>
              </a:spcBef>
            </a:pPr>
            <a:endParaRPr sz="1200" b="1" i="1">
              <a:solidFill>
                <a:srgbClr val="2D2D29"/>
              </a:solidFill>
              <a:latin typeface="Space Mono"/>
              <a:ea typeface="Space Mono"/>
              <a:cs typeface="Space Mono"/>
              <a:sym typeface="Space Mono"/>
            </a:endParaRPr>
          </a:p>
          <a:p>
            <a:pPr marL="0" indent="0" algn="l">
              <a:spcBef>
                <a:spcPts val="1000"/>
              </a:spcBef>
              <a:buClr>
                <a:schemeClr val="dk1"/>
              </a:buClr>
              <a:buSzPts val="1100"/>
            </a:pPr>
            <a:endParaRPr sz="1200" b="1" i="1">
              <a:solidFill>
                <a:srgbClr val="2D2D29"/>
              </a:solidFill>
              <a:latin typeface="Space Mono"/>
              <a:ea typeface="Space Mono"/>
              <a:cs typeface="Space Mono"/>
              <a:sym typeface="Space Mono"/>
            </a:endParaRPr>
          </a:p>
          <a:p>
            <a:pPr marL="0" indent="0" algn="l">
              <a:spcAft>
                <a:spcPts val="1000"/>
              </a:spcAft>
            </a:pPr>
            <a:endParaRPr sz="1200">
              <a:solidFill>
                <a:srgbClr val="0E101A"/>
              </a:solidFill>
              <a:latin typeface="Roboto Light"/>
              <a:ea typeface="Roboto Light"/>
              <a:cs typeface="Roboto Light"/>
              <a:sym typeface="Roboto Light"/>
            </a:endParaRPr>
          </a:p>
        </p:txBody>
      </p:sp>
      <p:pic>
        <p:nvPicPr>
          <p:cNvPr id="323" name="Google Shape;323;p37"/>
          <p:cNvPicPr preferRelativeResize="0"/>
          <p:nvPr/>
        </p:nvPicPr>
        <p:blipFill>
          <a:blip r:embed="rId5">
            <a:alphaModFix/>
          </a:blip>
          <a:stretch>
            <a:fillRect/>
          </a:stretch>
        </p:blipFill>
        <p:spPr>
          <a:xfrm>
            <a:off x="225921" y="1088775"/>
            <a:ext cx="1274456" cy="491101"/>
          </a:xfrm>
          <a:prstGeom prst="rect">
            <a:avLst/>
          </a:prstGeom>
          <a:noFill/>
          <a:ln>
            <a:noFill/>
          </a:ln>
        </p:spPr>
      </p:pic>
      <p:sp>
        <p:nvSpPr>
          <p:cNvPr id="324" name="Google Shape;324;p37"/>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25" name="Google Shape;325;p37"/>
          <p:cNvSpPr txBox="1"/>
          <p:nvPr/>
        </p:nvSpPr>
        <p:spPr>
          <a:xfrm>
            <a:off x="254200" y="1582925"/>
            <a:ext cx="4409400" cy="560100"/>
          </a:xfrm>
          <a:prstGeom prst="rect">
            <a:avLst/>
          </a:prstGeom>
          <a:noFill/>
          <a:ln>
            <a:noFill/>
          </a:ln>
        </p:spPr>
        <p:txBody>
          <a:bodyPr spcFirstLastPara="1" wrap="square" lIns="91425" tIns="91425" rIns="91425" bIns="91425" anchor="t" anchorCtr="0">
            <a:noAutofit/>
          </a:bodyPr>
          <a:lstStyle/>
          <a:p>
            <a:pPr defTabSz="914400" eaLnBrk="1" fontAlgn="auto" hangingPunct="1">
              <a:lnSpc>
                <a:spcPct val="115000"/>
              </a:lnSpc>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Complementary Products</a:t>
            </a:r>
            <a:endParaRPr sz="2400" b="1" kern="0">
              <a:solidFill>
                <a:srgbClr val="2D2D29"/>
              </a:solidFill>
              <a:latin typeface="Space Mono"/>
              <a:ea typeface="Space Mono"/>
              <a:cs typeface="Space Mono"/>
              <a:sym typeface="Space Mono"/>
            </a:endParaRPr>
          </a:p>
        </p:txBody>
      </p:sp>
      <p:pic>
        <p:nvPicPr>
          <p:cNvPr id="326" name="Google Shape;326;p37"/>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38"/>
          <p:cNvPicPr preferRelativeResize="0"/>
          <p:nvPr/>
        </p:nvPicPr>
        <p:blipFill rotWithShape="1">
          <a:blip r:embed="rId3">
            <a:alphaModFix/>
          </a:blip>
          <a:srcRect/>
          <a:stretch/>
        </p:blipFill>
        <p:spPr>
          <a:xfrm>
            <a:off x="-1" y="857250"/>
            <a:ext cx="4721649" cy="5143500"/>
          </a:xfrm>
          <a:prstGeom prst="rect">
            <a:avLst/>
          </a:prstGeom>
          <a:noFill/>
          <a:ln>
            <a:noFill/>
          </a:ln>
        </p:spPr>
      </p:pic>
      <p:sp>
        <p:nvSpPr>
          <p:cNvPr id="332" name="Google Shape;332;p38"/>
          <p:cNvSpPr txBox="1">
            <a:spLocks noGrp="1"/>
          </p:cNvSpPr>
          <p:nvPr>
            <p:ph type="subTitle" idx="1"/>
          </p:nvPr>
        </p:nvSpPr>
        <p:spPr>
          <a:xfrm>
            <a:off x="261600" y="2184150"/>
            <a:ext cx="3461100" cy="3222300"/>
          </a:xfrm>
          <a:prstGeom prst="rect">
            <a:avLst/>
          </a:prstGeom>
        </p:spPr>
        <p:txBody>
          <a:bodyPr spcFirstLastPara="1" wrap="square" lIns="91425" tIns="91425" rIns="91425" bIns="91425" anchor="t" anchorCtr="0">
            <a:noAutofit/>
          </a:bodyPr>
          <a:lstStyle/>
          <a:p>
            <a:pPr marL="0" indent="0" algn="l">
              <a:lnSpc>
                <a:spcPct val="115000"/>
              </a:lnSpc>
            </a:pPr>
            <a:r>
              <a:rPr lang="pl" sz="1200" b="1">
                <a:solidFill>
                  <a:schemeClr val="dk1"/>
                </a:solidFill>
                <a:latin typeface="Roboto"/>
                <a:ea typeface="Roboto"/>
                <a:cs typeface="Roboto"/>
                <a:sym typeface="Roboto"/>
              </a:rPr>
              <a:t>Bestsellers </a:t>
            </a:r>
            <a:r>
              <a:rPr lang="pl" sz="1200">
                <a:solidFill>
                  <a:schemeClr val="dk1"/>
                </a:solidFill>
                <a:latin typeface="Roboto Light"/>
                <a:ea typeface="Roboto Light"/>
                <a:cs typeface="Roboto Light"/>
                <a:sym typeface="Roboto Light"/>
              </a:rPr>
              <a:t>are every marketer's secret weapon. Clients know best! Frame display best selling items from your product feed. </a:t>
            </a:r>
            <a:endParaRPr sz="1200">
              <a:solidFill>
                <a:schemeClr val="dk1"/>
              </a:solidFill>
              <a:latin typeface="Roboto Light"/>
              <a:ea typeface="Roboto Light"/>
              <a:cs typeface="Roboto Light"/>
              <a:sym typeface="Roboto Light"/>
            </a:endParaRPr>
          </a:p>
          <a:p>
            <a:pPr indent="-304800" algn="l">
              <a:lnSpc>
                <a:spcPct val="115000"/>
              </a:lnSpc>
              <a:spcBef>
                <a:spcPts val="1000"/>
              </a:spcBef>
              <a:buClr>
                <a:schemeClr val="dk1"/>
              </a:buClr>
              <a:buSzPts val="1200"/>
              <a:buFont typeface="Roboto"/>
              <a:buChar char="➔"/>
            </a:pPr>
            <a:r>
              <a:rPr lang="pl" sz="1200">
                <a:solidFill>
                  <a:schemeClr val="dk1"/>
                </a:solidFill>
                <a:latin typeface="Roboto Light"/>
                <a:ea typeface="Roboto Light"/>
                <a:cs typeface="Roboto Light"/>
                <a:sym typeface="Roboto Light"/>
              </a:rPr>
              <a:t>Setup Bestsellers </a:t>
            </a:r>
            <a:r>
              <a:rPr lang="pl" sz="1200" b="1">
                <a:solidFill>
                  <a:schemeClr val="dk1"/>
                </a:solidFill>
                <a:latin typeface="Roboto"/>
                <a:ea typeface="Roboto"/>
                <a:cs typeface="Roboto"/>
                <a:sym typeface="Roboto"/>
              </a:rPr>
              <a:t>at least</a:t>
            </a:r>
            <a:r>
              <a:rPr lang="pl" sz="1200">
                <a:solidFill>
                  <a:schemeClr val="dk1"/>
                </a:solidFill>
                <a:latin typeface="Roboto Light"/>
                <a:ea typeface="Roboto Light"/>
                <a:cs typeface="Roboto Light"/>
                <a:sym typeface="Roboto Light"/>
              </a:rPr>
              <a:t> as your third recommendation instance. This strategy is highly agile, so in case of empty slots in the primary strategy, your frame will always look and perform excellent! </a:t>
            </a:r>
            <a:endParaRPr sz="1200">
              <a:solidFill>
                <a:schemeClr val="dk1"/>
              </a:solidFill>
              <a:latin typeface="Roboto Light"/>
              <a:ea typeface="Roboto Light"/>
              <a:cs typeface="Roboto Light"/>
              <a:sym typeface="Roboto Light"/>
            </a:endParaRPr>
          </a:p>
          <a:p>
            <a:pPr marL="0" indent="0" algn="l">
              <a:spcBef>
                <a:spcPts val="1000"/>
              </a:spcBef>
            </a:pPr>
            <a:endParaRPr sz="1200">
              <a:solidFill>
                <a:srgbClr val="2D2D29"/>
              </a:solidFill>
              <a:latin typeface="Roboto Light"/>
              <a:ea typeface="Roboto Light"/>
              <a:cs typeface="Roboto Light"/>
              <a:sym typeface="Roboto Light"/>
            </a:endParaRPr>
          </a:p>
          <a:p>
            <a:pPr marL="0" indent="0" algn="l">
              <a:spcBef>
                <a:spcPts val="1000"/>
              </a:spcBef>
            </a:pPr>
            <a:endParaRPr sz="1200" b="1" i="1">
              <a:solidFill>
                <a:srgbClr val="2D2D29"/>
              </a:solidFill>
              <a:latin typeface="Space Mono"/>
              <a:ea typeface="Space Mono"/>
              <a:cs typeface="Space Mono"/>
              <a:sym typeface="Space Mono"/>
            </a:endParaRPr>
          </a:p>
          <a:p>
            <a:pPr marL="0" indent="0" algn="l">
              <a:spcBef>
                <a:spcPts val="1000"/>
              </a:spcBef>
            </a:pPr>
            <a:endParaRPr sz="1200" b="1" i="1">
              <a:solidFill>
                <a:srgbClr val="2D2D29"/>
              </a:solidFill>
              <a:latin typeface="Space Mono"/>
              <a:ea typeface="Space Mono"/>
              <a:cs typeface="Space Mono"/>
              <a:sym typeface="Space Mono"/>
            </a:endParaRPr>
          </a:p>
          <a:p>
            <a:pPr marL="0" indent="0" algn="l">
              <a:spcBef>
                <a:spcPts val="1000"/>
              </a:spcBef>
              <a:buClr>
                <a:schemeClr val="dk1"/>
              </a:buClr>
              <a:buSzPts val="1100"/>
            </a:pPr>
            <a:endParaRPr sz="1200" b="1" i="1">
              <a:solidFill>
                <a:srgbClr val="2D2D29"/>
              </a:solidFill>
              <a:latin typeface="Space Mono"/>
              <a:ea typeface="Space Mono"/>
              <a:cs typeface="Space Mono"/>
              <a:sym typeface="Space Mono"/>
            </a:endParaRPr>
          </a:p>
          <a:p>
            <a:pPr marL="0" indent="0" algn="l">
              <a:spcAft>
                <a:spcPts val="1000"/>
              </a:spcAft>
            </a:pPr>
            <a:endParaRPr sz="1200">
              <a:solidFill>
                <a:srgbClr val="0E101A"/>
              </a:solidFill>
              <a:latin typeface="Roboto Light"/>
              <a:ea typeface="Roboto Light"/>
              <a:cs typeface="Roboto Light"/>
              <a:sym typeface="Roboto Light"/>
            </a:endParaRPr>
          </a:p>
        </p:txBody>
      </p:sp>
      <p:pic>
        <p:nvPicPr>
          <p:cNvPr id="333" name="Google Shape;333;p38"/>
          <p:cNvPicPr preferRelativeResize="0"/>
          <p:nvPr/>
        </p:nvPicPr>
        <p:blipFill>
          <a:blip r:embed="rId4">
            <a:alphaModFix/>
          </a:blip>
          <a:stretch>
            <a:fillRect/>
          </a:stretch>
        </p:blipFill>
        <p:spPr>
          <a:xfrm>
            <a:off x="225921" y="1088775"/>
            <a:ext cx="1274456" cy="491101"/>
          </a:xfrm>
          <a:prstGeom prst="rect">
            <a:avLst/>
          </a:prstGeom>
          <a:noFill/>
          <a:ln>
            <a:noFill/>
          </a:ln>
        </p:spPr>
      </p:pic>
      <p:sp>
        <p:nvSpPr>
          <p:cNvPr id="334" name="Google Shape;334;p38"/>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35" name="Google Shape;335;p38"/>
          <p:cNvSpPr txBox="1"/>
          <p:nvPr/>
        </p:nvSpPr>
        <p:spPr>
          <a:xfrm>
            <a:off x="254200" y="1582922"/>
            <a:ext cx="4177500" cy="491100"/>
          </a:xfrm>
          <a:prstGeom prst="rect">
            <a:avLst/>
          </a:prstGeom>
          <a:noFill/>
          <a:ln>
            <a:noFill/>
          </a:ln>
        </p:spPr>
        <p:txBody>
          <a:bodyPr spcFirstLastPara="1" wrap="square" lIns="91425" tIns="91425" rIns="91425" bIns="91425" anchor="t" anchorCtr="0">
            <a:noAutofit/>
          </a:bodyPr>
          <a:lstStyle/>
          <a:p>
            <a:pPr defTabSz="914400" eaLnBrk="1" fontAlgn="auto" hangingPunct="1">
              <a:lnSpc>
                <a:spcPct val="115000"/>
              </a:lnSpc>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Bestsellers</a:t>
            </a:r>
            <a:endParaRPr sz="2400" b="1" kern="0">
              <a:solidFill>
                <a:srgbClr val="2D2D29"/>
              </a:solidFill>
              <a:latin typeface="Space Mono"/>
              <a:ea typeface="Space Mono"/>
              <a:cs typeface="Space Mono"/>
              <a:sym typeface="Space Mono"/>
            </a:endParaRPr>
          </a:p>
        </p:txBody>
      </p:sp>
      <p:pic>
        <p:nvPicPr>
          <p:cNvPr id="336" name="Google Shape;336;p38"/>
          <p:cNvPicPr preferRelativeResize="0"/>
          <p:nvPr/>
        </p:nvPicPr>
        <p:blipFill>
          <a:blip r:embed="rId5">
            <a:alphaModFix/>
          </a:blip>
          <a:stretch>
            <a:fillRect/>
          </a:stretch>
        </p:blipFill>
        <p:spPr>
          <a:xfrm>
            <a:off x="4243450" y="1088775"/>
            <a:ext cx="6833100" cy="4872950"/>
          </a:xfrm>
          <a:prstGeom prst="rect">
            <a:avLst/>
          </a:prstGeom>
          <a:noFill/>
          <a:ln>
            <a:noFill/>
          </a:ln>
        </p:spPr>
      </p:pic>
      <p:pic>
        <p:nvPicPr>
          <p:cNvPr id="337" name="Google Shape;337;p38"/>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39"/>
          <p:cNvPicPr preferRelativeResize="0"/>
          <p:nvPr/>
        </p:nvPicPr>
        <p:blipFill rotWithShape="1">
          <a:blip r:embed="rId3">
            <a:alphaModFix/>
          </a:blip>
          <a:srcRect/>
          <a:stretch/>
        </p:blipFill>
        <p:spPr>
          <a:xfrm>
            <a:off x="-1" y="857250"/>
            <a:ext cx="4721649" cy="5143500"/>
          </a:xfrm>
          <a:prstGeom prst="rect">
            <a:avLst/>
          </a:prstGeom>
          <a:noFill/>
          <a:ln>
            <a:noFill/>
          </a:ln>
        </p:spPr>
      </p:pic>
      <p:pic>
        <p:nvPicPr>
          <p:cNvPr id="343" name="Google Shape;343;p39"/>
          <p:cNvPicPr preferRelativeResize="0"/>
          <p:nvPr/>
        </p:nvPicPr>
        <p:blipFill>
          <a:blip r:embed="rId4">
            <a:alphaModFix/>
          </a:blip>
          <a:stretch>
            <a:fillRect/>
          </a:stretch>
        </p:blipFill>
        <p:spPr>
          <a:xfrm>
            <a:off x="225921" y="1088775"/>
            <a:ext cx="1274456" cy="491101"/>
          </a:xfrm>
          <a:prstGeom prst="rect">
            <a:avLst/>
          </a:prstGeom>
          <a:noFill/>
          <a:ln>
            <a:noFill/>
          </a:ln>
        </p:spPr>
      </p:pic>
      <p:sp>
        <p:nvSpPr>
          <p:cNvPr id="344" name="Google Shape;344;p39"/>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45" name="Google Shape;345;p39"/>
          <p:cNvSpPr txBox="1"/>
          <p:nvPr/>
        </p:nvSpPr>
        <p:spPr>
          <a:xfrm>
            <a:off x="254200" y="1582925"/>
            <a:ext cx="4177500" cy="454800"/>
          </a:xfrm>
          <a:prstGeom prst="rect">
            <a:avLst/>
          </a:prstGeom>
          <a:noFill/>
          <a:ln>
            <a:noFill/>
          </a:ln>
        </p:spPr>
        <p:txBody>
          <a:bodyPr spcFirstLastPara="1" wrap="square" lIns="91425" tIns="91425" rIns="91425" bIns="91425" anchor="t" anchorCtr="0">
            <a:noAutofit/>
          </a:bodyPr>
          <a:lstStyle/>
          <a:p>
            <a:pPr defTabSz="914400" eaLnBrk="1" fontAlgn="auto" hangingPunct="1">
              <a:lnSpc>
                <a:spcPct val="115000"/>
              </a:lnSpc>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New Products</a:t>
            </a:r>
            <a:endParaRPr sz="2400" b="1" kern="0">
              <a:solidFill>
                <a:srgbClr val="2D2D29"/>
              </a:solidFill>
              <a:latin typeface="Space Mono"/>
              <a:ea typeface="Space Mono"/>
              <a:cs typeface="Space Mono"/>
              <a:sym typeface="Space Mono"/>
            </a:endParaRPr>
          </a:p>
        </p:txBody>
      </p:sp>
      <p:sp>
        <p:nvSpPr>
          <p:cNvPr id="346" name="Google Shape;346;p39"/>
          <p:cNvSpPr/>
          <p:nvPr/>
        </p:nvSpPr>
        <p:spPr>
          <a:xfrm>
            <a:off x="4174975" y="4782750"/>
            <a:ext cx="1386600" cy="58200"/>
          </a:xfrm>
          <a:prstGeom prst="rect">
            <a:avLst/>
          </a:prstGeom>
          <a:solidFill>
            <a:schemeClr val="lt1"/>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347" name="Google Shape;347;p39"/>
          <p:cNvPicPr preferRelativeResize="0"/>
          <p:nvPr/>
        </p:nvPicPr>
        <p:blipFill>
          <a:blip r:embed="rId5">
            <a:alphaModFix/>
          </a:blip>
          <a:stretch>
            <a:fillRect/>
          </a:stretch>
        </p:blipFill>
        <p:spPr>
          <a:xfrm>
            <a:off x="4247426" y="1088782"/>
            <a:ext cx="6846575" cy="4882569"/>
          </a:xfrm>
          <a:prstGeom prst="rect">
            <a:avLst/>
          </a:prstGeom>
          <a:noFill/>
          <a:ln>
            <a:noFill/>
          </a:ln>
        </p:spPr>
      </p:pic>
      <p:sp>
        <p:nvSpPr>
          <p:cNvPr id="348" name="Google Shape;348;p39"/>
          <p:cNvSpPr txBox="1"/>
          <p:nvPr/>
        </p:nvSpPr>
        <p:spPr>
          <a:xfrm>
            <a:off x="254900" y="2169175"/>
            <a:ext cx="3747300" cy="3273000"/>
          </a:xfrm>
          <a:prstGeom prst="rect">
            <a:avLst/>
          </a:prstGeom>
          <a:noFill/>
          <a:ln>
            <a:noFill/>
          </a:ln>
        </p:spPr>
        <p:txBody>
          <a:bodyPr spcFirstLastPara="1" wrap="square" lIns="91425" tIns="91425" rIns="91425" bIns="91425" anchor="t" anchorCtr="0">
            <a:noAutofit/>
          </a:bodyPr>
          <a:lstStyle/>
          <a:p>
            <a:pPr defTabSz="914400" eaLnBrk="1" fontAlgn="auto" hangingPunct="1">
              <a:lnSpc>
                <a:spcPct val="115000"/>
              </a:lnSpc>
              <a:spcBef>
                <a:spcPts val="0"/>
              </a:spcBef>
              <a:spcAft>
                <a:spcPts val="0"/>
              </a:spcAft>
              <a:buClr>
                <a:srgbClr val="000000"/>
              </a:buClr>
              <a:buSzPts val="1100"/>
            </a:pPr>
            <a:r>
              <a:rPr lang="pl" sz="1200" b="1" i="1" kern="0">
                <a:solidFill>
                  <a:srgbClr val="000000"/>
                </a:solidFill>
                <a:latin typeface="Space Mono"/>
                <a:ea typeface="Space Mono"/>
                <a:cs typeface="Space Mono"/>
                <a:sym typeface="Space Mono"/>
              </a:rPr>
              <a:t>There are just a few things more thrilling and exciting than premieres! </a:t>
            </a:r>
            <a:endParaRPr sz="1200" b="1" i="1" kern="0">
              <a:solidFill>
                <a:srgbClr val="000000"/>
              </a:solidFill>
              <a:latin typeface="Space Mono"/>
              <a:ea typeface="Space Mono"/>
              <a:cs typeface="Space Mono"/>
              <a:sym typeface="Space Mono"/>
            </a:endParaRPr>
          </a:p>
          <a:p>
            <a:pPr defTabSz="914400" eaLnBrk="1" fontAlgn="auto" hangingPunct="1">
              <a:lnSpc>
                <a:spcPct val="115000"/>
              </a:lnSpc>
              <a:spcBef>
                <a:spcPts val="1000"/>
              </a:spcBef>
              <a:spcAft>
                <a:spcPts val="0"/>
              </a:spcAft>
              <a:buClr>
                <a:srgbClr val="000000"/>
              </a:buClr>
              <a:buSzPts val="1100"/>
            </a:pPr>
            <a:r>
              <a:rPr lang="pl" sz="1200" kern="0">
                <a:solidFill>
                  <a:srgbClr val="000000"/>
                </a:solidFill>
                <a:latin typeface="Roboto Light"/>
                <a:ea typeface="Roboto Light"/>
                <a:cs typeface="Roboto Light"/>
                <a:sym typeface="Roboto Light"/>
              </a:rPr>
              <a:t>New Products recommendation is presenting brand-new products in your shop. When you add a new item to the product list, it appears in this frame.</a:t>
            </a:r>
            <a:endParaRPr sz="1200" kern="0">
              <a:solidFill>
                <a:srgbClr val="000000"/>
              </a:solidFill>
              <a:latin typeface="Roboto Light"/>
              <a:ea typeface="Roboto Light"/>
              <a:cs typeface="Roboto Light"/>
              <a:sym typeface="Roboto Light"/>
            </a:endParaRPr>
          </a:p>
          <a:p>
            <a:pPr marL="457200" indent="-304800" defTabSz="914400" eaLnBrk="1" fontAlgn="auto" hangingPunct="1">
              <a:lnSpc>
                <a:spcPct val="115000"/>
              </a:lnSpc>
              <a:spcBef>
                <a:spcPts val="1000"/>
              </a:spcBef>
              <a:spcAft>
                <a:spcPts val="0"/>
              </a:spcAft>
              <a:buClr>
                <a:srgbClr val="000000"/>
              </a:buClr>
              <a:buSzPts val="1200"/>
              <a:buFont typeface="Roboto Light"/>
              <a:buChar char="➔"/>
            </a:pPr>
            <a:r>
              <a:rPr lang="pl" sz="1200" kern="0">
                <a:solidFill>
                  <a:srgbClr val="000000"/>
                </a:solidFill>
                <a:latin typeface="Roboto Light"/>
                <a:ea typeface="Roboto Light"/>
                <a:cs typeface="Roboto Light"/>
                <a:sym typeface="Roboto Light"/>
              </a:rPr>
              <a:t>No matter, a new collection, long-time-no-see size of best selling shoes, or simply new fancy item your clients will love. Display them as a part of the Marketing Machine. </a:t>
            </a:r>
            <a:endParaRPr sz="1200" kern="0">
              <a:solidFill>
                <a:srgbClr val="000000"/>
              </a:solidFill>
              <a:latin typeface="Roboto Light"/>
              <a:ea typeface="Roboto Light"/>
              <a:cs typeface="Roboto Light"/>
              <a:sym typeface="Roboto Light"/>
            </a:endParaRPr>
          </a:p>
          <a:p>
            <a:pPr defTabSz="914400" eaLnBrk="1" fontAlgn="auto" hangingPunct="1">
              <a:spcBef>
                <a:spcPts val="1000"/>
              </a:spcBef>
              <a:spcAft>
                <a:spcPts val="1000"/>
              </a:spcAft>
              <a:buClr>
                <a:srgbClr val="000000"/>
              </a:buClr>
            </a:pPr>
            <a:endParaRPr sz="1200" kern="0">
              <a:solidFill>
                <a:srgbClr val="000000"/>
              </a:solidFill>
              <a:latin typeface="Roboto Light"/>
              <a:ea typeface="Roboto Light"/>
              <a:cs typeface="Roboto Light"/>
              <a:sym typeface="Roboto Light"/>
            </a:endParaRPr>
          </a:p>
        </p:txBody>
      </p:sp>
      <p:pic>
        <p:nvPicPr>
          <p:cNvPr id="349" name="Google Shape;349;p39"/>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40"/>
          <p:cNvPicPr preferRelativeResize="0"/>
          <p:nvPr/>
        </p:nvPicPr>
        <p:blipFill rotWithShape="1">
          <a:blip r:embed="rId3">
            <a:alphaModFix/>
          </a:blip>
          <a:srcRect/>
          <a:stretch/>
        </p:blipFill>
        <p:spPr>
          <a:xfrm>
            <a:off x="-1" y="857250"/>
            <a:ext cx="4721649" cy="5143500"/>
          </a:xfrm>
          <a:prstGeom prst="rect">
            <a:avLst/>
          </a:prstGeom>
          <a:noFill/>
          <a:ln>
            <a:noFill/>
          </a:ln>
        </p:spPr>
      </p:pic>
      <p:sp>
        <p:nvSpPr>
          <p:cNvPr id="355" name="Google Shape;355;p40"/>
          <p:cNvSpPr txBox="1">
            <a:spLocks noGrp="1"/>
          </p:cNvSpPr>
          <p:nvPr>
            <p:ph type="subTitle" idx="1"/>
          </p:nvPr>
        </p:nvSpPr>
        <p:spPr>
          <a:xfrm>
            <a:off x="254200" y="2221050"/>
            <a:ext cx="3461100" cy="3228900"/>
          </a:xfrm>
          <a:prstGeom prst="rect">
            <a:avLst/>
          </a:prstGeom>
        </p:spPr>
        <p:txBody>
          <a:bodyPr spcFirstLastPara="1" wrap="square" lIns="91425" tIns="91425" rIns="91425" bIns="91425" anchor="t" anchorCtr="0">
            <a:noAutofit/>
          </a:bodyPr>
          <a:lstStyle/>
          <a:p>
            <a:pPr marL="0" indent="0" algn="l"/>
            <a:r>
              <a:rPr lang="pl" sz="1200" b="1" i="1">
                <a:solidFill>
                  <a:schemeClr val="dk1"/>
                </a:solidFill>
                <a:latin typeface="Space Mono"/>
                <a:ea typeface="Space Mono"/>
                <a:cs typeface="Space Mono"/>
                <a:sym typeface="Space Mono"/>
              </a:rPr>
              <a:t>Sometimes customers say precisely what they are interested in. All that they need is a little push.</a:t>
            </a:r>
            <a:endParaRPr sz="1200" b="1" i="1">
              <a:solidFill>
                <a:schemeClr val="dk1"/>
              </a:solidFill>
              <a:latin typeface="Space Mono"/>
              <a:ea typeface="Space Mono"/>
              <a:cs typeface="Space Mono"/>
              <a:sym typeface="Space Mono"/>
            </a:endParaRPr>
          </a:p>
          <a:p>
            <a:pPr marL="0" indent="0" algn="l">
              <a:spcBef>
                <a:spcPts val="1000"/>
              </a:spcBef>
            </a:pPr>
            <a:r>
              <a:rPr lang="pl" sz="1200">
                <a:solidFill>
                  <a:schemeClr val="dk1"/>
                </a:solidFill>
                <a:latin typeface="Roboto Light"/>
                <a:ea typeface="Roboto Light"/>
                <a:cs typeface="Roboto Light"/>
                <a:sym typeface="Roboto Light"/>
              </a:rPr>
              <a:t>Recommendation frame based on viewed products. </a:t>
            </a:r>
            <a:endParaRPr sz="1200">
              <a:solidFill>
                <a:schemeClr val="dk1"/>
              </a:solidFill>
              <a:latin typeface="Roboto Light"/>
              <a:ea typeface="Roboto Light"/>
              <a:cs typeface="Roboto Light"/>
              <a:sym typeface="Roboto Light"/>
            </a:endParaRPr>
          </a:p>
          <a:p>
            <a:pPr indent="-304800" algn="l">
              <a:spcBef>
                <a:spcPts val="1000"/>
              </a:spcBef>
              <a:buClr>
                <a:schemeClr val="dk1"/>
              </a:buClr>
              <a:buSzPts val="1200"/>
              <a:buFont typeface="Roboto Light"/>
              <a:buChar char="➔"/>
            </a:pPr>
            <a:r>
              <a:rPr lang="pl" sz="1200">
                <a:solidFill>
                  <a:schemeClr val="dk1"/>
                </a:solidFill>
                <a:latin typeface="Roboto Light"/>
                <a:ea typeface="Roboto Light"/>
                <a:cs typeface="Roboto Light"/>
                <a:sym typeface="Roboto Light"/>
              </a:rPr>
              <a:t>Regarding your eCommerce category's dynamics, you can pick the date range to keep control over how far browsing history is taken into account and displayed. </a:t>
            </a:r>
            <a:endParaRPr sz="1200">
              <a:solidFill>
                <a:schemeClr val="dk1"/>
              </a:solidFill>
              <a:latin typeface="Roboto Light"/>
              <a:ea typeface="Roboto Light"/>
              <a:cs typeface="Roboto Light"/>
              <a:sym typeface="Roboto Light"/>
            </a:endParaRPr>
          </a:p>
          <a:p>
            <a:pPr marL="0" indent="0" algn="l">
              <a:spcBef>
                <a:spcPts val="1000"/>
              </a:spcBef>
              <a:spcAft>
                <a:spcPts val="1000"/>
              </a:spcAft>
              <a:buClr>
                <a:schemeClr val="dk1"/>
              </a:buClr>
              <a:buSzPts val="1100"/>
            </a:pPr>
            <a:r>
              <a:rPr lang="pl" sz="1200">
                <a:solidFill>
                  <a:schemeClr val="dk1"/>
                </a:solidFill>
                <a:latin typeface="Roboto Light"/>
                <a:ea typeface="Roboto Light"/>
                <a:cs typeface="Roboto Light"/>
                <a:sym typeface="Roboto Light"/>
              </a:rPr>
              <a:t>Recommendation frame with the recently viewed product is a truly hot start for a shopping session. The home page or any other landing page will perform more than excellent with this one. </a:t>
            </a:r>
            <a:endParaRPr sz="1200">
              <a:solidFill>
                <a:schemeClr val="dk1"/>
              </a:solidFill>
              <a:latin typeface="Roboto Light"/>
              <a:ea typeface="Roboto Light"/>
              <a:cs typeface="Roboto Light"/>
              <a:sym typeface="Roboto Light"/>
            </a:endParaRPr>
          </a:p>
        </p:txBody>
      </p:sp>
      <p:pic>
        <p:nvPicPr>
          <p:cNvPr id="356" name="Google Shape;356;p40"/>
          <p:cNvPicPr preferRelativeResize="0"/>
          <p:nvPr/>
        </p:nvPicPr>
        <p:blipFill>
          <a:blip r:embed="rId4">
            <a:alphaModFix/>
          </a:blip>
          <a:stretch>
            <a:fillRect/>
          </a:stretch>
        </p:blipFill>
        <p:spPr>
          <a:xfrm>
            <a:off x="225921" y="1088775"/>
            <a:ext cx="1274456" cy="491101"/>
          </a:xfrm>
          <a:prstGeom prst="rect">
            <a:avLst/>
          </a:prstGeom>
          <a:noFill/>
          <a:ln>
            <a:noFill/>
          </a:ln>
        </p:spPr>
      </p:pic>
      <p:sp>
        <p:nvSpPr>
          <p:cNvPr id="357" name="Google Shape;357;p40"/>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58" name="Google Shape;358;p40"/>
          <p:cNvSpPr txBox="1"/>
          <p:nvPr/>
        </p:nvSpPr>
        <p:spPr>
          <a:xfrm>
            <a:off x="254200" y="1582923"/>
            <a:ext cx="4177500" cy="641700"/>
          </a:xfrm>
          <a:prstGeom prst="rect">
            <a:avLst/>
          </a:prstGeom>
          <a:noFill/>
          <a:ln>
            <a:noFill/>
          </a:ln>
        </p:spPr>
        <p:txBody>
          <a:bodyPr spcFirstLastPara="1" wrap="square" lIns="91425" tIns="91425" rIns="91425" bIns="91425" anchor="t" anchorCtr="0">
            <a:noAutofit/>
          </a:bodyPr>
          <a:lstStyle/>
          <a:p>
            <a:pPr defTabSz="914400" eaLnBrk="1" fontAlgn="auto" hangingPunct="1">
              <a:lnSpc>
                <a:spcPct val="115000"/>
              </a:lnSpc>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Viewed Recently</a:t>
            </a:r>
            <a:endParaRPr sz="2400" b="1" kern="0">
              <a:solidFill>
                <a:srgbClr val="2D2D29"/>
              </a:solidFill>
              <a:latin typeface="Space Mono"/>
              <a:ea typeface="Space Mono"/>
              <a:cs typeface="Space Mono"/>
              <a:sym typeface="Space Mono"/>
            </a:endParaRPr>
          </a:p>
        </p:txBody>
      </p:sp>
      <p:sp>
        <p:nvSpPr>
          <p:cNvPr id="359" name="Google Shape;359;p40"/>
          <p:cNvSpPr/>
          <p:nvPr/>
        </p:nvSpPr>
        <p:spPr>
          <a:xfrm>
            <a:off x="4174975" y="4782750"/>
            <a:ext cx="1386600" cy="58200"/>
          </a:xfrm>
          <a:prstGeom prst="rect">
            <a:avLst/>
          </a:prstGeom>
          <a:solidFill>
            <a:schemeClr val="lt1"/>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360" name="Google Shape;360;p40"/>
          <p:cNvPicPr preferRelativeResize="0"/>
          <p:nvPr/>
        </p:nvPicPr>
        <p:blipFill>
          <a:blip r:embed="rId5">
            <a:alphaModFix/>
          </a:blip>
          <a:stretch>
            <a:fillRect/>
          </a:stretch>
        </p:blipFill>
        <p:spPr>
          <a:xfrm>
            <a:off x="4248964" y="1088775"/>
            <a:ext cx="6812086" cy="4857976"/>
          </a:xfrm>
          <a:prstGeom prst="rect">
            <a:avLst/>
          </a:prstGeom>
          <a:noFill/>
          <a:ln>
            <a:noFill/>
          </a:ln>
        </p:spPr>
      </p:pic>
      <p:pic>
        <p:nvPicPr>
          <p:cNvPr id="361" name="Google Shape;361;p40"/>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8"/>
          <p:cNvSpPr txBox="1">
            <a:spLocks noGrp="1"/>
          </p:cNvSpPr>
          <p:nvPr>
            <p:ph type="title"/>
          </p:nvPr>
        </p:nvSpPr>
        <p:spPr>
          <a:xfrm>
            <a:off x="834025" y="2611344"/>
            <a:ext cx="7886700" cy="994200"/>
          </a:xfrm>
          <a:prstGeom prst="rect">
            <a:avLst/>
          </a:prstGeom>
          <a:noFill/>
          <a:ln>
            <a:noFill/>
          </a:ln>
        </p:spPr>
        <p:txBody>
          <a:bodyPr spcFirstLastPara="1" wrap="square" lIns="68575" tIns="34275" rIns="68575" bIns="34275" anchor="ctr" anchorCtr="0">
            <a:noAutofit/>
          </a:bodyPr>
          <a:lstStyle/>
          <a:p>
            <a:pPr algn="ctr">
              <a:buSzPts val="3300"/>
            </a:pPr>
            <a:r>
              <a:rPr lang="en" b="1">
                <a:solidFill>
                  <a:schemeClr val="accent1"/>
                </a:solidFill>
                <a:latin typeface="Roboto"/>
                <a:ea typeface="Roboto"/>
                <a:cs typeface="Roboto"/>
                <a:sym typeface="Roboto"/>
              </a:rPr>
              <a:t>E-COMMERCE: </a:t>
            </a:r>
            <a:r>
              <a:rPr lang="en" b="1">
                <a:solidFill>
                  <a:schemeClr val="accent4"/>
                </a:solidFill>
                <a:latin typeface="Roboto"/>
                <a:ea typeface="Roboto"/>
                <a:cs typeface="Roboto"/>
                <a:sym typeface="Roboto"/>
              </a:rPr>
              <a:t>BRANDING</a:t>
            </a:r>
            <a:endParaRPr b="1">
              <a:solidFill>
                <a:schemeClr val="accent4"/>
              </a:solidFill>
              <a:latin typeface="Roboto"/>
              <a:ea typeface="Roboto"/>
              <a:cs typeface="Roboto"/>
              <a:sym typeface="Roboto"/>
            </a:endParaRPr>
          </a:p>
        </p:txBody>
      </p:sp>
      <p:pic>
        <p:nvPicPr>
          <p:cNvPr id="181" name="Google Shape;181;p38"/>
          <p:cNvPicPr preferRelativeResize="0"/>
          <p:nvPr/>
        </p:nvPicPr>
        <p:blipFill rotWithShape="1">
          <a:blip r:embed="rId3">
            <a:alphaModFix/>
          </a:blip>
          <a:srcRect/>
          <a:stretch/>
        </p:blipFill>
        <p:spPr>
          <a:xfrm>
            <a:off x="455751" y="5444376"/>
            <a:ext cx="339525" cy="318625"/>
          </a:xfrm>
          <a:prstGeom prst="rect">
            <a:avLst/>
          </a:prstGeom>
          <a:noFill/>
          <a:ln>
            <a:noFill/>
          </a:ln>
        </p:spPr>
      </p:pic>
      <p:sp>
        <p:nvSpPr>
          <p:cNvPr id="182" name="Google Shape;182;p38"/>
          <p:cNvSpPr txBox="1"/>
          <p:nvPr/>
        </p:nvSpPr>
        <p:spPr>
          <a:xfrm>
            <a:off x="822067" y="5379086"/>
            <a:ext cx="1653900" cy="4572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400"/>
            </a:pPr>
            <a:r>
              <a:rPr lang="en" sz="1400" kern="0">
                <a:solidFill>
                  <a:srgbClr val="000000"/>
                </a:solidFill>
                <a:latin typeface="Roboto"/>
                <a:ea typeface="Roboto"/>
                <a:cs typeface="Roboto"/>
                <a:sym typeface="Roboto"/>
              </a:rPr>
              <a:t>/</a:t>
            </a:r>
            <a:r>
              <a:rPr lang="en" sz="1400" u="sng" kern="0">
                <a:solidFill>
                  <a:srgbClr val="000000"/>
                </a:solidFill>
                <a:latin typeface="Roboto"/>
                <a:ea typeface="Roboto"/>
                <a:cs typeface="Roboto"/>
                <a:sym typeface="Roboto"/>
                <a:hlinkClick r:id="rId4"/>
              </a:rPr>
              <a:t>zencommercein</a:t>
            </a:r>
            <a:endParaRPr sz="1400" kern="0">
              <a:solidFill>
                <a:srgbClr val="000000"/>
              </a:solidFill>
              <a:latin typeface="Roboto"/>
              <a:ea typeface="Roboto"/>
              <a:cs typeface="Roboto"/>
              <a:sym typeface="Roboto"/>
            </a:endParaRPr>
          </a:p>
        </p:txBody>
      </p:sp>
      <p:pic>
        <p:nvPicPr>
          <p:cNvPr id="183" name="Google Shape;183;p38"/>
          <p:cNvPicPr preferRelativeResize="0"/>
          <p:nvPr/>
        </p:nvPicPr>
        <p:blipFill rotWithShape="1">
          <a:blip r:embed="rId5">
            <a:alphaModFix/>
          </a:blip>
          <a:srcRect/>
          <a:stretch/>
        </p:blipFill>
        <p:spPr>
          <a:xfrm>
            <a:off x="2559425" y="5398662"/>
            <a:ext cx="381000" cy="357550"/>
          </a:xfrm>
          <a:prstGeom prst="rect">
            <a:avLst/>
          </a:prstGeom>
          <a:noFill/>
          <a:ln>
            <a:noFill/>
          </a:ln>
        </p:spPr>
      </p:pic>
      <p:sp>
        <p:nvSpPr>
          <p:cNvPr id="184" name="Google Shape;184;p38"/>
          <p:cNvSpPr txBox="1"/>
          <p:nvPr/>
        </p:nvSpPr>
        <p:spPr>
          <a:xfrm>
            <a:off x="2907767" y="5379072"/>
            <a:ext cx="1524000" cy="3810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400"/>
            </a:pPr>
            <a:r>
              <a:rPr lang="en" sz="1400" kern="0">
                <a:solidFill>
                  <a:srgbClr val="000000"/>
                </a:solidFill>
                <a:latin typeface="Roboto"/>
                <a:ea typeface="Roboto"/>
                <a:cs typeface="Roboto"/>
                <a:sym typeface="Roboto"/>
              </a:rPr>
              <a:t>/</a:t>
            </a:r>
            <a:r>
              <a:rPr lang="en" sz="1400" u="sng" kern="0">
                <a:solidFill>
                  <a:srgbClr val="000000"/>
                </a:solidFill>
                <a:latin typeface="Roboto"/>
                <a:ea typeface="Roboto"/>
                <a:cs typeface="Roboto"/>
                <a:sym typeface="Roboto"/>
                <a:hlinkClick r:id="rId6"/>
              </a:rPr>
              <a:t>zencommerce</a:t>
            </a:r>
            <a:endParaRPr sz="1400" kern="0">
              <a:solidFill>
                <a:srgbClr val="000000"/>
              </a:solidFill>
              <a:latin typeface="Roboto"/>
              <a:ea typeface="Roboto"/>
              <a:cs typeface="Roboto"/>
              <a:sym typeface="Roboto"/>
            </a:endParaRPr>
          </a:p>
        </p:txBody>
      </p:sp>
      <p:pic>
        <p:nvPicPr>
          <p:cNvPr id="185" name="Google Shape;185;p38"/>
          <p:cNvPicPr preferRelativeResize="0"/>
          <p:nvPr/>
        </p:nvPicPr>
        <p:blipFill rotWithShape="1">
          <a:blip r:embed="rId7">
            <a:alphaModFix/>
          </a:blip>
          <a:srcRect/>
          <a:stretch/>
        </p:blipFill>
        <p:spPr>
          <a:xfrm>
            <a:off x="4526101" y="5426250"/>
            <a:ext cx="339525" cy="318628"/>
          </a:xfrm>
          <a:prstGeom prst="rect">
            <a:avLst/>
          </a:prstGeom>
          <a:noFill/>
          <a:ln>
            <a:noFill/>
          </a:ln>
        </p:spPr>
      </p:pic>
      <p:sp>
        <p:nvSpPr>
          <p:cNvPr id="186" name="Google Shape;186;p38"/>
          <p:cNvSpPr txBox="1"/>
          <p:nvPr/>
        </p:nvSpPr>
        <p:spPr>
          <a:xfrm>
            <a:off x="4863563" y="5379066"/>
            <a:ext cx="1905000" cy="4572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400"/>
            </a:pPr>
            <a:r>
              <a:rPr lang="en" sz="1400" kern="0">
                <a:solidFill>
                  <a:srgbClr val="000000"/>
                </a:solidFill>
                <a:latin typeface="Roboto"/>
                <a:ea typeface="Roboto"/>
                <a:cs typeface="Roboto"/>
                <a:sym typeface="Roboto"/>
              </a:rPr>
              <a:t>/</a:t>
            </a:r>
            <a:r>
              <a:rPr lang="en" sz="1400" u="sng" kern="0">
                <a:solidFill>
                  <a:srgbClr val="000000"/>
                </a:solidFill>
                <a:latin typeface="Roboto"/>
                <a:ea typeface="Roboto"/>
                <a:cs typeface="Roboto"/>
                <a:sym typeface="Roboto"/>
                <a:hlinkClick r:id="rId8"/>
              </a:rPr>
              <a:t>zencommerce_india</a:t>
            </a:r>
            <a:endParaRPr sz="1400" kern="0">
              <a:solidFill>
                <a:srgbClr val="000000"/>
              </a:solidFill>
              <a:latin typeface="Roboto"/>
              <a:ea typeface="Roboto"/>
              <a:cs typeface="Roboto"/>
              <a:sym typeface="Roboto"/>
            </a:endParaRPr>
          </a:p>
        </p:txBody>
      </p:sp>
      <p:pic>
        <p:nvPicPr>
          <p:cNvPr id="187" name="Google Shape;187;p38"/>
          <p:cNvPicPr preferRelativeResize="0"/>
          <p:nvPr/>
        </p:nvPicPr>
        <p:blipFill rotWithShape="1">
          <a:blip r:embed="rId9">
            <a:alphaModFix amt="16000"/>
          </a:blip>
          <a:srcRect l="3196" r="2499"/>
          <a:stretch/>
        </p:blipFill>
        <p:spPr>
          <a:xfrm>
            <a:off x="0" y="1337125"/>
            <a:ext cx="9144000" cy="4016400"/>
          </a:xfrm>
          <a:prstGeom prst="rect">
            <a:avLst/>
          </a:prstGeom>
          <a:noFill/>
          <a:ln>
            <a:noFill/>
          </a:ln>
        </p:spPr>
      </p:pic>
      <p:pic>
        <p:nvPicPr>
          <p:cNvPr id="188" name="Google Shape;188;p38"/>
          <p:cNvPicPr preferRelativeResize="0"/>
          <p:nvPr/>
        </p:nvPicPr>
        <p:blipFill rotWithShape="1">
          <a:blip r:embed="rId10">
            <a:alphaModFix/>
          </a:blip>
          <a:srcRect/>
          <a:stretch/>
        </p:blipFill>
        <p:spPr>
          <a:xfrm>
            <a:off x="7015951" y="5387026"/>
            <a:ext cx="339525" cy="318625"/>
          </a:xfrm>
          <a:prstGeom prst="rect">
            <a:avLst/>
          </a:prstGeom>
          <a:noFill/>
          <a:ln>
            <a:noFill/>
          </a:ln>
        </p:spPr>
      </p:pic>
      <p:sp>
        <p:nvSpPr>
          <p:cNvPr id="189" name="Google Shape;189;p38"/>
          <p:cNvSpPr txBox="1"/>
          <p:nvPr/>
        </p:nvSpPr>
        <p:spPr>
          <a:xfrm>
            <a:off x="7352765" y="5368182"/>
            <a:ext cx="1676400" cy="4572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400"/>
            </a:pPr>
            <a:r>
              <a:rPr lang="en" sz="1400" kern="0">
                <a:solidFill>
                  <a:srgbClr val="000000"/>
                </a:solidFill>
                <a:latin typeface="Roboto"/>
                <a:ea typeface="Roboto"/>
                <a:cs typeface="Roboto"/>
                <a:sym typeface="Roboto"/>
              </a:rPr>
              <a:t>/</a:t>
            </a:r>
            <a:r>
              <a:rPr lang="en" sz="1400" u="sng" kern="0">
                <a:solidFill>
                  <a:srgbClr val="000000"/>
                </a:solidFill>
                <a:latin typeface="Roboto"/>
                <a:ea typeface="Roboto"/>
                <a:cs typeface="Roboto"/>
                <a:sym typeface="Roboto"/>
                <a:hlinkClick r:id="rId11"/>
              </a:rPr>
              <a:t>zencommercein</a:t>
            </a:r>
            <a:endParaRPr sz="1400" kern="0">
              <a:solidFill>
                <a:srgbClr val="000000"/>
              </a:solidFill>
              <a:latin typeface="Roboto"/>
              <a:ea typeface="Roboto"/>
              <a:cs typeface="Roboto"/>
              <a:sym typeface="Roboto"/>
            </a:endParaRPr>
          </a:p>
        </p:txBody>
      </p:sp>
      <p:pic>
        <p:nvPicPr>
          <p:cNvPr id="190" name="Google Shape;190;p38"/>
          <p:cNvPicPr preferRelativeResize="0"/>
          <p:nvPr/>
        </p:nvPicPr>
        <p:blipFill>
          <a:blip r:embed="rId12">
            <a:alphaModFix/>
          </a:blip>
          <a:stretch>
            <a:fillRect/>
          </a:stretch>
        </p:blipFill>
        <p:spPr>
          <a:xfrm>
            <a:off x="3991875" y="1536201"/>
            <a:ext cx="1367950" cy="581375"/>
          </a:xfrm>
          <a:prstGeom prst="rect">
            <a:avLst/>
          </a:prstGeom>
          <a:noFill/>
          <a:ln>
            <a:noFill/>
          </a:ln>
        </p:spPr>
      </p:pic>
      <p:sp>
        <p:nvSpPr>
          <p:cNvPr id="191" name="Google Shape;191;p38"/>
          <p:cNvSpPr/>
          <p:nvPr/>
        </p:nvSpPr>
        <p:spPr>
          <a:xfrm>
            <a:off x="3730700" y="1364438"/>
            <a:ext cx="1737900" cy="924900"/>
          </a:xfrm>
          <a:prstGeom prst="rect">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192" name="Google Shape;192;p38"/>
          <p:cNvPicPr preferRelativeResize="0"/>
          <p:nvPr/>
        </p:nvPicPr>
        <p:blipFill>
          <a:blip r:embed="rId13">
            <a:alphaModFix/>
          </a:blip>
          <a:stretch>
            <a:fillRect/>
          </a:stretch>
        </p:blipFill>
        <p:spPr>
          <a:xfrm>
            <a:off x="1124201" y="3691500"/>
            <a:ext cx="7200377" cy="848401"/>
          </a:xfrm>
          <a:prstGeom prst="rect">
            <a:avLst/>
          </a:prstGeom>
          <a:noFill/>
          <a:ln>
            <a:noFill/>
          </a:ln>
        </p:spPr>
      </p:pic>
      <p:sp>
        <p:nvSpPr>
          <p:cNvPr id="193" name="Google Shape;193;p38"/>
          <p:cNvSpPr/>
          <p:nvPr/>
        </p:nvSpPr>
        <p:spPr>
          <a:xfrm>
            <a:off x="0" y="5355075"/>
            <a:ext cx="8852400" cy="505200"/>
          </a:xfrm>
          <a:prstGeom prst="rect">
            <a:avLst/>
          </a:prstGeom>
          <a:no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94" name="Google Shape;194;p38"/>
          <p:cNvSpPr/>
          <p:nvPr/>
        </p:nvSpPr>
        <p:spPr>
          <a:xfrm>
            <a:off x="0" y="835175"/>
            <a:ext cx="9144000" cy="61800"/>
          </a:xfrm>
          <a:prstGeom prst="rect">
            <a:avLst/>
          </a:prstGeom>
          <a:solidFill>
            <a:schemeClr val="accent1"/>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41"/>
          <p:cNvPicPr preferRelativeResize="0"/>
          <p:nvPr/>
        </p:nvPicPr>
        <p:blipFill>
          <a:blip r:embed="rId3">
            <a:alphaModFix/>
          </a:blip>
          <a:stretch>
            <a:fillRect/>
          </a:stretch>
        </p:blipFill>
        <p:spPr>
          <a:xfrm>
            <a:off x="4225200" y="1088776"/>
            <a:ext cx="6824704" cy="4867001"/>
          </a:xfrm>
          <a:prstGeom prst="rect">
            <a:avLst/>
          </a:prstGeom>
          <a:noFill/>
          <a:ln>
            <a:noFill/>
          </a:ln>
        </p:spPr>
      </p:pic>
      <p:pic>
        <p:nvPicPr>
          <p:cNvPr id="367" name="Google Shape;367;p41"/>
          <p:cNvPicPr preferRelativeResize="0"/>
          <p:nvPr/>
        </p:nvPicPr>
        <p:blipFill rotWithShape="1">
          <a:blip r:embed="rId4">
            <a:alphaModFix/>
          </a:blip>
          <a:srcRect/>
          <a:stretch/>
        </p:blipFill>
        <p:spPr>
          <a:xfrm>
            <a:off x="-1" y="857250"/>
            <a:ext cx="4721649" cy="5143500"/>
          </a:xfrm>
          <a:prstGeom prst="rect">
            <a:avLst/>
          </a:prstGeom>
          <a:noFill/>
          <a:ln>
            <a:noFill/>
          </a:ln>
        </p:spPr>
      </p:pic>
      <p:sp>
        <p:nvSpPr>
          <p:cNvPr id="368" name="Google Shape;368;p41"/>
          <p:cNvSpPr txBox="1">
            <a:spLocks noGrp="1"/>
          </p:cNvSpPr>
          <p:nvPr>
            <p:ph type="subTitle" idx="1"/>
          </p:nvPr>
        </p:nvSpPr>
        <p:spPr>
          <a:xfrm>
            <a:off x="261600" y="2209800"/>
            <a:ext cx="3461100" cy="3583800"/>
          </a:xfrm>
          <a:prstGeom prst="rect">
            <a:avLst/>
          </a:prstGeom>
        </p:spPr>
        <p:txBody>
          <a:bodyPr spcFirstLastPara="1" wrap="square" lIns="91425" tIns="91425" rIns="91425" bIns="91425" anchor="t" anchorCtr="0">
            <a:noAutofit/>
          </a:bodyPr>
          <a:lstStyle/>
          <a:p>
            <a:pPr marL="0" indent="0" algn="l"/>
            <a:r>
              <a:rPr lang="pl" sz="1200" b="1" i="1">
                <a:solidFill>
                  <a:schemeClr val="dk1"/>
                </a:solidFill>
                <a:latin typeface="Space Mono"/>
                <a:ea typeface="Space Mono"/>
                <a:cs typeface="Space Mono"/>
                <a:sym typeface="Space Mono"/>
              </a:rPr>
              <a:t>Boost Artificial Intelligence recommendations with proven sales techniques.</a:t>
            </a:r>
            <a:endParaRPr sz="1200">
              <a:solidFill>
                <a:schemeClr val="dk1"/>
              </a:solidFill>
              <a:latin typeface="Roboto Light"/>
              <a:ea typeface="Roboto Light"/>
              <a:cs typeface="Roboto Light"/>
              <a:sym typeface="Roboto Light"/>
            </a:endParaRPr>
          </a:p>
          <a:p>
            <a:pPr marL="0" indent="0" algn="l">
              <a:spcBef>
                <a:spcPts val="1000"/>
              </a:spcBef>
            </a:pPr>
            <a:r>
              <a:rPr lang="pl" sz="1200">
                <a:solidFill>
                  <a:schemeClr val="dk1"/>
                </a:solidFill>
                <a:latin typeface="Roboto Light"/>
                <a:ea typeface="Roboto Light"/>
                <a:cs typeface="Roboto Light"/>
                <a:sym typeface="Roboto Light"/>
              </a:rPr>
              <a:t>Cross-selling campaigns are performed when a complementary product is offered to the primary product. For example, you can offer the consumer an additional mouse and a bag to carry the equipment when buying a laptop.</a:t>
            </a:r>
            <a:endParaRPr sz="1200">
              <a:solidFill>
                <a:schemeClr val="dk1"/>
              </a:solidFill>
              <a:latin typeface="Roboto Light"/>
              <a:ea typeface="Roboto Light"/>
              <a:cs typeface="Roboto Light"/>
              <a:sym typeface="Roboto Light"/>
            </a:endParaRPr>
          </a:p>
          <a:p>
            <a:pPr indent="-304800" algn="l">
              <a:spcBef>
                <a:spcPts val="1000"/>
              </a:spcBef>
              <a:buClr>
                <a:schemeClr val="dk1"/>
              </a:buClr>
              <a:buSzPts val="1200"/>
              <a:buFont typeface="Roboto Light"/>
              <a:buChar char="➔"/>
            </a:pPr>
            <a:r>
              <a:rPr lang="pl" sz="1200">
                <a:solidFill>
                  <a:schemeClr val="dk1"/>
                </a:solidFill>
                <a:latin typeface="Roboto Light"/>
                <a:ea typeface="Roboto Light"/>
                <a:cs typeface="Roboto Light"/>
                <a:sym typeface="Roboto Light"/>
              </a:rPr>
              <a:t>The recommendation frame will display only products that belong to any chosen category. </a:t>
            </a:r>
            <a:endParaRPr sz="1200">
              <a:solidFill>
                <a:schemeClr val="dk1"/>
              </a:solidFill>
              <a:latin typeface="Roboto Light"/>
              <a:ea typeface="Roboto Light"/>
              <a:cs typeface="Roboto Light"/>
              <a:sym typeface="Roboto Light"/>
            </a:endParaRPr>
          </a:p>
          <a:p>
            <a:pPr indent="-304800" algn="l">
              <a:spcBef>
                <a:spcPts val="1000"/>
              </a:spcBef>
              <a:buClr>
                <a:schemeClr val="dk1"/>
              </a:buClr>
              <a:buSzPts val="1200"/>
              <a:buFont typeface="Roboto Light"/>
              <a:buChar char="➔"/>
            </a:pPr>
            <a:r>
              <a:rPr lang="pl" sz="1200">
                <a:solidFill>
                  <a:schemeClr val="dk1"/>
                </a:solidFill>
                <a:latin typeface="Roboto Light"/>
                <a:ea typeface="Roboto Light"/>
                <a:cs typeface="Roboto Light"/>
                <a:sym typeface="Roboto Light"/>
              </a:rPr>
              <a:t>You can also select the price range of recommended items, making sure your cross-sell succeed.</a:t>
            </a:r>
            <a:endParaRPr sz="1200">
              <a:solidFill>
                <a:schemeClr val="dk1"/>
              </a:solidFill>
              <a:latin typeface="Roboto Light"/>
              <a:ea typeface="Roboto Light"/>
              <a:cs typeface="Roboto Light"/>
              <a:sym typeface="Roboto Light"/>
            </a:endParaRPr>
          </a:p>
        </p:txBody>
      </p:sp>
      <p:pic>
        <p:nvPicPr>
          <p:cNvPr id="369" name="Google Shape;369;p41"/>
          <p:cNvPicPr preferRelativeResize="0"/>
          <p:nvPr/>
        </p:nvPicPr>
        <p:blipFill>
          <a:blip r:embed="rId5">
            <a:alphaModFix/>
          </a:blip>
          <a:stretch>
            <a:fillRect/>
          </a:stretch>
        </p:blipFill>
        <p:spPr>
          <a:xfrm>
            <a:off x="225921" y="1088775"/>
            <a:ext cx="1274456" cy="491101"/>
          </a:xfrm>
          <a:prstGeom prst="rect">
            <a:avLst/>
          </a:prstGeom>
          <a:noFill/>
          <a:ln>
            <a:noFill/>
          </a:ln>
        </p:spPr>
      </p:pic>
      <p:sp>
        <p:nvSpPr>
          <p:cNvPr id="370" name="Google Shape;370;p41"/>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71" name="Google Shape;371;p41"/>
          <p:cNvSpPr txBox="1"/>
          <p:nvPr/>
        </p:nvSpPr>
        <p:spPr>
          <a:xfrm>
            <a:off x="254200" y="1582922"/>
            <a:ext cx="4177500" cy="552300"/>
          </a:xfrm>
          <a:prstGeom prst="rect">
            <a:avLst/>
          </a:prstGeom>
          <a:noFill/>
          <a:ln>
            <a:noFill/>
          </a:ln>
        </p:spPr>
        <p:txBody>
          <a:bodyPr spcFirstLastPara="1" wrap="square" lIns="91425" tIns="91425" rIns="91425" bIns="91425" anchor="t" anchorCtr="0">
            <a:noAutofit/>
          </a:bodyPr>
          <a:lstStyle/>
          <a:p>
            <a:pPr defTabSz="914400" eaLnBrk="1" fontAlgn="auto" hangingPunct="1">
              <a:lnSpc>
                <a:spcPct val="115000"/>
              </a:lnSpc>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Cross-selling</a:t>
            </a:r>
            <a:endParaRPr sz="2400" b="1" kern="0">
              <a:solidFill>
                <a:srgbClr val="2D2D29"/>
              </a:solidFill>
              <a:latin typeface="Space Mono"/>
              <a:ea typeface="Space Mono"/>
              <a:cs typeface="Space Mono"/>
              <a:sym typeface="Space Mono"/>
            </a:endParaRPr>
          </a:p>
        </p:txBody>
      </p:sp>
      <p:pic>
        <p:nvPicPr>
          <p:cNvPr id="372" name="Google Shape;372;p41"/>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42"/>
          <p:cNvPicPr preferRelativeResize="0"/>
          <p:nvPr/>
        </p:nvPicPr>
        <p:blipFill rotWithShape="1">
          <a:blip r:embed="rId3">
            <a:alphaModFix/>
          </a:blip>
          <a:srcRect/>
          <a:stretch/>
        </p:blipFill>
        <p:spPr>
          <a:xfrm>
            <a:off x="-1" y="857250"/>
            <a:ext cx="4721649" cy="5143500"/>
          </a:xfrm>
          <a:prstGeom prst="rect">
            <a:avLst/>
          </a:prstGeom>
          <a:noFill/>
          <a:ln>
            <a:noFill/>
          </a:ln>
        </p:spPr>
      </p:pic>
      <p:sp>
        <p:nvSpPr>
          <p:cNvPr id="378" name="Google Shape;378;p42"/>
          <p:cNvSpPr txBox="1">
            <a:spLocks noGrp="1"/>
          </p:cNvSpPr>
          <p:nvPr>
            <p:ph type="subTitle" idx="1"/>
          </p:nvPr>
        </p:nvSpPr>
        <p:spPr>
          <a:xfrm>
            <a:off x="254200" y="2218675"/>
            <a:ext cx="3461100" cy="3228900"/>
          </a:xfrm>
          <a:prstGeom prst="rect">
            <a:avLst/>
          </a:prstGeom>
        </p:spPr>
        <p:txBody>
          <a:bodyPr spcFirstLastPara="1" wrap="square" lIns="91425" tIns="91425" rIns="91425" bIns="91425" anchor="t" anchorCtr="0">
            <a:noAutofit/>
          </a:bodyPr>
          <a:lstStyle/>
          <a:p>
            <a:pPr marL="0" indent="0" algn="l"/>
            <a:r>
              <a:rPr lang="pl" sz="1200" b="1" i="1">
                <a:solidFill>
                  <a:schemeClr val="dk1"/>
                </a:solidFill>
                <a:latin typeface="Space Mono"/>
                <a:ea typeface="Space Mono"/>
                <a:cs typeface="Space Mono"/>
                <a:sym typeface="Space Mono"/>
              </a:rPr>
              <a:t>Discounts, cuts, promotions are quite a lovely recommendation alone! </a:t>
            </a:r>
            <a:endParaRPr sz="1200" b="1" i="1">
              <a:solidFill>
                <a:schemeClr val="dk1"/>
              </a:solidFill>
              <a:latin typeface="Space Mono"/>
              <a:ea typeface="Space Mono"/>
              <a:cs typeface="Space Mono"/>
              <a:sym typeface="Space Mono"/>
            </a:endParaRPr>
          </a:p>
          <a:p>
            <a:pPr marL="0" indent="0" algn="l">
              <a:spcBef>
                <a:spcPts val="1000"/>
              </a:spcBef>
            </a:pPr>
            <a:r>
              <a:rPr lang="pl" sz="1200">
                <a:solidFill>
                  <a:schemeClr val="dk1"/>
                </a:solidFill>
                <a:latin typeface="Roboto Light"/>
                <a:ea typeface="Roboto Light"/>
                <a:cs typeface="Roboto Light"/>
                <a:sym typeface="Roboto Light"/>
              </a:rPr>
              <a:t>Followed with AI selected items, such recommendation is a truly hot offer for your customers.</a:t>
            </a:r>
            <a:endParaRPr sz="1200">
              <a:solidFill>
                <a:schemeClr val="dk1"/>
              </a:solidFill>
              <a:latin typeface="Roboto Light"/>
              <a:ea typeface="Roboto Light"/>
              <a:cs typeface="Roboto Light"/>
              <a:sym typeface="Roboto Light"/>
            </a:endParaRPr>
          </a:p>
          <a:p>
            <a:pPr marL="0" indent="0" algn="l">
              <a:spcBef>
                <a:spcPts val="1000"/>
              </a:spcBef>
            </a:pPr>
            <a:r>
              <a:rPr lang="pl" sz="1200">
                <a:solidFill>
                  <a:schemeClr val="dk1"/>
                </a:solidFill>
                <a:latin typeface="Roboto Light"/>
                <a:ea typeface="Roboto Light"/>
                <a:cs typeface="Roboto Light"/>
                <a:sym typeface="Roboto Light"/>
              </a:rPr>
              <a:t>The product list available for recommendation is being narrowed to the ones that are discounted.</a:t>
            </a:r>
            <a:endParaRPr sz="1200">
              <a:solidFill>
                <a:schemeClr val="dk1"/>
              </a:solidFill>
              <a:latin typeface="Roboto Light"/>
              <a:ea typeface="Roboto Light"/>
              <a:cs typeface="Roboto Light"/>
              <a:sym typeface="Roboto Light"/>
            </a:endParaRPr>
          </a:p>
          <a:p>
            <a:pPr indent="-304800" algn="l">
              <a:spcBef>
                <a:spcPts val="1000"/>
              </a:spcBef>
              <a:buClr>
                <a:schemeClr val="dk1"/>
              </a:buClr>
              <a:buSzPts val="1200"/>
              <a:buFont typeface="Roboto Light"/>
              <a:buChar char="➔"/>
            </a:pPr>
            <a:r>
              <a:rPr lang="pl" sz="1200">
                <a:solidFill>
                  <a:schemeClr val="dk1"/>
                </a:solidFill>
                <a:latin typeface="Roboto Light"/>
                <a:ea typeface="Roboto Light"/>
                <a:cs typeface="Roboto Light"/>
                <a:sym typeface="Roboto Light"/>
              </a:rPr>
              <a:t>Ensure that the final list is large enough to display a recommendation frame with all slots filled.</a:t>
            </a:r>
            <a:endParaRPr sz="1200">
              <a:solidFill>
                <a:schemeClr val="dk1"/>
              </a:solidFill>
              <a:latin typeface="Roboto Light"/>
              <a:ea typeface="Roboto Light"/>
              <a:cs typeface="Roboto Light"/>
              <a:sym typeface="Roboto Light"/>
            </a:endParaRPr>
          </a:p>
          <a:p>
            <a:pPr indent="-304800" algn="l">
              <a:buClr>
                <a:schemeClr val="dk1"/>
              </a:buClr>
              <a:buSzPts val="1200"/>
              <a:buFont typeface="Roboto Light"/>
              <a:buChar char="➔"/>
            </a:pPr>
            <a:r>
              <a:rPr lang="pl" sz="1200">
                <a:solidFill>
                  <a:schemeClr val="dk1"/>
                </a:solidFill>
                <a:latin typeface="Roboto Light"/>
                <a:ea typeface="Roboto Light"/>
                <a:cs typeface="Roboto Light"/>
                <a:sym typeface="Roboto Light"/>
              </a:rPr>
              <a:t>The minimum size of recommendation set for good looking display is 12.</a:t>
            </a:r>
            <a:endParaRPr sz="1200">
              <a:solidFill>
                <a:schemeClr val="dk1"/>
              </a:solidFill>
              <a:latin typeface="Roboto Light"/>
              <a:ea typeface="Roboto Light"/>
              <a:cs typeface="Roboto Light"/>
              <a:sym typeface="Roboto Light"/>
            </a:endParaRPr>
          </a:p>
          <a:p>
            <a:pPr indent="-304800" algn="l">
              <a:buClr>
                <a:schemeClr val="dk1"/>
              </a:buClr>
              <a:buSzPts val="1200"/>
              <a:buFont typeface="Roboto Light"/>
              <a:buChar char="➔"/>
            </a:pPr>
            <a:r>
              <a:rPr lang="pl" sz="1200">
                <a:solidFill>
                  <a:schemeClr val="dk1"/>
                </a:solidFill>
                <a:latin typeface="Roboto Light"/>
                <a:ea typeface="Roboto Light"/>
                <a:cs typeface="Roboto Light"/>
                <a:sym typeface="Roboto Light"/>
              </a:rPr>
              <a:t>The safe recommendation set size is 24+.</a:t>
            </a:r>
            <a:endParaRPr sz="1200">
              <a:solidFill>
                <a:schemeClr val="dk1"/>
              </a:solidFill>
              <a:latin typeface="Roboto Light"/>
              <a:ea typeface="Roboto Light"/>
              <a:cs typeface="Roboto Light"/>
              <a:sym typeface="Roboto Light"/>
            </a:endParaRPr>
          </a:p>
        </p:txBody>
      </p:sp>
      <p:pic>
        <p:nvPicPr>
          <p:cNvPr id="379" name="Google Shape;379;p42"/>
          <p:cNvPicPr preferRelativeResize="0"/>
          <p:nvPr/>
        </p:nvPicPr>
        <p:blipFill>
          <a:blip r:embed="rId4">
            <a:alphaModFix/>
          </a:blip>
          <a:stretch>
            <a:fillRect/>
          </a:stretch>
        </p:blipFill>
        <p:spPr>
          <a:xfrm>
            <a:off x="225921" y="1088775"/>
            <a:ext cx="1274456" cy="491101"/>
          </a:xfrm>
          <a:prstGeom prst="rect">
            <a:avLst/>
          </a:prstGeom>
          <a:noFill/>
          <a:ln>
            <a:noFill/>
          </a:ln>
        </p:spPr>
      </p:pic>
      <p:sp>
        <p:nvSpPr>
          <p:cNvPr id="380" name="Google Shape;380;p42"/>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81" name="Google Shape;381;p42"/>
          <p:cNvSpPr txBox="1"/>
          <p:nvPr/>
        </p:nvSpPr>
        <p:spPr>
          <a:xfrm>
            <a:off x="254200" y="1582923"/>
            <a:ext cx="4177500" cy="632700"/>
          </a:xfrm>
          <a:prstGeom prst="rect">
            <a:avLst/>
          </a:prstGeom>
          <a:noFill/>
          <a:ln>
            <a:noFill/>
          </a:ln>
        </p:spPr>
        <p:txBody>
          <a:bodyPr spcFirstLastPara="1" wrap="square" lIns="91425" tIns="91425" rIns="91425" bIns="91425" anchor="t" anchorCtr="0">
            <a:noAutofit/>
          </a:bodyPr>
          <a:lstStyle/>
          <a:p>
            <a:pPr defTabSz="914400" eaLnBrk="1" fontAlgn="auto" hangingPunct="1">
              <a:lnSpc>
                <a:spcPct val="115000"/>
              </a:lnSpc>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Discounts Only</a:t>
            </a:r>
            <a:endParaRPr sz="2400" b="1" kern="0">
              <a:solidFill>
                <a:srgbClr val="2D2D29"/>
              </a:solidFill>
              <a:latin typeface="Space Mono"/>
              <a:ea typeface="Space Mono"/>
              <a:cs typeface="Space Mono"/>
              <a:sym typeface="Space Mono"/>
            </a:endParaRPr>
          </a:p>
        </p:txBody>
      </p:sp>
      <p:sp>
        <p:nvSpPr>
          <p:cNvPr id="382" name="Google Shape;382;p42"/>
          <p:cNvSpPr/>
          <p:nvPr/>
        </p:nvSpPr>
        <p:spPr>
          <a:xfrm>
            <a:off x="4174975" y="4782750"/>
            <a:ext cx="1386600" cy="58200"/>
          </a:xfrm>
          <a:prstGeom prst="rect">
            <a:avLst/>
          </a:prstGeom>
          <a:solidFill>
            <a:schemeClr val="lt1"/>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383" name="Google Shape;383;p42"/>
          <p:cNvPicPr preferRelativeResize="0"/>
          <p:nvPr/>
        </p:nvPicPr>
        <p:blipFill>
          <a:blip r:embed="rId5">
            <a:alphaModFix/>
          </a:blip>
          <a:stretch>
            <a:fillRect/>
          </a:stretch>
        </p:blipFill>
        <p:spPr>
          <a:xfrm>
            <a:off x="4261039" y="1074492"/>
            <a:ext cx="6838051" cy="4876499"/>
          </a:xfrm>
          <a:prstGeom prst="rect">
            <a:avLst/>
          </a:prstGeom>
          <a:noFill/>
          <a:ln>
            <a:noFill/>
          </a:ln>
        </p:spPr>
      </p:pic>
      <p:pic>
        <p:nvPicPr>
          <p:cNvPr id="384" name="Google Shape;384;p42"/>
          <p:cNvPicPr preferRelativeResize="0"/>
          <p:nvPr/>
        </p:nvPicPr>
        <p:blipFill rotWithShape="1">
          <a:blip r:embed="rId6">
            <a:alphaModFix/>
          </a:blip>
          <a:srcRect l="18492" t="13981" r="15154" b="1387"/>
          <a:stretch/>
        </p:blipFill>
        <p:spPr>
          <a:xfrm>
            <a:off x="5160025" y="1916916"/>
            <a:ext cx="3821648" cy="2945676"/>
          </a:xfrm>
          <a:prstGeom prst="rect">
            <a:avLst/>
          </a:prstGeom>
          <a:noFill/>
          <a:ln>
            <a:noFill/>
          </a:ln>
        </p:spPr>
      </p:pic>
      <p:pic>
        <p:nvPicPr>
          <p:cNvPr id="385" name="Google Shape;385;p42"/>
          <p:cNvPicPr preferRelativeResize="0"/>
          <p:nvPr/>
        </p:nvPicPr>
        <p:blipFill>
          <a:blip r:embed="rId7">
            <a:alphaModFix/>
          </a:blip>
          <a:stretch>
            <a:fillRect/>
          </a:stretch>
        </p:blipFill>
        <p:spPr>
          <a:xfrm>
            <a:off x="4986401" y="1719915"/>
            <a:ext cx="6437825" cy="197000"/>
          </a:xfrm>
          <a:prstGeom prst="rect">
            <a:avLst/>
          </a:prstGeom>
          <a:noFill/>
          <a:ln>
            <a:noFill/>
          </a:ln>
        </p:spPr>
      </p:pic>
      <p:pic>
        <p:nvPicPr>
          <p:cNvPr id="386" name="Google Shape;386;p42"/>
          <p:cNvPicPr preferRelativeResize="0"/>
          <p:nvPr/>
        </p:nvPicPr>
        <p:blipFill>
          <a:blip r:embed="rId8">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43"/>
          <p:cNvPicPr preferRelativeResize="0"/>
          <p:nvPr/>
        </p:nvPicPr>
        <p:blipFill rotWithShape="1">
          <a:blip r:embed="rId3">
            <a:alphaModFix/>
          </a:blip>
          <a:srcRect/>
          <a:stretch/>
        </p:blipFill>
        <p:spPr>
          <a:xfrm>
            <a:off x="-1" y="857250"/>
            <a:ext cx="4721649" cy="5143500"/>
          </a:xfrm>
          <a:prstGeom prst="rect">
            <a:avLst/>
          </a:prstGeom>
          <a:noFill/>
          <a:ln>
            <a:noFill/>
          </a:ln>
        </p:spPr>
      </p:pic>
      <p:sp>
        <p:nvSpPr>
          <p:cNvPr id="392" name="Google Shape;392;p43"/>
          <p:cNvSpPr txBox="1">
            <a:spLocks noGrp="1"/>
          </p:cNvSpPr>
          <p:nvPr>
            <p:ph type="subTitle" idx="1"/>
          </p:nvPr>
        </p:nvSpPr>
        <p:spPr>
          <a:xfrm>
            <a:off x="254200" y="2209675"/>
            <a:ext cx="3461100" cy="3342900"/>
          </a:xfrm>
          <a:prstGeom prst="rect">
            <a:avLst/>
          </a:prstGeom>
        </p:spPr>
        <p:txBody>
          <a:bodyPr spcFirstLastPara="1" wrap="square" lIns="91425" tIns="91425" rIns="91425" bIns="91425" anchor="t" anchorCtr="0">
            <a:noAutofit/>
          </a:bodyPr>
          <a:lstStyle/>
          <a:p>
            <a:pPr marL="0" indent="0" algn="l">
              <a:buClr>
                <a:schemeClr val="dk1"/>
              </a:buClr>
              <a:buSzPts val="1100"/>
            </a:pPr>
            <a:r>
              <a:rPr lang="pl" sz="1200" b="1" i="1">
                <a:solidFill>
                  <a:schemeClr val="dk1"/>
                </a:solidFill>
                <a:latin typeface="Space Mono"/>
                <a:ea typeface="Space Mono"/>
                <a:cs typeface="Space Mono"/>
                <a:sym typeface="Space Mono"/>
              </a:rPr>
              <a:t>Sometimes customers "say" precisely what they are interested in. All that they need is a little push.</a:t>
            </a:r>
            <a:endParaRPr sz="1200" b="1" i="1">
              <a:solidFill>
                <a:schemeClr val="dk1"/>
              </a:solidFill>
              <a:latin typeface="Space Mono"/>
              <a:ea typeface="Space Mono"/>
              <a:cs typeface="Space Mono"/>
              <a:sym typeface="Space Mono"/>
            </a:endParaRPr>
          </a:p>
          <a:p>
            <a:pPr marL="0" indent="0" algn="l">
              <a:spcBef>
                <a:spcPts val="1000"/>
              </a:spcBef>
              <a:buClr>
                <a:schemeClr val="dk1"/>
              </a:buClr>
              <a:buSzPts val="1100"/>
            </a:pPr>
            <a:r>
              <a:rPr lang="pl" sz="1200">
                <a:solidFill>
                  <a:schemeClr val="dk1"/>
                </a:solidFill>
                <a:latin typeface="Roboto Light"/>
                <a:ea typeface="Roboto Light"/>
                <a:cs typeface="Roboto Light"/>
                <a:sym typeface="Roboto Light"/>
              </a:rPr>
              <a:t>Abandoned products recommendation is based on the client's abandoned carts. </a:t>
            </a:r>
            <a:endParaRPr sz="1200">
              <a:solidFill>
                <a:schemeClr val="dk1"/>
              </a:solidFill>
              <a:latin typeface="Roboto Light"/>
              <a:ea typeface="Roboto Light"/>
              <a:cs typeface="Roboto Light"/>
              <a:sym typeface="Roboto Light"/>
            </a:endParaRPr>
          </a:p>
          <a:p>
            <a:pPr indent="-304800" algn="l">
              <a:spcBef>
                <a:spcPts val="1000"/>
              </a:spcBef>
              <a:buClr>
                <a:schemeClr val="dk1"/>
              </a:buClr>
              <a:buSzPts val="1200"/>
              <a:buFont typeface="Roboto Light"/>
              <a:buChar char="➔"/>
            </a:pPr>
            <a:r>
              <a:rPr lang="pl" sz="1200">
                <a:solidFill>
                  <a:schemeClr val="dk1"/>
                </a:solidFill>
                <a:latin typeface="Roboto Light"/>
                <a:ea typeface="Roboto Light"/>
                <a:cs typeface="Roboto Light"/>
                <a:sym typeface="Roboto Light"/>
              </a:rPr>
              <a:t>Frame displays a history of abandoned products, even if the cart is empty at a given moment.</a:t>
            </a:r>
            <a:endParaRPr sz="1200">
              <a:solidFill>
                <a:schemeClr val="dk1"/>
              </a:solidFill>
              <a:latin typeface="Roboto Light"/>
              <a:ea typeface="Roboto Light"/>
              <a:cs typeface="Roboto Light"/>
              <a:sym typeface="Roboto Light"/>
            </a:endParaRPr>
          </a:p>
          <a:p>
            <a:pPr marL="0" indent="0" algn="l">
              <a:spcBef>
                <a:spcPts val="1000"/>
              </a:spcBef>
              <a:buClr>
                <a:schemeClr val="dk1"/>
              </a:buClr>
              <a:buSzPts val="1100"/>
            </a:pPr>
            <a:r>
              <a:rPr lang="pl" sz="1200">
                <a:solidFill>
                  <a:schemeClr val="dk1"/>
                </a:solidFill>
                <a:latin typeface="Roboto Light"/>
                <a:ea typeface="Roboto Light"/>
                <a:cs typeface="Roboto Light"/>
                <a:sym typeface="Roboto Light"/>
              </a:rPr>
              <a:t>Abandoned products are an excellent conversation starter. Use it also as pop-up or newsletter content to smoothly revive expired interaction thread with your brand! </a:t>
            </a:r>
            <a:endParaRPr sz="1200">
              <a:solidFill>
                <a:schemeClr val="dk1"/>
              </a:solidFill>
              <a:latin typeface="Roboto Light"/>
              <a:ea typeface="Roboto Light"/>
              <a:cs typeface="Roboto Light"/>
              <a:sym typeface="Roboto Light"/>
            </a:endParaRPr>
          </a:p>
          <a:p>
            <a:pPr marL="0" indent="0" algn="l">
              <a:spcBef>
                <a:spcPts val="1000"/>
              </a:spcBef>
              <a:spcAft>
                <a:spcPts val="1000"/>
              </a:spcAft>
            </a:pPr>
            <a:endParaRPr sz="1200" b="1" i="1">
              <a:solidFill>
                <a:schemeClr val="dk1"/>
              </a:solidFill>
              <a:latin typeface="Space Mono"/>
              <a:ea typeface="Space Mono"/>
              <a:cs typeface="Space Mono"/>
              <a:sym typeface="Space Mono"/>
            </a:endParaRPr>
          </a:p>
        </p:txBody>
      </p:sp>
      <p:pic>
        <p:nvPicPr>
          <p:cNvPr id="393" name="Google Shape;393;p43"/>
          <p:cNvPicPr preferRelativeResize="0"/>
          <p:nvPr/>
        </p:nvPicPr>
        <p:blipFill>
          <a:blip r:embed="rId4">
            <a:alphaModFix/>
          </a:blip>
          <a:stretch>
            <a:fillRect/>
          </a:stretch>
        </p:blipFill>
        <p:spPr>
          <a:xfrm>
            <a:off x="225921" y="1088775"/>
            <a:ext cx="1274456" cy="491101"/>
          </a:xfrm>
          <a:prstGeom prst="rect">
            <a:avLst/>
          </a:prstGeom>
          <a:noFill/>
          <a:ln>
            <a:noFill/>
          </a:ln>
        </p:spPr>
      </p:pic>
      <p:sp>
        <p:nvSpPr>
          <p:cNvPr id="394" name="Google Shape;394;p43"/>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95" name="Google Shape;395;p43"/>
          <p:cNvSpPr txBox="1"/>
          <p:nvPr/>
        </p:nvSpPr>
        <p:spPr>
          <a:xfrm>
            <a:off x="254200" y="1582923"/>
            <a:ext cx="4177500" cy="623700"/>
          </a:xfrm>
          <a:prstGeom prst="rect">
            <a:avLst/>
          </a:prstGeom>
          <a:noFill/>
          <a:ln>
            <a:noFill/>
          </a:ln>
        </p:spPr>
        <p:txBody>
          <a:bodyPr spcFirstLastPara="1" wrap="square" lIns="91425" tIns="91425" rIns="91425" bIns="91425" anchor="t" anchorCtr="0">
            <a:noAutofit/>
          </a:bodyPr>
          <a:lstStyle/>
          <a:p>
            <a:pPr defTabSz="914400" eaLnBrk="1" fontAlgn="auto" hangingPunct="1">
              <a:lnSpc>
                <a:spcPct val="115000"/>
              </a:lnSpc>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Abandoned Products</a:t>
            </a:r>
            <a:endParaRPr sz="2400" b="1" kern="0">
              <a:solidFill>
                <a:srgbClr val="2D2D29"/>
              </a:solidFill>
              <a:latin typeface="Space Mono"/>
              <a:ea typeface="Space Mono"/>
              <a:cs typeface="Space Mono"/>
              <a:sym typeface="Space Mono"/>
            </a:endParaRPr>
          </a:p>
        </p:txBody>
      </p:sp>
      <p:pic>
        <p:nvPicPr>
          <p:cNvPr id="396" name="Google Shape;396;p43"/>
          <p:cNvPicPr preferRelativeResize="0"/>
          <p:nvPr/>
        </p:nvPicPr>
        <p:blipFill>
          <a:blip r:embed="rId5">
            <a:alphaModFix/>
          </a:blip>
          <a:stretch>
            <a:fillRect/>
          </a:stretch>
        </p:blipFill>
        <p:spPr>
          <a:xfrm>
            <a:off x="4221826" y="1088775"/>
            <a:ext cx="6823499" cy="4866124"/>
          </a:xfrm>
          <a:prstGeom prst="rect">
            <a:avLst/>
          </a:prstGeom>
          <a:noFill/>
          <a:ln>
            <a:noFill/>
          </a:ln>
        </p:spPr>
      </p:pic>
      <p:pic>
        <p:nvPicPr>
          <p:cNvPr id="397" name="Google Shape;397;p43"/>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1"/>
        <p:cNvGrpSpPr/>
        <p:nvPr/>
      </p:nvGrpSpPr>
      <p:grpSpPr>
        <a:xfrm>
          <a:off x="0" y="0"/>
          <a:ext cx="0" cy="0"/>
          <a:chOff x="0" y="0"/>
          <a:chExt cx="0" cy="0"/>
        </a:xfrm>
      </p:grpSpPr>
      <p:pic>
        <p:nvPicPr>
          <p:cNvPr id="402" name="Google Shape;402;p44"/>
          <p:cNvPicPr preferRelativeResize="0"/>
          <p:nvPr/>
        </p:nvPicPr>
        <p:blipFill>
          <a:blip r:embed="rId3">
            <a:alphaModFix/>
          </a:blip>
          <a:stretch>
            <a:fillRect/>
          </a:stretch>
        </p:blipFill>
        <p:spPr>
          <a:xfrm>
            <a:off x="3658400" y="2297250"/>
            <a:ext cx="5125600" cy="3238350"/>
          </a:xfrm>
          <a:prstGeom prst="rect">
            <a:avLst/>
          </a:prstGeom>
          <a:noFill/>
          <a:ln>
            <a:noFill/>
          </a:ln>
        </p:spPr>
      </p:pic>
      <p:sp>
        <p:nvSpPr>
          <p:cNvPr id="403" name="Google Shape;403;p44"/>
          <p:cNvSpPr txBox="1"/>
          <p:nvPr/>
        </p:nvSpPr>
        <p:spPr>
          <a:xfrm>
            <a:off x="3658450" y="1504225"/>
            <a:ext cx="5125500" cy="6309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pl" sz="1400" b="1" kern="0">
                <a:solidFill>
                  <a:srgbClr val="000000"/>
                </a:solidFill>
                <a:latin typeface="Arial"/>
                <a:cs typeface="Arial"/>
                <a:sym typeface="Arial"/>
              </a:rPr>
              <a:t>Online shopping cart abandonment rate in selected industries in March 2020</a:t>
            </a:r>
            <a:endParaRPr sz="1400" b="1" kern="0">
              <a:solidFill>
                <a:srgbClr val="000000"/>
              </a:solidFill>
              <a:latin typeface="Arial"/>
              <a:cs typeface="Arial"/>
              <a:sym typeface="Arial"/>
            </a:endParaRPr>
          </a:p>
        </p:txBody>
      </p:sp>
      <p:pic>
        <p:nvPicPr>
          <p:cNvPr id="404" name="Google Shape;404;p44"/>
          <p:cNvPicPr preferRelativeResize="0"/>
          <p:nvPr/>
        </p:nvPicPr>
        <p:blipFill>
          <a:blip r:embed="rId4">
            <a:alphaModFix/>
          </a:blip>
          <a:stretch>
            <a:fillRect/>
          </a:stretch>
        </p:blipFill>
        <p:spPr>
          <a:xfrm>
            <a:off x="962451" y="2522452"/>
            <a:ext cx="1335149" cy="324250"/>
          </a:xfrm>
          <a:prstGeom prst="rect">
            <a:avLst/>
          </a:prstGeom>
          <a:noFill/>
          <a:ln>
            <a:noFill/>
          </a:ln>
        </p:spPr>
      </p:pic>
      <p:sp>
        <p:nvSpPr>
          <p:cNvPr id="405" name="Google Shape;405;p44"/>
          <p:cNvSpPr txBox="1"/>
          <p:nvPr/>
        </p:nvSpPr>
        <p:spPr>
          <a:xfrm>
            <a:off x="597875" y="3335775"/>
            <a:ext cx="2064300" cy="11613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pl" sz="1900" b="1" kern="0">
                <a:solidFill>
                  <a:srgbClr val="FF0000"/>
                </a:solidFill>
                <a:latin typeface="Arial"/>
                <a:cs typeface="Arial"/>
                <a:sym typeface="Arial"/>
              </a:rPr>
              <a:t>88.05%</a:t>
            </a:r>
            <a:r>
              <a:rPr lang="pl" sz="1900" kern="0">
                <a:solidFill>
                  <a:srgbClr val="FF0000"/>
                </a:solidFill>
                <a:latin typeface="Arial"/>
                <a:cs typeface="Arial"/>
                <a:sym typeface="Arial"/>
              </a:rPr>
              <a:t> of shopping carts are abandoned.</a:t>
            </a:r>
            <a:endParaRPr sz="1900" kern="0">
              <a:solidFill>
                <a:srgbClr val="FF0000"/>
              </a:solidFill>
              <a:latin typeface="Arial"/>
              <a:cs typeface="Arial"/>
              <a:sym typeface="Arial"/>
            </a:endParaRPr>
          </a:p>
        </p:txBody>
      </p:sp>
      <p:pic>
        <p:nvPicPr>
          <p:cNvPr id="406" name="Google Shape;406;p44"/>
          <p:cNvPicPr preferRelativeResize="0"/>
          <p:nvPr/>
        </p:nvPicPr>
        <p:blipFill>
          <a:blip r:embed="rId5">
            <a:alphaModFix/>
          </a:blip>
          <a:stretch>
            <a:fillRect/>
          </a:stretch>
        </p:blipFill>
        <p:spPr>
          <a:xfrm>
            <a:off x="225921" y="1088775"/>
            <a:ext cx="1274456" cy="491101"/>
          </a:xfrm>
          <a:prstGeom prst="rect">
            <a:avLst/>
          </a:prstGeom>
          <a:noFill/>
          <a:ln>
            <a:noFill/>
          </a:ln>
        </p:spPr>
      </p:pic>
      <p:pic>
        <p:nvPicPr>
          <p:cNvPr id="407" name="Google Shape;407;p44"/>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1000"/>
                                        <p:tgtEl>
                                          <p:spTgt spid="4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2"/>
                                        </p:tgtEl>
                                        <p:attrNameLst>
                                          <p:attrName>style.visibility</p:attrName>
                                        </p:attrNameLst>
                                      </p:cBhvr>
                                      <p:to>
                                        <p:strVal val="visible"/>
                                      </p:to>
                                    </p:set>
                                    <p:animEffect transition="in" filter="fade">
                                      <p:cBhvr>
                                        <p:cTn id="12" dur="1000"/>
                                        <p:tgtEl>
                                          <p:spTgt spid="4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5"/>
                                        </p:tgtEl>
                                        <p:attrNameLst>
                                          <p:attrName>style.visibility</p:attrName>
                                        </p:attrNameLst>
                                      </p:cBhvr>
                                      <p:to>
                                        <p:strVal val="visible"/>
                                      </p:to>
                                    </p:set>
                                    <p:animEffect transition="in" filter="fade">
                                      <p:cBhvr>
                                        <p:cTn id="17" dur="10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11"/>
        <p:cNvGrpSpPr/>
        <p:nvPr/>
      </p:nvGrpSpPr>
      <p:grpSpPr>
        <a:xfrm>
          <a:off x="0" y="0"/>
          <a:ext cx="0" cy="0"/>
          <a:chOff x="0" y="0"/>
          <a:chExt cx="0" cy="0"/>
        </a:xfrm>
      </p:grpSpPr>
      <p:pic>
        <p:nvPicPr>
          <p:cNvPr id="412" name="Google Shape;412;p45"/>
          <p:cNvPicPr preferRelativeResize="0"/>
          <p:nvPr/>
        </p:nvPicPr>
        <p:blipFill rotWithShape="1">
          <a:blip r:embed="rId3">
            <a:alphaModFix/>
          </a:blip>
          <a:srcRect/>
          <a:stretch/>
        </p:blipFill>
        <p:spPr>
          <a:xfrm>
            <a:off x="1" y="857250"/>
            <a:ext cx="9143875" cy="5143500"/>
          </a:xfrm>
          <a:prstGeom prst="rect">
            <a:avLst/>
          </a:prstGeom>
          <a:noFill/>
          <a:ln>
            <a:noFill/>
          </a:ln>
        </p:spPr>
      </p:pic>
      <p:pic>
        <p:nvPicPr>
          <p:cNvPr id="413" name="Google Shape;413;p45"/>
          <p:cNvPicPr preferRelativeResize="0"/>
          <p:nvPr/>
        </p:nvPicPr>
        <p:blipFill>
          <a:blip r:embed="rId4">
            <a:alphaModFix/>
          </a:blip>
          <a:stretch>
            <a:fillRect/>
          </a:stretch>
        </p:blipFill>
        <p:spPr>
          <a:xfrm>
            <a:off x="530727" y="2801914"/>
            <a:ext cx="4402425" cy="2238175"/>
          </a:xfrm>
          <a:prstGeom prst="rect">
            <a:avLst/>
          </a:prstGeom>
          <a:noFill/>
          <a:ln>
            <a:noFill/>
          </a:ln>
        </p:spPr>
      </p:pic>
      <p:sp>
        <p:nvSpPr>
          <p:cNvPr id="414" name="Google Shape;414;p45"/>
          <p:cNvSpPr/>
          <p:nvPr/>
        </p:nvSpPr>
        <p:spPr>
          <a:xfrm>
            <a:off x="5919100" y="2051700"/>
            <a:ext cx="2766000" cy="491100"/>
          </a:xfrm>
          <a:prstGeom prst="roundRect">
            <a:avLst>
              <a:gd name="adj" fmla="val 1666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r>
              <a:rPr lang="pl" sz="1400" kern="0">
                <a:solidFill>
                  <a:srgbClr val="000000"/>
                </a:solidFill>
                <a:latin typeface="Arial"/>
                <a:cs typeface="Arial"/>
                <a:sym typeface="Arial"/>
              </a:rPr>
              <a:t>On-Site dynamic display (MM)</a:t>
            </a:r>
            <a:endParaRPr sz="1400" kern="0">
              <a:solidFill>
                <a:srgbClr val="000000"/>
              </a:solidFill>
              <a:latin typeface="Arial"/>
              <a:cs typeface="Arial"/>
              <a:sym typeface="Arial"/>
            </a:endParaRPr>
          </a:p>
        </p:txBody>
      </p:sp>
      <p:sp>
        <p:nvSpPr>
          <p:cNvPr id="415" name="Google Shape;415;p45"/>
          <p:cNvSpPr/>
          <p:nvPr/>
        </p:nvSpPr>
        <p:spPr>
          <a:xfrm>
            <a:off x="5919100" y="3490850"/>
            <a:ext cx="2766000" cy="491100"/>
          </a:xfrm>
          <a:prstGeom prst="roundRect">
            <a:avLst>
              <a:gd name="adj" fmla="val 1666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r>
              <a:rPr lang="pl" sz="1400" kern="0">
                <a:solidFill>
                  <a:srgbClr val="000000"/>
                </a:solidFill>
                <a:latin typeface="Arial"/>
                <a:cs typeface="Arial"/>
                <a:sym typeface="Arial"/>
              </a:rPr>
              <a:t>FB/IG timeline + stories</a:t>
            </a:r>
            <a:endParaRPr sz="1400" kern="0">
              <a:solidFill>
                <a:srgbClr val="000000"/>
              </a:solidFill>
              <a:latin typeface="Arial"/>
              <a:cs typeface="Arial"/>
              <a:sym typeface="Arial"/>
            </a:endParaRPr>
          </a:p>
        </p:txBody>
      </p:sp>
      <p:sp>
        <p:nvSpPr>
          <p:cNvPr id="416" name="Google Shape;416;p45"/>
          <p:cNvSpPr/>
          <p:nvPr/>
        </p:nvSpPr>
        <p:spPr>
          <a:xfrm>
            <a:off x="5919100" y="4210425"/>
            <a:ext cx="2766000" cy="491100"/>
          </a:xfrm>
          <a:prstGeom prst="roundRect">
            <a:avLst>
              <a:gd name="adj" fmla="val 1666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r>
              <a:rPr lang="pl" sz="1400" kern="0">
                <a:solidFill>
                  <a:srgbClr val="000000"/>
                </a:solidFill>
                <a:latin typeface="Arial"/>
                <a:cs typeface="Arial"/>
                <a:sym typeface="Arial"/>
              </a:rPr>
              <a:t>Sequence of SMS automation</a:t>
            </a:r>
            <a:endParaRPr sz="1400" kern="0">
              <a:solidFill>
                <a:srgbClr val="000000"/>
              </a:solidFill>
              <a:latin typeface="Arial"/>
              <a:cs typeface="Arial"/>
              <a:sym typeface="Arial"/>
            </a:endParaRPr>
          </a:p>
        </p:txBody>
      </p:sp>
      <p:sp>
        <p:nvSpPr>
          <p:cNvPr id="417" name="Google Shape;417;p45"/>
          <p:cNvSpPr/>
          <p:nvPr/>
        </p:nvSpPr>
        <p:spPr>
          <a:xfrm>
            <a:off x="5919100" y="2771275"/>
            <a:ext cx="2766000" cy="491100"/>
          </a:xfrm>
          <a:prstGeom prst="roundRect">
            <a:avLst>
              <a:gd name="adj" fmla="val 1666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r>
              <a:rPr lang="pl" sz="1400" kern="0">
                <a:solidFill>
                  <a:srgbClr val="000000"/>
                </a:solidFill>
                <a:latin typeface="Arial"/>
                <a:cs typeface="Arial"/>
                <a:sym typeface="Arial"/>
              </a:rPr>
              <a:t>On-Site dynamic pop-up </a:t>
            </a:r>
            <a:endParaRPr sz="1400" kern="0">
              <a:solidFill>
                <a:srgbClr val="000000"/>
              </a:solidFill>
              <a:latin typeface="Arial"/>
              <a:cs typeface="Arial"/>
              <a:sym typeface="Arial"/>
            </a:endParaRPr>
          </a:p>
        </p:txBody>
      </p:sp>
      <p:sp>
        <p:nvSpPr>
          <p:cNvPr id="418" name="Google Shape;418;p45"/>
          <p:cNvSpPr/>
          <p:nvPr/>
        </p:nvSpPr>
        <p:spPr>
          <a:xfrm>
            <a:off x="5919100" y="4930000"/>
            <a:ext cx="2766000" cy="4911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buSzPts val="1100"/>
            </a:pPr>
            <a:r>
              <a:rPr lang="pl" sz="1300" b="1" kern="0">
                <a:solidFill>
                  <a:srgbClr val="000000"/>
                </a:solidFill>
                <a:latin typeface="Arial"/>
                <a:cs typeface="Arial"/>
                <a:sym typeface="Arial"/>
              </a:rPr>
              <a:t>Sequence of email automation</a:t>
            </a:r>
            <a:endParaRPr sz="1300" b="1" kern="0">
              <a:solidFill>
                <a:srgbClr val="000000"/>
              </a:solidFill>
              <a:latin typeface="Arial"/>
              <a:cs typeface="Arial"/>
              <a:sym typeface="Arial"/>
            </a:endParaRPr>
          </a:p>
        </p:txBody>
      </p:sp>
      <p:cxnSp>
        <p:nvCxnSpPr>
          <p:cNvPr id="419" name="Google Shape;419;p45"/>
          <p:cNvCxnSpPr>
            <a:stCxn id="414" idx="1"/>
          </p:cNvCxnSpPr>
          <p:nvPr/>
        </p:nvCxnSpPr>
        <p:spPr>
          <a:xfrm flipH="1">
            <a:off x="4522000" y="2297250"/>
            <a:ext cx="1397100" cy="662700"/>
          </a:xfrm>
          <a:prstGeom prst="straightConnector1">
            <a:avLst/>
          </a:prstGeom>
          <a:noFill/>
          <a:ln w="9525" cap="flat" cmpd="sng">
            <a:solidFill>
              <a:schemeClr val="dk2"/>
            </a:solidFill>
            <a:prstDash val="solid"/>
            <a:round/>
            <a:headEnd type="none" w="med" len="med"/>
            <a:tailEnd type="triangle" w="med" len="med"/>
          </a:ln>
        </p:spPr>
      </p:cxnSp>
      <p:cxnSp>
        <p:nvCxnSpPr>
          <p:cNvPr id="420" name="Google Shape;420;p45"/>
          <p:cNvCxnSpPr>
            <a:stCxn id="417" idx="1"/>
          </p:cNvCxnSpPr>
          <p:nvPr/>
        </p:nvCxnSpPr>
        <p:spPr>
          <a:xfrm flipH="1">
            <a:off x="4537600" y="3016825"/>
            <a:ext cx="1381500" cy="5100"/>
          </a:xfrm>
          <a:prstGeom prst="straightConnector1">
            <a:avLst/>
          </a:prstGeom>
          <a:noFill/>
          <a:ln w="9525" cap="flat" cmpd="sng">
            <a:solidFill>
              <a:schemeClr val="dk2"/>
            </a:solidFill>
            <a:prstDash val="solid"/>
            <a:round/>
            <a:headEnd type="none" w="med" len="med"/>
            <a:tailEnd type="triangle" w="med" len="med"/>
          </a:ln>
        </p:spPr>
      </p:cxnSp>
      <p:cxnSp>
        <p:nvCxnSpPr>
          <p:cNvPr id="421" name="Google Shape;421;p45"/>
          <p:cNvCxnSpPr>
            <a:stCxn id="415" idx="1"/>
          </p:cNvCxnSpPr>
          <p:nvPr/>
        </p:nvCxnSpPr>
        <p:spPr>
          <a:xfrm rot="10800000">
            <a:off x="4623100" y="3115100"/>
            <a:ext cx="1296000" cy="621300"/>
          </a:xfrm>
          <a:prstGeom prst="straightConnector1">
            <a:avLst/>
          </a:prstGeom>
          <a:noFill/>
          <a:ln w="9525" cap="flat" cmpd="sng">
            <a:solidFill>
              <a:schemeClr val="dk2"/>
            </a:solidFill>
            <a:prstDash val="solid"/>
            <a:round/>
            <a:headEnd type="none" w="med" len="med"/>
            <a:tailEnd type="triangle" w="med" len="med"/>
          </a:ln>
        </p:spPr>
      </p:cxnSp>
      <p:cxnSp>
        <p:nvCxnSpPr>
          <p:cNvPr id="422" name="Google Shape;422;p45"/>
          <p:cNvCxnSpPr/>
          <p:nvPr/>
        </p:nvCxnSpPr>
        <p:spPr>
          <a:xfrm rot="10800000">
            <a:off x="4661800" y="3270675"/>
            <a:ext cx="1257300" cy="1185300"/>
          </a:xfrm>
          <a:prstGeom prst="straightConnector1">
            <a:avLst/>
          </a:prstGeom>
          <a:noFill/>
          <a:ln w="9525" cap="flat" cmpd="sng">
            <a:solidFill>
              <a:schemeClr val="dk2"/>
            </a:solidFill>
            <a:prstDash val="solid"/>
            <a:round/>
            <a:headEnd type="none" w="med" len="med"/>
            <a:tailEnd type="triangle" w="med" len="med"/>
          </a:ln>
        </p:spPr>
      </p:cxnSp>
      <p:cxnSp>
        <p:nvCxnSpPr>
          <p:cNvPr id="423" name="Google Shape;423;p45"/>
          <p:cNvCxnSpPr>
            <a:stCxn id="418" idx="1"/>
          </p:cNvCxnSpPr>
          <p:nvPr/>
        </p:nvCxnSpPr>
        <p:spPr>
          <a:xfrm rot="10800000">
            <a:off x="4638700" y="3363850"/>
            <a:ext cx="1280400" cy="1811700"/>
          </a:xfrm>
          <a:prstGeom prst="straightConnector1">
            <a:avLst/>
          </a:prstGeom>
          <a:noFill/>
          <a:ln w="9525" cap="flat" cmpd="sng">
            <a:solidFill>
              <a:schemeClr val="dk2"/>
            </a:solidFill>
            <a:prstDash val="solid"/>
            <a:round/>
            <a:headEnd type="none" w="med" len="med"/>
            <a:tailEnd type="triangle" w="med" len="med"/>
          </a:ln>
        </p:spPr>
      </p:cxnSp>
      <p:sp>
        <p:nvSpPr>
          <p:cNvPr id="424" name="Google Shape;424;p45"/>
          <p:cNvSpPr txBox="1"/>
          <p:nvPr/>
        </p:nvSpPr>
        <p:spPr>
          <a:xfrm>
            <a:off x="944088" y="1928425"/>
            <a:ext cx="3270900" cy="6627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pl" kern="0">
                <a:solidFill>
                  <a:srgbClr val="000000"/>
                </a:solidFill>
                <a:latin typeface="Arial"/>
                <a:cs typeface="Arial"/>
                <a:sym typeface="Arial"/>
              </a:rPr>
              <a:t>You have a visitor abandoning a shopping cart...</a:t>
            </a:r>
            <a:endParaRPr sz="2000" kern="0">
              <a:solidFill>
                <a:srgbClr val="000000"/>
              </a:solidFill>
              <a:latin typeface="Arial"/>
              <a:cs typeface="Arial"/>
              <a:sym typeface="Arial"/>
            </a:endParaRPr>
          </a:p>
        </p:txBody>
      </p:sp>
      <p:pic>
        <p:nvPicPr>
          <p:cNvPr id="425" name="Google Shape;425;p45"/>
          <p:cNvPicPr preferRelativeResize="0"/>
          <p:nvPr/>
        </p:nvPicPr>
        <p:blipFill>
          <a:blip r:embed="rId5">
            <a:alphaModFix/>
          </a:blip>
          <a:stretch>
            <a:fillRect/>
          </a:stretch>
        </p:blipFill>
        <p:spPr>
          <a:xfrm>
            <a:off x="225921" y="1088775"/>
            <a:ext cx="1274456" cy="491101"/>
          </a:xfrm>
          <a:prstGeom prst="rect">
            <a:avLst/>
          </a:prstGeom>
          <a:noFill/>
          <a:ln>
            <a:noFill/>
          </a:ln>
        </p:spPr>
      </p:pic>
      <p:pic>
        <p:nvPicPr>
          <p:cNvPr id="426" name="Google Shape;426;p45"/>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1000"/>
                                        <p:tgtEl>
                                          <p:spTgt spid="4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4"/>
                                        </p:tgtEl>
                                        <p:attrNameLst>
                                          <p:attrName>style.visibility</p:attrName>
                                        </p:attrNameLst>
                                      </p:cBhvr>
                                      <p:to>
                                        <p:strVal val="visible"/>
                                      </p:to>
                                    </p:set>
                                    <p:animEffect transition="in" filter="fade">
                                      <p:cBhvr>
                                        <p:cTn id="12" dur="1000"/>
                                        <p:tgtEl>
                                          <p:spTgt spid="414"/>
                                        </p:tgtEl>
                                      </p:cBhvr>
                                    </p:animEffect>
                                  </p:childTnLst>
                                </p:cTn>
                              </p:par>
                              <p:par>
                                <p:cTn id="13" presetID="10" presetClass="entr" presetSubtype="0" fill="hold" nodeType="withEffect">
                                  <p:stCondLst>
                                    <p:cond delay="0"/>
                                  </p:stCondLst>
                                  <p:childTnLst>
                                    <p:set>
                                      <p:cBhvr>
                                        <p:cTn id="14" dur="1" fill="hold">
                                          <p:stCondLst>
                                            <p:cond delay="0"/>
                                          </p:stCondLst>
                                        </p:cTn>
                                        <p:tgtEl>
                                          <p:spTgt spid="419"/>
                                        </p:tgtEl>
                                        <p:attrNameLst>
                                          <p:attrName>style.visibility</p:attrName>
                                        </p:attrNameLst>
                                      </p:cBhvr>
                                      <p:to>
                                        <p:strVal val="visible"/>
                                      </p:to>
                                    </p:set>
                                    <p:animEffect transition="in" filter="fade">
                                      <p:cBhvr>
                                        <p:cTn id="15" dur="1000"/>
                                        <p:tgtEl>
                                          <p:spTgt spid="4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7"/>
                                        </p:tgtEl>
                                        <p:attrNameLst>
                                          <p:attrName>style.visibility</p:attrName>
                                        </p:attrNameLst>
                                      </p:cBhvr>
                                      <p:to>
                                        <p:strVal val="visible"/>
                                      </p:to>
                                    </p:set>
                                    <p:animEffect transition="in" filter="fade">
                                      <p:cBhvr>
                                        <p:cTn id="20" dur="1000"/>
                                        <p:tgtEl>
                                          <p:spTgt spid="417"/>
                                        </p:tgtEl>
                                      </p:cBhvr>
                                    </p:animEffect>
                                  </p:childTnLst>
                                </p:cTn>
                              </p:par>
                              <p:par>
                                <p:cTn id="21" presetID="10" presetClass="entr" presetSubtype="0" fill="hold" nodeType="withEffect">
                                  <p:stCondLst>
                                    <p:cond delay="0"/>
                                  </p:stCondLst>
                                  <p:childTnLst>
                                    <p:set>
                                      <p:cBhvr>
                                        <p:cTn id="22" dur="1" fill="hold">
                                          <p:stCondLst>
                                            <p:cond delay="0"/>
                                          </p:stCondLst>
                                        </p:cTn>
                                        <p:tgtEl>
                                          <p:spTgt spid="420"/>
                                        </p:tgtEl>
                                        <p:attrNameLst>
                                          <p:attrName>style.visibility</p:attrName>
                                        </p:attrNameLst>
                                      </p:cBhvr>
                                      <p:to>
                                        <p:strVal val="visible"/>
                                      </p:to>
                                    </p:set>
                                    <p:animEffect transition="in" filter="fade">
                                      <p:cBhvr>
                                        <p:cTn id="23" dur="1000"/>
                                        <p:tgtEl>
                                          <p:spTgt spid="4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15"/>
                                        </p:tgtEl>
                                        <p:attrNameLst>
                                          <p:attrName>style.visibility</p:attrName>
                                        </p:attrNameLst>
                                      </p:cBhvr>
                                      <p:to>
                                        <p:strVal val="visible"/>
                                      </p:to>
                                    </p:set>
                                    <p:animEffect transition="in" filter="fade">
                                      <p:cBhvr>
                                        <p:cTn id="28" dur="1000"/>
                                        <p:tgtEl>
                                          <p:spTgt spid="415"/>
                                        </p:tgtEl>
                                      </p:cBhvr>
                                    </p:animEffect>
                                  </p:childTnLst>
                                </p:cTn>
                              </p:par>
                              <p:par>
                                <p:cTn id="29" presetID="10" presetClass="entr" presetSubtype="0" fill="hold" nodeType="withEffect">
                                  <p:stCondLst>
                                    <p:cond delay="0"/>
                                  </p:stCondLst>
                                  <p:childTnLst>
                                    <p:set>
                                      <p:cBhvr>
                                        <p:cTn id="30" dur="1" fill="hold">
                                          <p:stCondLst>
                                            <p:cond delay="0"/>
                                          </p:stCondLst>
                                        </p:cTn>
                                        <p:tgtEl>
                                          <p:spTgt spid="421"/>
                                        </p:tgtEl>
                                        <p:attrNameLst>
                                          <p:attrName>style.visibility</p:attrName>
                                        </p:attrNameLst>
                                      </p:cBhvr>
                                      <p:to>
                                        <p:strVal val="visible"/>
                                      </p:to>
                                    </p:set>
                                    <p:animEffect transition="in" filter="fade">
                                      <p:cBhvr>
                                        <p:cTn id="31" dur="1000"/>
                                        <p:tgtEl>
                                          <p:spTgt spid="4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16"/>
                                        </p:tgtEl>
                                        <p:attrNameLst>
                                          <p:attrName>style.visibility</p:attrName>
                                        </p:attrNameLst>
                                      </p:cBhvr>
                                      <p:to>
                                        <p:strVal val="visible"/>
                                      </p:to>
                                    </p:set>
                                    <p:animEffect transition="in" filter="fade">
                                      <p:cBhvr>
                                        <p:cTn id="36" dur="1000"/>
                                        <p:tgtEl>
                                          <p:spTgt spid="416"/>
                                        </p:tgtEl>
                                      </p:cBhvr>
                                    </p:animEffect>
                                  </p:childTnLst>
                                </p:cTn>
                              </p:par>
                              <p:par>
                                <p:cTn id="37" presetID="10" presetClass="entr" presetSubtype="0" fill="hold" nodeType="withEffect">
                                  <p:stCondLst>
                                    <p:cond delay="0"/>
                                  </p:stCondLst>
                                  <p:childTnLst>
                                    <p:set>
                                      <p:cBhvr>
                                        <p:cTn id="38" dur="1" fill="hold">
                                          <p:stCondLst>
                                            <p:cond delay="0"/>
                                          </p:stCondLst>
                                        </p:cTn>
                                        <p:tgtEl>
                                          <p:spTgt spid="422"/>
                                        </p:tgtEl>
                                        <p:attrNameLst>
                                          <p:attrName>style.visibility</p:attrName>
                                        </p:attrNameLst>
                                      </p:cBhvr>
                                      <p:to>
                                        <p:strVal val="visible"/>
                                      </p:to>
                                    </p:set>
                                    <p:animEffect transition="in" filter="fade">
                                      <p:cBhvr>
                                        <p:cTn id="39" dur="1000"/>
                                        <p:tgtEl>
                                          <p:spTgt spid="4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18"/>
                                        </p:tgtEl>
                                        <p:attrNameLst>
                                          <p:attrName>style.visibility</p:attrName>
                                        </p:attrNameLst>
                                      </p:cBhvr>
                                      <p:to>
                                        <p:strVal val="visible"/>
                                      </p:to>
                                    </p:set>
                                    <p:animEffect transition="in" filter="fade">
                                      <p:cBhvr>
                                        <p:cTn id="44" dur="1000"/>
                                        <p:tgtEl>
                                          <p:spTgt spid="418"/>
                                        </p:tgtEl>
                                      </p:cBhvr>
                                    </p:animEffect>
                                  </p:childTnLst>
                                </p:cTn>
                              </p:par>
                              <p:par>
                                <p:cTn id="45" presetID="10" presetClass="entr" presetSubtype="0" fill="hold" nodeType="withEffect">
                                  <p:stCondLst>
                                    <p:cond delay="0"/>
                                  </p:stCondLst>
                                  <p:childTnLst>
                                    <p:set>
                                      <p:cBhvr>
                                        <p:cTn id="46" dur="1" fill="hold">
                                          <p:stCondLst>
                                            <p:cond delay="0"/>
                                          </p:stCondLst>
                                        </p:cTn>
                                        <p:tgtEl>
                                          <p:spTgt spid="423"/>
                                        </p:tgtEl>
                                        <p:attrNameLst>
                                          <p:attrName>style.visibility</p:attrName>
                                        </p:attrNameLst>
                                      </p:cBhvr>
                                      <p:to>
                                        <p:strVal val="visible"/>
                                      </p:to>
                                    </p:set>
                                    <p:animEffect transition="in" filter="fade">
                                      <p:cBhvr>
                                        <p:cTn id="47" dur="10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30"/>
        <p:cNvGrpSpPr/>
        <p:nvPr/>
      </p:nvGrpSpPr>
      <p:grpSpPr>
        <a:xfrm>
          <a:off x="0" y="0"/>
          <a:ext cx="0" cy="0"/>
          <a:chOff x="0" y="0"/>
          <a:chExt cx="0" cy="0"/>
        </a:xfrm>
      </p:grpSpPr>
      <p:pic>
        <p:nvPicPr>
          <p:cNvPr id="431" name="Google Shape;431;p46"/>
          <p:cNvPicPr preferRelativeResize="0"/>
          <p:nvPr/>
        </p:nvPicPr>
        <p:blipFill rotWithShape="1">
          <a:blip r:embed="rId3">
            <a:alphaModFix/>
          </a:blip>
          <a:srcRect r="-10168"/>
          <a:stretch/>
        </p:blipFill>
        <p:spPr>
          <a:xfrm>
            <a:off x="1" y="857247"/>
            <a:ext cx="10073665" cy="5143500"/>
          </a:xfrm>
          <a:prstGeom prst="rect">
            <a:avLst/>
          </a:prstGeom>
          <a:noFill/>
          <a:ln>
            <a:noFill/>
          </a:ln>
        </p:spPr>
      </p:pic>
      <p:pic>
        <p:nvPicPr>
          <p:cNvPr id="432" name="Google Shape;432;p46"/>
          <p:cNvPicPr preferRelativeResize="0"/>
          <p:nvPr/>
        </p:nvPicPr>
        <p:blipFill>
          <a:blip r:embed="rId4">
            <a:alphaModFix/>
          </a:blip>
          <a:stretch>
            <a:fillRect/>
          </a:stretch>
        </p:blipFill>
        <p:spPr>
          <a:xfrm>
            <a:off x="225921" y="1088775"/>
            <a:ext cx="1274456" cy="491101"/>
          </a:xfrm>
          <a:prstGeom prst="rect">
            <a:avLst/>
          </a:prstGeom>
          <a:noFill/>
          <a:ln>
            <a:noFill/>
          </a:ln>
        </p:spPr>
      </p:pic>
      <p:pic>
        <p:nvPicPr>
          <p:cNvPr id="433" name="Google Shape;433;p46"/>
          <p:cNvPicPr preferRelativeResize="0"/>
          <p:nvPr/>
        </p:nvPicPr>
        <p:blipFill>
          <a:blip r:embed="rId5">
            <a:alphaModFix/>
          </a:blip>
          <a:stretch>
            <a:fillRect/>
          </a:stretch>
        </p:blipFill>
        <p:spPr>
          <a:xfrm>
            <a:off x="2091845" y="857250"/>
            <a:ext cx="5703113" cy="5143500"/>
          </a:xfrm>
          <a:prstGeom prst="rect">
            <a:avLst/>
          </a:prstGeom>
          <a:noFill/>
          <a:ln>
            <a:noFill/>
          </a:ln>
        </p:spPr>
      </p:pic>
      <p:sp>
        <p:nvSpPr>
          <p:cNvPr id="434" name="Google Shape;434;p46"/>
          <p:cNvSpPr txBox="1"/>
          <p:nvPr/>
        </p:nvSpPr>
        <p:spPr>
          <a:xfrm>
            <a:off x="264275" y="1578475"/>
            <a:ext cx="4073400" cy="8724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buSzPts val="1100"/>
            </a:pPr>
            <a:r>
              <a:rPr lang="pl" sz="2400" b="1" kern="0">
                <a:solidFill>
                  <a:srgbClr val="2D2D29"/>
                </a:solidFill>
                <a:latin typeface="Space Mono"/>
                <a:ea typeface="Space Mono"/>
                <a:cs typeface="Space Mono"/>
                <a:sym typeface="Space Mono"/>
              </a:rPr>
              <a:t>Off-site Marketing Automation</a:t>
            </a: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endParaRPr sz="2400" b="1"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pPr>
            <a:endParaRPr sz="2400" b="1" kern="0">
              <a:solidFill>
                <a:srgbClr val="2D2D29"/>
              </a:solidFill>
              <a:latin typeface="Space Mono"/>
              <a:ea typeface="Space Mono"/>
              <a:cs typeface="Space Mono"/>
              <a:sym typeface="Space Mono"/>
            </a:endParaRPr>
          </a:p>
        </p:txBody>
      </p:sp>
      <p:pic>
        <p:nvPicPr>
          <p:cNvPr id="435" name="Google Shape;435;p46"/>
          <p:cNvPicPr preferRelativeResize="0"/>
          <p:nvPr/>
        </p:nvPicPr>
        <p:blipFill>
          <a:blip r:embed="rId6">
            <a:alphaModFix/>
          </a:blip>
          <a:stretch>
            <a:fillRect/>
          </a:stretch>
        </p:blipFill>
        <p:spPr>
          <a:xfrm rot="1658659">
            <a:off x="1706650" y="3606700"/>
            <a:ext cx="1181100" cy="780450"/>
          </a:xfrm>
          <a:prstGeom prst="rect">
            <a:avLst/>
          </a:prstGeom>
          <a:noFill/>
          <a:ln>
            <a:noFill/>
          </a:ln>
        </p:spPr>
      </p:pic>
      <p:pic>
        <p:nvPicPr>
          <p:cNvPr id="436" name="Google Shape;436;p46"/>
          <p:cNvPicPr preferRelativeResize="0"/>
          <p:nvPr/>
        </p:nvPicPr>
        <p:blipFill>
          <a:blip r:embed="rId7">
            <a:alphaModFix/>
          </a:blip>
          <a:stretch>
            <a:fillRect/>
          </a:stretch>
        </p:blipFill>
        <p:spPr>
          <a:xfrm>
            <a:off x="1510374" y="1104775"/>
            <a:ext cx="1079828" cy="491100"/>
          </a:xfrm>
          <a:prstGeom prst="rect">
            <a:avLst/>
          </a:prstGeom>
          <a:noFill/>
          <a:ln>
            <a:noFill/>
          </a:ln>
        </p:spPr>
      </p:pic>
      <p:cxnSp>
        <p:nvCxnSpPr>
          <p:cNvPr id="437" name="Google Shape;437;p46"/>
          <p:cNvCxnSpPr/>
          <p:nvPr/>
        </p:nvCxnSpPr>
        <p:spPr>
          <a:xfrm rot="10800000">
            <a:off x="7429300" y="2215575"/>
            <a:ext cx="1186200" cy="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7"/>
                                        </p:tgtEl>
                                        <p:attrNameLst>
                                          <p:attrName>style.visibility</p:attrName>
                                        </p:attrNameLst>
                                      </p:cBhvr>
                                      <p:to>
                                        <p:strVal val="visible"/>
                                      </p:to>
                                    </p:set>
                                    <p:animEffect transition="in" filter="fade">
                                      <p:cBhvr>
                                        <p:cTn id="7" dur="10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441"/>
        <p:cNvGrpSpPr/>
        <p:nvPr/>
      </p:nvGrpSpPr>
      <p:grpSpPr>
        <a:xfrm>
          <a:off x="0" y="0"/>
          <a:ext cx="0" cy="0"/>
          <a:chOff x="0" y="0"/>
          <a:chExt cx="0" cy="0"/>
        </a:xfrm>
      </p:grpSpPr>
      <p:pic>
        <p:nvPicPr>
          <p:cNvPr id="442" name="Google Shape;442;p47"/>
          <p:cNvPicPr preferRelativeResize="0"/>
          <p:nvPr/>
        </p:nvPicPr>
        <p:blipFill rotWithShape="1">
          <a:blip r:embed="rId3">
            <a:alphaModFix/>
          </a:blip>
          <a:srcRect r="2238"/>
          <a:stretch/>
        </p:blipFill>
        <p:spPr>
          <a:xfrm>
            <a:off x="3034526" y="849051"/>
            <a:ext cx="6719073" cy="5155025"/>
          </a:xfrm>
          <a:prstGeom prst="rect">
            <a:avLst/>
          </a:prstGeom>
          <a:noFill/>
          <a:ln>
            <a:noFill/>
          </a:ln>
        </p:spPr>
      </p:pic>
      <p:pic>
        <p:nvPicPr>
          <p:cNvPr id="443" name="Google Shape;443;p47"/>
          <p:cNvPicPr preferRelativeResize="0"/>
          <p:nvPr/>
        </p:nvPicPr>
        <p:blipFill rotWithShape="1">
          <a:blip r:embed="rId4">
            <a:alphaModFix/>
          </a:blip>
          <a:srcRect/>
          <a:stretch/>
        </p:blipFill>
        <p:spPr>
          <a:xfrm>
            <a:off x="-1" y="857250"/>
            <a:ext cx="4721649" cy="5143500"/>
          </a:xfrm>
          <a:prstGeom prst="rect">
            <a:avLst/>
          </a:prstGeom>
          <a:noFill/>
          <a:ln>
            <a:noFill/>
          </a:ln>
        </p:spPr>
      </p:pic>
      <p:sp>
        <p:nvSpPr>
          <p:cNvPr id="444" name="Google Shape;444;p47"/>
          <p:cNvSpPr txBox="1">
            <a:spLocks noGrp="1"/>
          </p:cNvSpPr>
          <p:nvPr>
            <p:ph type="body" idx="1"/>
          </p:nvPr>
        </p:nvSpPr>
        <p:spPr>
          <a:xfrm>
            <a:off x="127075" y="2813700"/>
            <a:ext cx="3803100" cy="1230600"/>
          </a:xfrm>
          <a:prstGeom prst="rect">
            <a:avLst/>
          </a:prstGeom>
        </p:spPr>
        <p:txBody>
          <a:bodyPr spcFirstLastPara="1" wrap="square" lIns="91425" tIns="91425" rIns="91425" bIns="91425" anchor="ctr" anchorCtr="0">
            <a:noAutofit/>
          </a:bodyPr>
          <a:lstStyle/>
          <a:p>
            <a:pPr marL="0" indent="0" algn="ctr">
              <a:spcAft>
                <a:spcPts val="500"/>
              </a:spcAft>
              <a:buNone/>
            </a:pPr>
            <a:r>
              <a:rPr lang="pl" sz="4400" b="1">
                <a:solidFill>
                  <a:srgbClr val="2D2D29"/>
                </a:solidFill>
                <a:latin typeface="Roboto"/>
                <a:ea typeface="Roboto"/>
                <a:cs typeface="Roboto"/>
                <a:sym typeface="Roboto"/>
              </a:rPr>
              <a:t>THANK YOU!</a:t>
            </a:r>
            <a:endParaRPr sz="4400" b="1">
              <a:solidFill>
                <a:srgbClr val="2D2D29"/>
              </a:solidFill>
              <a:latin typeface="Roboto"/>
              <a:ea typeface="Roboto"/>
              <a:cs typeface="Roboto"/>
              <a:sym typeface="Roboto"/>
            </a:endParaRPr>
          </a:p>
        </p:txBody>
      </p:sp>
      <p:sp>
        <p:nvSpPr>
          <p:cNvPr id="445" name="Google Shape;445;p47"/>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46" name="Google Shape;446;p47"/>
          <p:cNvSpPr txBox="1"/>
          <p:nvPr/>
        </p:nvSpPr>
        <p:spPr>
          <a:xfrm>
            <a:off x="225925" y="1588625"/>
            <a:ext cx="38673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pl" sz="2100" b="1" kern="0">
                <a:solidFill>
                  <a:srgbClr val="2D2D29"/>
                </a:solidFill>
                <a:latin typeface="Space Mono"/>
                <a:ea typeface="Space Mono"/>
                <a:cs typeface="Space Mono"/>
                <a:sym typeface="Space Mono"/>
              </a:rPr>
              <a:t>Keep up the good work!</a:t>
            </a:r>
            <a:endParaRPr sz="2100" b="1" kern="0">
              <a:solidFill>
                <a:srgbClr val="2D2D29"/>
              </a:solidFill>
              <a:latin typeface="Space Mono"/>
              <a:ea typeface="Space Mono"/>
              <a:cs typeface="Space Mono"/>
              <a:sym typeface="Space Mono"/>
            </a:endParaRPr>
          </a:p>
        </p:txBody>
      </p:sp>
      <p:pic>
        <p:nvPicPr>
          <p:cNvPr id="447" name="Google Shape;447;p47"/>
          <p:cNvPicPr preferRelativeResize="0"/>
          <p:nvPr/>
        </p:nvPicPr>
        <p:blipFill>
          <a:blip r:embed="rId5">
            <a:alphaModFix/>
          </a:blip>
          <a:stretch>
            <a:fillRect/>
          </a:stretch>
        </p:blipFill>
        <p:spPr>
          <a:xfrm>
            <a:off x="225921" y="1088775"/>
            <a:ext cx="1274456" cy="491101"/>
          </a:xfrm>
          <a:prstGeom prst="rect">
            <a:avLst/>
          </a:prstGeom>
          <a:noFill/>
          <a:ln>
            <a:noFill/>
          </a:ln>
        </p:spPr>
      </p:pic>
      <p:pic>
        <p:nvPicPr>
          <p:cNvPr id="448" name="Google Shape;448;p47"/>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48"/>
          <p:cNvPicPr preferRelativeResize="0"/>
          <p:nvPr/>
        </p:nvPicPr>
        <p:blipFill>
          <a:blip r:embed="rId3">
            <a:alphaModFix/>
          </a:blip>
          <a:stretch>
            <a:fillRect/>
          </a:stretch>
        </p:blipFill>
        <p:spPr>
          <a:xfrm>
            <a:off x="2354325" y="798301"/>
            <a:ext cx="7881075" cy="5254030"/>
          </a:xfrm>
          <a:prstGeom prst="rect">
            <a:avLst/>
          </a:prstGeom>
          <a:noFill/>
          <a:ln>
            <a:noFill/>
          </a:ln>
        </p:spPr>
      </p:pic>
      <p:pic>
        <p:nvPicPr>
          <p:cNvPr id="454" name="Google Shape;454;p48"/>
          <p:cNvPicPr preferRelativeResize="0"/>
          <p:nvPr/>
        </p:nvPicPr>
        <p:blipFill rotWithShape="1">
          <a:blip r:embed="rId4">
            <a:alphaModFix/>
          </a:blip>
          <a:srcRect/>
          <a:stretch/>
        </p:blipFill>
        <p:spPr>
          <a:xfrm>
            <a:off x="-1" y="857250"/>
            <a:ext cx="4721649" cy="5143500"/>
          </a:xfrm>
          <a:prstGeom prst="rect">
            <a:avLst/>
          </a:prstGeom>
          <a:noFill/>
          <a:ln>
            <a:noFill/>
          </a:ln>
        </p:spPr>
      </p:pic>
      <p:sp>
        <p:nvSpPr>
          <p:cNvPr id="455" name="Google Shape;455;p48"/>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56" name="Google Shape;456;p48"/>
          <p:cNvSpPr txBox="1">
            <a:spLocks noGrp="1"/>
          </p:cNvSpPr>
          <p:nvPr>
            <p:ph type="body" idx="1"/>
          </p:nvPr>
        </p:nvSpPr>
        <p:spPr>
          <a:xfrm>
            <a:off x="275025" y="2158325"/>
            <a:ext cx="3386400" cy="1272900"/>
          </a:xfrm>
          <a:prstGeom prst="rect">
            <a:avLst/>
          </a:prstGeom>
        </p:spPr>
        <p:txBody>
          <a:bodyPr spcFirstLastPara="1" wrap="square" lIns="91425" tIns="91425" rIns="91425" bIns="91425" anchor="t" anchorCtr="0">
            <a:noAutofit/>
          </a:bodyPr>
          <a:lstStyle/>
          <a:p>
            <a:pPr marL="0" indent="0">
              <a:spcAft>
                <a:spcPts val="1600"/>
              </a:spcAft>
              <a:buNone/>
            </a:pPr>
            <a:r>
              <a:rPr lang="pl" sz="1200">
                <a:solidFill>
                  <a:srgbClr val="2D2D29"/>
                </a:solidFill>
                <a:latin typeface="Roboto Light"/>
                <a:ea typeface="Roboto Light"/>
                <a:cs typeface="Roboto Light"/>
                <a:sym typeface="Roboto Light"/>
              </a:rPr>
              <a:t>edrone is not only about Instant ROI. In order to stay ahead of competition we work with over 200 partners from all around the world, generating value and staying up to date with trends from the eCommerce industry.</a:t>
            </a:r>
            <a:endParaRPr sz="1200">
              <a:solidFill>
                <a:srgbClr val="2D2D29"/>
              </a:solidFill>
              <a:latin typeface="Roboto Light"/>
              <a:ea typeface="Roboto Light"/>
              <a:cs typeface="Roboto Light"/>
              <a:sym typeface="Roboto Light"/>
            </a:endParaRPr>
          </a:p>
        </p:txBody>
      </p:sp>
      <p:pic>
        <p:nvPicPr>
          <p:cNvPr id="457" name="Google Shape;457;p48"/>
          <p:cNvPicPr preferRelativeResize="0"/>
          <p:nvPr/>
        </p:nvPicPr>
        <p:blipFill>
          <a:blip r:embed="rId5">
            <a:alphaModFix/>
          </a:blip>
          <a:stretch>
            <a:fillRect/>
          </a:stretch>
        </p:blipFill>
        <p:spPr>
          <a:xfrm>
            <a:off x="354778" y="4174926"/>
            <a:ext cx="904717" cy="274500"/>
          </a:xfrm>
          <a:prstGeom prst="rect">
            <a:avLst/>
          </a:prstGeom>
          <a:noFill/>
          <a:ln>
            <a:noFill/>
          </a:ln>
        </p:spPr>
      </p:pic>
      <p:pic>
        <p:nvPicPr>
          <p:cNvPr id="458" name="Google Shape;458;p48"/>
          <p:cNvPicPr preferRelativeResize="0"/>
          <p:nvPr/>
        </p:nvPicPr>
        <p:blipFill>
          <a:blip r:embed="rId6">
            <a:alphaModFix/>
          </a:blip>
          <a:stretch>
            <a:fillRect/>
          </a:stretch>
        </p:blipFill>
        <p:spPr>
          <a:xfrm>
            <a:off x="1447148" y="4174921"/>
            <a:ext cx="820108" cy="274500"/>
          </a:xfrm>
          <a:prstGeom prst="rect">
            <a:avLst/>
          </a:prstGeom>
          <a:noFill/>
          <a:ln>
            <a:noFill/>
          </a:ln>
        </p:spPr>
      </p:pic>
      <p:pic>
        <p:nvPicPr>
          <p:cNvPr id="459" name="Google Shape;459;p48"/>
          <p:cNvPicPr preferRelativeResize="0"/>
          <p:nvPr/>
        </p:nvPicPr>
        <p:blipFill>
          <a:blip r:embed="rId7">
            <a:alphaModFix/>
          </a:blip>
          <a:stretch>
            <a:fillRect/>
          </a:stretch>
        </p:blipFill>
        <p:spPr>
          <a:xfrm>
            <a:off x="1501477" y="4689428"/>
            <a:ext cx="642965" cy="312801"/>
          </a:xfrm>
          <a:prstGeom prst="rect">
            <a:avLst/>
          </a:prstGeom>
          <a:noFill/>
          <a:ln>
            <a:noFill/>
          </a:ln>
        </p:spPr>
      </p:pic>
      <p:pic>
        <p:nvPicPr>
          <p:cNvPr id="460" name="Google Shape;460;p48"/>
          <p:cNvPicPr preferRelativeResize="0"/>
          <p:nvPr/>
        </p:nvPicPr>
        <p:blipFill>
          <a:blip r:embed="rId8">
            <a:alphaModFix/>
          </a:blip>
          <a:stretch>
            <a:fillRect/>
          </a:stretch>
        </p:blipFill>
        <p:spPr>
          <a:xfrm>
            <a:off x="3115465" y="4613225"/>
            <a:ext cx="496386" cy="496386"/>
          </a:xfrm>
          <a:prstGeom prst="rect">
            <a:avLst/>
          </a:prstGeom>
          <a:noFill/>
          <a:ln>
            <a:noFill/>
          </a:ln>
        </p:spPr>
      </p:pic>
      <p:pic>
        <p:nvPicPr>
          <p:cNvPr id="461" name="Google Shape;461;p48"/>
          <p:cNvPicPr preferRelativeResize="0"/>
          <p:nvPr/>
        </p:nvPicPr>
        <p:blipFill>
          <a:blip r:embed="rId9">
            <a:alphaModFix/>
          </a:blip>
          <a:stretch>
            <a:fillRect/>
          </a:stretch>
        </p:blipFill>
        <p:spPr>
          <a:xfrm>
            <a:off x="362501" y="4689436"/>
            <a:ext cx="1049650" cy="312800"/>
          </a:xfrm>
          <a:prstGeom prst="rect">
            <a:avLst/>
          </a:prstGeom>
          <a:noFill/>
          <a:ln>
            <a:noFill/>
          </a:ln>
        </p:spPr>
      </p:pic>
      <p:pic>
        <p:nvPicPr>
          <p:cNvPr id="462" name="Google Shape;462;p48"/>
          <p:cNvPicPr preferRelativeResize="0"/>
          <p:nvPr/>
        </p:nvPicPr>
        <p:blipFill>
          <a:blip r:embed="rId10">
            <a:alphaModFix/>
          </a:blip>
          <a:stretch>
            <a:fillRect/>
          </a:stretch>
        </p:blipFill>
        <p:spPr>
          <a:xfrm>
            <a:off x="2381777" y="4692332"/>
            <a:ext cx="496386" cy="306999"/>
          </a:xfrm>
          <a:prstGeom prst="rect">
            <a:avLst/>
          </a:prstGeom>
          <a:noFill/>
          <a:ln>
            <a:noFill/>
          </a:ln>
        </p:spPr>
      </p:pic>
      <p:pic>
        <p:nvPicPr>
          <p:cNvPr id="463" name="Google Shape;463;p48"/>
          <p:cNvPicPr preferRelativeResize="0"/>
          <p:nvPr/>
        </p:nvPicPr>
        <p:blipFill>
          <a:blip r:embed="rId11">
            <a:alphaModFix/>
          </a:blip>
          <a:stretch>
            <a:fillRect/>
          </a:stretch>
        </p:blipFill>
        <p:spPr>
          <a:xfrm>
            <a:off x="2443578" y="4232226"/>
            <a:ext cx="1173151" cy="159900"/>
          </a:xfrm>
          <a:prstGeom prst="rect">
            <a:avLst/>
          </a:prstGeom>
          <a:noFill/>
          <a:ln>
            <a:noFill/>
          </a:ln>
        </p:spPr>
      </p:pic>
      <p:pic>
        <p:nvPicPr>
          <p:cNvPr id="464" name="Google Shape;464;p48"/>
          <p:cNvPicPr preferRelativeResize="0"/>
          <p:nvPr/>
        </p:nvPicPr>
        <p:blipFill>
          <a:blip r:embed="rId12">
            <a:alphaModFix/>
          </a:blip>
          <a:stretch>
            <a:fillRect/>
          </a:stretch>
        </p:blipFill>
        <p:spPr>
          <a:xfrm>
            <a:off x="344572" y="5276365"/>
            <a:ext cx="1049650" cy="225513"/>
          </a:xfrm>
          <a:prstGeom prst="rect">
            <a:avLst/>
          </a:prstGeom>
          <a:noFill/>
          <a:ln>
            <a:noFill/>
          </a:ln>
        </p:spPr>
      </p:pic>
      <p:pic>
        <p:nvPicPr>
          <p:cNvPr id="465" name="Google Shape;465;p48"/>
          <p:cNvPicPr preferRelativeResize="0"/>
          <p:nvPr/>
        </p:nvPicPr>
        <p:blipFill>
          <a:blip r:embed="rId13">
            <a:alphaModFix/>
          </a:blip>
          <a:stretch>
            <a:fillRect/>
          </a:stretch>
        </p:blipFill>
        <p:spPr>
          <a:xfrm>
            <a:off x="1506353" y="5232715"/>
            <a:ext cx="1044437" cy="312800"/>
          </a:xfrm>
          <a:prstGeom prst="rect">
            <a:avLst/>
          </a:prstGeom>
          <a:noFill/>
          <a:ln>
            <a:noFill/>
          </a:ln>
        </p:spPr>
      </p:pic>
      <p:pic>
        <p:nvPicPr>
          <p:cNvPr id="466" name="Google Shape;466;p48"/>
          <p:cNvPicPr preferRelativeResize="0"/>
          <p:nvPr/>
        </p:nvPicPr>
        <p:blipFill>
          <a:blip r:embed="rId14">
            <a:alphaModFix/>
          </a:blip>
          <a:stretch>
            <a:fillRect/>
          </a:stretch>
        </p:blipFill>
        <p:spPr>
          <a:xfrm>
            <a:off x="2588127" y="5111353"/>
            <a:ext cx="771272" cy="416475"/>
          </a:xfrm>
          <a:prstGeom prst="rect">
            <a:avLst/>
          </a:prstGeom>
          <a:noFill/>
          <a:ln>
            <a:noFill/>
          </a:ln>
        </p:spPr>
      </p:pic>
      <p:pic>
        <p:nvPicPr>
          <p:cNvPr id="467" name="Google Shape;467;p48"/>
          <p:cNvPicPr preferRelativeResize="0"/>
          <p:nvPr/>
        </p:nvPicPr>
        <p:blipFill>
          <a:blip r:embed="rId15">
            <a:alphaModFix/>
          </a:blip>
          <a:stretch>
            <a:fillRect/>
          </a:stretch>
        </p:blipFill>
        <p:spPr>
          <a:xfrm>
            <a:off x="1267392" y="3733910"/>
            <a:ext cx="904726" cy="190188"/>
          </a:xfrm>
          <a:prstGeom prst="rect">
            <a:avLst/>
          </a:prstGeom>
          <a:noFill/>
          <a:ln>
            <a:noFill/>
          </a:ln>
        </p:spPr>
      </p:pic>
      <p:pic>
        <p:nvPicPr>
          <p:cNvPr id="468" name="Google Shape;468;p48"/>
          <p:cNvPicPr preferRelativeResize="0"/>
          <p:nvPr/>
        </p:nvPicPr>
        <p:blipFill>
          <a:blip r:embed="rId16">
            <a:alphaModFix/>
          </a:blip>
          <a:stretch>
            <a:fillRect/>
          </a:stretch>
        </p:blipFill>
        <p:spPr>
          <a:xfrm>
            <a:off x="2935406" y="3613251"/>
            <a:ext cx="968570" cy="496376"/>
          </a:xfrm>
          <a:prstGeom prst="rect">
            <a:avLst/>
          </a:prstGeom>
          <a:noFill/>
          <a:ln>
            <a:noFill/>
          </a:ln>
        </p:spPr>
      </p:pic>
      <p:pic>
        <p:nvPicPr>
          <p:cNvPr id="469" name="Google Shape;469;p48"/>
          <p:cNvPicPr preferRelativeResize="0"/>
          <p:nvPr/>
        </p:nvPicPr>
        <p:blipFill>
          <a:blip r:embed="rId17">
            <a:alphaModFix/>
          </a:blip>
          <a:stretch>
            <a:fillRect/>
          </a:stretch>
        </p:blipFill>
        <p:spPr>
          <a:xfrm>
            <a:off x="2354317" y="3760567"/>
            <a:ext cx="459077" cy="274499"/>
          </a:xfrm>
          <a:prstGeom prst="rect">
            <a:avLst/>
          </a:prstGeom>
          <a:noFill/>
          <a:ln>
            <a:noFill/>
          </a:ln>
        </p:spPr>
      </p:pic>
      <p:pic>
        <p:nvPicPr>
          <p:cNvPr id="470" name="Google Shape;470;p48"/>
          <p:cNvPicPr preferRelativeResize="0"/>
          <p:nvPr/>
        </p:nvPicPr>
        <p:blipFill>
          <a:blip r:embed="rId18">
            <a:alphaModFix/>
          </a:blip>
          <a:stretch>
            <a:fillRect/>
          </a:stretch>
        </p:blipFill>
        <p:spPr>
          <a:xfrm>
            <a:off x="362500" y="3742927"/>
            <a:ext cx="700672" cy="237025"/>
          </a:xfrm>
          <a:prstGeom prst="rect">
            <a:avLst/>
          </a:prstGeom>
          <a:noFill/>
          <a:ln>
            <a:noFill/>
          </a:ln>
        </p:spPr>
      </p:pic>
      <p:sp>
        <p:nvSpPr>
          <p:cNvPr id="471" name="Google Shape;471;p48"/>
          <p:cNvSpPr txBox="1"/>
          <p:nvPr/>
        </p:nvSpPr>
        <p:spPr>
          <a:xfrm>
            <a:off x="225925" y="1588625"/>
            <a:ext cx="35037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pl" sz="2100" b="1" kern="0">
                <a:solidFill>
                  <a:srgbClr val="2D2D29"/>
                </a:solidFill>
                <a:latin typeface="Space Mono"/>
                <a:ea typeface="Space Mono"/>
                <a:cs typeface="Space Mono"/>
                <a:sym typeface="Space Mono"/>
              </a:rPr>
              <a:t>Strategic Partners</a:t>
            </a:r>
            <a:endParaRPr sz="2100" b="1" kern="0">
              <a:solidFill>
                <a:srgbClr val="2D2D29"/>
              </a:solidFill>
              <a:latin typeface="Space Mono"/>
              <a:ea typeface="Space Mono"/>
              <a:cs typeface="Space Mono"/>
              <a:sym typeface="Space Mono"/>
            </a:endParaRPr>
          </a:p>
        </p:txBody>
      </p:sp>
      <p:pic>
        <p:nvPicPr>
          <p:cNvPr id="472" name="Google Shape;472;p48"/>
          <p:cNvPicPr preferRelativeResize="0"/>
          <p:nvPr/>
        </p:nvPicPr>
        <p:blipFill>
          <a:blip r:embed="rId19">
            <a:alphaModFix/>
          </a:blip>
          <a:stretch>
            <a:fillRect/>
          </a:stretch>
        </p:blipFill>
        <p:spPr>
          <a:xfrm>
            <a:off x="225921" y="1088775"/>
            <a:ext cx="1274456" cy="491101"/>
          </a:xfrm>
          <a:prstGeom prst="rect">
            <a:avLst/>
          </a:prstGeom>
          <a:noFill/>
          <a:ln>
            <a:noFill/>
          </a:ln>
        </p:spPr>
      </p:pic>
      <p:pic>
        <p:nvPicPr>
          <p:cNvPr id="473" name="Google Shape;473;p48"/>
          <p:cNvPicPr preferRelativeResize="0"/>
          <p:nvPr/>
        </p:nvPicPr>
        <p:blipFill>
          <a:blip r:embed="rId20">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49"/>
          <p:cNvPicPr preferRelativeResize="0"/>
          <p:nvPr/>
        </p:nvPicPr>
        <p:blipFill>
          <a:blip r:embed="rId3">
            <a:alphaModFix/>
          </a:blip>
          <a:stretch>
            <a:fillRect/>
          </a:stretch>
        </p:blipFill>
        <p:spPr>
          <a:xfrm>
            <a:off x="2970972" y="857251"/>
            <a:ext cx="7714488" cy="5143498"/>
          </a:xfrm>
          <a:prstGeom prst="rect">
            <a:avLst/>
          </a:prstGeom>
          <a:noFill/>
          <a:ln>
            <a:noFill/>
          </a:ln>
        </p:spPr>
      </p:pic>
      <p:pic>
        <p:nvPicPr>
          <p:cNvPr id="479" name="Google Shape;479;p49"/>
          <p:cNvPicPr preferRelativeResize="0"/>
          <p:nvPr/>
        </p:nvPicPr>
        <p:blipFill rotWithShape="1">
          <a:blip r:embed="rId4">
            <a:alphaModFix/>
          </a:blip>
          <a:srcRect/>
          <a:stretch/>
        </p:blipFill>
        <p:spPr>
          <a:xfrm>
            <a:off x="-1" y="857250"/>
            <a:ext cx="4721649" cy="5143500"/>
          </a:xfrm>
          <a:prstGeom prst="rect">
            <a:avLst/>
          </a:prstGeom>
          <a:noFill/>
          <a:ln>
            <a:noFill/>
          </a:ln>
        </p:spPr>
      </p:pic>
      <p:pic>
        <p:nvPicPr>
          <p:cNvPr id="480" name="Google Shape;480;p49"/>
          <p:cNvPicPr preferRelativeResize="0"/>
          <p:nvPr/>
        </p:nvPicPr>
        <p:blipFill>
          <a:blip r:embed="rId5">
            <a:alphaModFix/>
          </a:blip>
          <a:stretch>
            <a:fillRect/>
          </a:stretch>
        </p:blipFill>
        <p:spPr>
          <a:xfrm>
            <a:off x="225921" y="1088775"/>
            <a:ext cx="1274456" cy="491101"/>
          </a:xfrm>
          <a:prstGeom prst="rect">
            <a:avLst/>
          </a:prstGeom>
          <a:noFill/>
          <a:ln>
            <a:noFill/>
          </a:ln>
        </p:spPr>
      </p:pic>
      <p:sp>
        <p:nvSpPr>
          <p:cNvPr id="481" name="Google Shape;481;p49"/>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482" name="Google Shape;482;p49"/>
          <p:cNvPicPr preferRelativeResize="0"/>
          <p:nvPr/>
        </p:nvPicPr>
        <p:blipFill>
          <a:blip r:embed="rId6">
            <a:alphaModFix/>
          </a:blip>
          <a:stretch>
            <a:fillRect/>
          </a:stretch>
        </p:blipFill>
        <p:spPr>
          <a:xfrm>
            <a:off x="306001" y="2365312"/>
            <a:ext cx="930475" cy="398236"/>
          </a:xfrm>
          <a:prstGeom prst="rect">
            <a:avLst/>
          </a:prstGeom>
          <a:noFill/>
          <a:ln>
            <a:noFill/>
          </a:ln>
        </p:spPr>
      </p:pic>
      <p:pic>
        <p:nvPicPr>
          <p:cNvPr id="483" name="Google Shape;483;p49"/>
          <p:cNvPicPr preferRelativeResize="0"/>
          <p:nvPr/>
        </p:nvPicPr>
        <p:blipFill>
          <a:blip r:embed="rId7">
            <a:alphaModFix/>
          </a:blip>
          <a:stretch>
            <a:fillRect/>
          </a:stretch>
        </p:blipFill>
        <p:spPr>
          <a:xfrm>
            <a:off x="3015376" y="3350598"/>
            <a:ext cx="695225" cy="274316"/>
          </a:xfrm>
          <a:prstGeom prst="rect">
            <a:avLst/>
          </a:prstGeom>
          <a:noFill/>
          <a:ln>
            <a:noFill/>
          </a:ln>
        </p:spPr>
      </p:pic>
      <p:pic>
        <p:nvPicPr>
          <p:cNvPr id="484" name="Google Shape;484;p49"/>
          <p:cNvPicPr preferRelativeResize="0"/>
          <p:nvPr/>
        </p:nvPicPr>
        <p:blipFill>
          <a:blip r:embed="rId8">
            <a:alphaModFix/>
          </a:blip>
          <a:stretch>
            <a:fillRect/>
          </a:stretch>
        </p:blipFill>
        <p:spPr>
          <a:xfrm>
            <a:off x="425875" y="3413766"/>
            <a:ext cx="810600" cy="151300"/>
          </a:xfrm>
          <a:prstGeom prst="rect">
            <a:avLst/>
          </a:prstGeom>
          <a:noFill/>
          <a:ln>
            <a:noFill/>
          </a:ln>
        </p:spPr>
      </p:pic>
      <p:pic>
        <p:nvPicPr>
          <p:cNvPr id="485" name="Google Shape;485;p49"/>
          <p:cNvPicPr preferRelativeResize="0"/>
          <p:nvPr/>
        </p:nvPicPr>
        <p:blipFill>
          <a:blip r:embed="rId9">
            <a:alphaModFix/>
          </a:blip>
          <a:stretch>
            <a:fillRect/>
          </a:stretch>
        </p:blipFill>
        <p:spPr>
          <a:xfrm>
            <a:off x="1320250" y="2483863"/>
            <a:ext cx="661520" cy="207225"/>
          </a:xfrm>
          <a:prstGeom prst="rect">
            <a:avLst/>
          </a:prstGeom>
          <a:noFill/>
          <a:ln>
            <a:noFill/>
          </a:ln>
        </p:spPr>
      </p:pic>
      <p:pic>
        <p:nvPicPr>
          <p:cNvPr id="486" name="Google Shape;486;p49"/>
          <p:cNvPicPr preferRelativeResize="0"/>
          <p:nvPr/>
        </p:nvPicPr>
        <p:blipFill>
          <a:blip r:embed="rId10">
            <a:alphaModFix/>
          </a:blip>
          <a:stretch>
            <a:fillRect/>
          </a:stretch>
        </p:blipFill>
        <p:spPr>
          <a:xfrm>
            <a:off x="2234843" y="2491250"/>
            <a:ext cx="780544" cy="151300"/>
          </a:xfrm>
          <a:prstGeom prst="rect">
            <a:avLst/>
          </a:prstGeom>
          <a:noFill/>
          <a:ln>
            <a:noFill/>
          </a:ln>
        </p:spPr>
      </p:pic>
      <p:pic>
        <p:nvPicPr>
          <p:cNvPr id="487" name="Google Shape;487;p49"/>
          <p:cNvPicPr preferRelativeResize="0"/>
          <p:nvPr/>
        </p:nvPicPr>
        <p:blipFill>
          <a:blip r:embed="rId11">
            <a:alphaModFix/>
          </a:blip>
          <a:stretch>
            <a:fillRect/>
          </a:stretch>
        </p:blipFill>
        <p:spPr>
          <a:xfrm>
            <a:off x="254200" y="2660462"/>
            <a:ext cx="1491978" cy="731413"/>
          </a:xfrm>
          <a:prstGeom prst="rect">
            <a:avLst/>
          </a:prstGeom>
          <a:noFill/>
          <a:ln>
            <a:noFill/>
          </a:ln>
        </p:spPr>
      </p:pic>
      <p:pic>
        <p:nvPicPr>
          <p:cNvPr id="488" name="Google Shape;488;p49"/>
          <p:cNvPicPr preferRelativeResize="0"/>
          <p:nvPr/>
        </p:nvPicPr>
        <p:blipFill>
          <a:blip r:embed="rId12">
            <a:alphaModFix/>
          </a:blip>
          <a:stretch>
            <a:fillRect/>
          </a:stretch>
        </p:blipFill>
        <p:spPr>
          <a:xfrm>
            <a:off x="1812947" y="2896310"/>
            <a:ext cx="695221" cy="274500"/>
          </a:xfrm>
          <a:prstGeom prst="rect">
            <a:avLst/>
          </a:prstGeom>
          <a:noFill/>
          <a:ln>
            <a:noFill/>
          </a:ln>
        </p:spPr>
      </p:pic>
      <p:pic>
        <p:nvPicPr>
          <p:cNvPr id="489" name="Google Shape;489;p49"/>
          <p:cNvPicPr preferRelativeResize="0"/>
          <p:nvPr/>
        </p:nvPicPr>
        <p:blipFill>
          <a:blip r:embed="rId13">
            <a:alphaModFix/>
          </a:blip>
          <a:stretch>
            <a:fillRect/>
          </a:stretch>
        </p:blipFill>
        <p:spPr>
          <a:xfrm>
            <a:off x="3168050" y="2466074"/>
            <a:ext cx="695224" cy="186850"/>
          </a:xfrm>
          <a:prstGeom prst="rect">
            <a:avLst/>
          </a:prstGeom>
          <a:noFill/>
          <a:ln>
            <a:noFill/>
          </a:ln>
        </p:spPr>
      </p:pic>
      <p:pic>
        <p:nvPicPr>
          <p:cNvPr id="490" name="Google Shape;490;p49"/>
          <p:cNvPicPr preferRelativeResize="0"/>
          <p:nvPr/>
        </p:nvPicPr>
        <p:blipFill>
          <a:blip r:embed="rId14">
            <a:alphaModFix/>
          </a:blip>
          <a:stretch>
            <a:fillRect/>
          </a:stretch>
        </p:blipFill>
        <p:spPr>
          <a:xfrm>
            <a:off x="1464639" y="3376021"/>
            <a:ext cx="661525" cy="226809"/>
          </a:xfrm>
          <a:prstGeom prst="rect">
            <a:avLst/>
          </a:prstGeom>
          <a:noFill/>
          <a:ln>
            <a:noFill/>
          </a:ln>
        </p:spPr>
      </p:pic>
      <p:pic>
        <p:nvPicPr>
          <p:cNvPr id="491" name="Google Shape;491;p49"/>
          <p:cNvPicPr preferRelativeResize="0"/>
          <p:nvPr/>
        </p:nvPicPr>
        <p:blipFill>
          <a:blip r:embed="rId15">
            <a:alphaModFix/>
          </a:blip>
          <a:stretch>
            <a:fillRect/>
          </a:stretch>
        </p:blipFill>
        <p:spPr>
          <a:xfrm>
            <a:off x="2771700" y="2909692"/>
            <a:ext cx="857376" cy="198939"/>
          </a:xfrm>
          <a:prstGeom prst="rect">
            <a:avLst/>
          </a:prstGeom>
          <a:noFill/>
          <a:ln>
            <a:noFill/>
          </a:ln>
        </p:spPr>
      </p:pic>
      <p:pic>
        <p:nvPicPr>
          <p:cNvPr id="492" name="Google Shape;492;p49"/>
          <p:cNvPicPr preferRelativeResize="0"/>
          <p:nvPr/>
        </p:nvPicPr>
        <p:blipFill>
          <a:blip r:embed="rId16">
            <a:alphaModFix/>
          </a:blip>
          <a:stretch>
            <a:fillRect/>
          </a:stretch>
        </p:blipFill>
        <p:spPr>
          <a:xfrm>
            <a:off x="349676" y="3836252"/>
            <a:ext cx="1400823" cy="274325"/>
          </a:xfrm>
          <a:prstGeom prst="rect">
            <a:avLst/>
          </a:prstGeom>
          <a:noFill/>
          <a:ln>
            <a:noFill/>
          </a:ln>
        </p:spPr>
      </p:pic>
      <p:pic>
        <p:nvPicPr>
          <p:cNvPr id="493" name="Google Shape;493;p49"/>
          <p:cNvPicPr preferRelativeResize="0"/>
          <p:nvPr/>
        </p:nvPicPr>
        <p:blipFill>
          <a:blip r:embed="rId17">
            <a:alphaModFix/>
          </a:blip>
          <a:stretch>
            <a:fillRect/>
          </a:stretch>
        </p:blipFill>
        <p:spPr>
          <a:xfrm>
            <a:off x="2256545" y="3264250"/>
            <a:ext cx="606090" cy="454575"/>
          </a:xfrm>
          <a:prstGeom prst="rect">
            <a:avLst/>
          </a:prstGeom>
          <a:noFill/>
          <a:ln>
            <a:noFill/>
          </a:ln>
        </p:spPr>
      </p:pic>
      <p:pic>
        <p:nvPicPr>
          <p:cNvPr id="494" name="Google Shape;494;p49"/>
          <p:cNvPicPr preferRelativeResize="0"/>
          <p:nvPr/>
        </p:nvPicPr>
        <p:blipFill>
          <a:blip r:embed="rId18">
            <a:alphaModFix/>
          </a:blip>
          <a:stretch>
            <a:fillRect/>
          </a:stretch>
        </p:blipFill>
        <p:spPr>
          <a:xfrm>
            <a:off x="2053363" y="3911193"/>
            <a:ext cx="1298479" cy="151300"/>
          </a:xfrm>
          <a:prstGeom prst="rect">
            <a:avLst/>
          </a:prstGeom>
          <a:noFill/>
          <a:ln>
            <a:noFill/>
          </a:ln>
        </p:spPr>
      </p:pic>
      <p:pic>
        <p:nvPicPr>
          <p:cNvPr id="495" name="Google Shape;495;p49"/>
          <p:cNvPicPr preferRelativeResize="0"/>
          <p:nvPr/>
        </p:nvPicPr>
        <p:blipFill>
          <a:blip r:embed="rId19">
            <a:alphaModFix/>
          </a:blip>
          <a:stretch>
            <a:fillRect/>
          </a:stretch>
        </p:blipFill>
        <p:spPr>
          <a:xfrm>
            <a:off x="178002" y="4019099"/>
            <a:ext cx="1664826" cy="781675"/>
          </a:xfrm>
          <a:prstGeom prst="rect">
            <a:avLst/>
          </a:prstGeom>
          <a:noFill/>
          <a:ln>
            <a:noFill/>
          </a:ln>
        </p:spPr>
      </p:pic>
      <p:pic>
        <p:nvPicPr>
          <p:cNvPr id="496" name="Google Shape;496;p49"/>
          <p:cNvPicPr preferRelativeResize="0"/>
          <p:nvPr/>
        </p:nvPicPr>
        <p:blipFill>
          <a:blip r:embed="rId20">
            <a:alphaModFix/>
          </a:blip>
          <a:stretch>
            <a:fillRect/>
          </a:stretch>
        </p:blipFill>
        <p:spPr>
          <a:xfrm>
            <a:off x="423624" y="4708877"/>
            <a:ext cx="695225" cy="299018"/>
          </a:xfrm>
          <a:prstGeom prst="rect">
            <a:avLst/>
          </a:prstGeom>
          <a:noFill/>
          <a:ln>
            <a:noFill/>
          </a:ln>
        </p:spPr>
      </p:pic>
      <p:pic>
        <p:nvPicPr>
          <p:cNvPr id="497" name="Google Shape;497;p49"/>
          <p:cNvPicPr preferRelativeResize="0"/>
          <p:nvPr/>
        </p:nvPicPr>
        <p:blipFill>
          <a:blip r:embed="rId21">
            <a:alphaModFix/>
          </a:blip>
          <a:stretch>
            <a:fillRect/>
          </a:stretch>
        </p:blipFill>
        <p:spPr>
          <a:xfrm>
            <a:off x="1320251" y="4679328"/>
            <a:ext cx="1664825" cy="327950"/>
          </a:xfrm>
          <a:prstGeom prst="rect">
            <a:avLst/>
          </a:prstGeom>
          <a:noFill/>
          <a:ln>
            <a:noFill/>
          </a:ln>
        </p:spPr>
      </p:pic>
      <p:pic>
        <p:nvPicPr>
          <p:cNvPr id="498" name="Google Shape;498;p49"/>
          <p:cNvPicPr preferRelativeResize="0"/>
          <p:nvPr/>
        </p:nvPicPr>
        <p:blipFill>
          <a:blip r:embed="rId22">
            <a:alphaModFix/>
          </a:blip>
          <a:stretch>
            <a:fillRect/>
          </a:stretch>
        </p:blipFill>
        <p:spPr>
          <a:xfrm>
            <a:off x="1850625" y="4254865"/>
            <a:ext cx="1274450" cy="322861"/>
          </a:xfrm>
          <a:prstGeom prst="rect">
            <a:avLst/>
          </a:prstGeom>
          <a:noFill/>
          <a:ln>
            <a:noFill/>
          </a:ln>
        </p:spPr>
      </p:pic>
      <p:pic>
        <p:nvPicPr>
          <p:cNvPr id="499" name="Google Shape;499;p49"/>
          <p:cNvPicPr preferRelativeResize="0"/>
          <p:nvPr/>
        </p:nvPicPr>
        <p:blipFill>
          <a:blip r:embed="rId23">
            <a:alphaModFix/>
          </a:blip>
          <a:stretch>
            <a:fillRect/>
          </a:stretch>
        </p:blipFill>
        <p:spPr>
          <a:xfrm>
            <a:off x="360001" y="5114478"/>
            <a:ext cx="757625" cy="454575"/>
          </a:xfrm>
          <a:prstGeom prst="rect">
            <a:avLst/>
          </a:prstGeom>
          <a:noFill/>
          <a:ln>
            <a:noFill/>
          </a:ln>
        </p:spPr>
      </p:pic>
      <p:pic>
        <p:nvPicPr>
          <p:cNvPr id="500" name="Google Shape;500;p49"/>
          <p:cNvPicPr preferRelativeResize="0"/>
          <p:nvPr/>
        </p:nvPicPr>
        <p:blipFill>
          <a:blip r:embed="rId24">
            <a:alphaModFix/>
          </a:blip>
          <a:stretch>
            <a:fillRect/>
          </a:stretch>
        </p:blipFill>
        <p:spPr>
          <a:xfrm>
            <a:off x="2335906" y="5089373"/>
            <a:ext cx="510744" cy="491100"/>
          </a:xfrm>
          <a:prstGeom prst="rect">
            <a:avLst/>
          </a:prstGeom>
          <a:noFill/>
          <a:ln>
            <a:noFill/>
          </a:ln>
        </p:spPr>
      </p:pic>
      <p:pic>
        <p:nvPicPr>
          <p:cNvPr id="501" name="Google Shape;501;p49"/>
          <p:cNvPicPr preferRelativeResize="0"/>
          <p:nvPr/>
        </p:nvPicPr>
        <p:blipFill>
          <a:blip r:embed="rId25">
            <a:alphaModFix/>
          </a:blip>
          <a:stretch>
            <a:fillRect/>
          </a:stretch>
        </p:blipFill>
        <p:spPr>
          <a:xfrm>
            <a:off x="1368377" y="5280159"/>
            <a:ext cx="660582" cy="226800"/>
          </a:xfrm>
          <a:prstGeom prst="rect">
            <a:avLst/>
          </a:prstGeom>
          <a:noFill/>
          <a:ln>
            <a:noFill/>
          </a:ln>
        </p:spPr>
      </p:pic>
      <p:pic>
        <p:nvPicPr>
          <p:cNvPr id="502" name="Google Shape;502;p49"/>
          <p:cNvPicPr preferRelativeResize="0"/>
          <p:nvPr/>
        </p:nvPicPr>
        <p:blipFill>
          <a:blip r:embed="rId26">
            <a:alphaModFix/>
          </a:blip>
          <a:stretch>
            <a:fillRect/>
          </a:stretch>
        </p:blipFill>
        <p:spPr>
          <a:xfrm>
            <a:off x="1510374" y="1104775"/>
            <a:ext cx="1079828" cy="491100"/>
          </a:xfrm>
          <a:prstGeom prst="rect">
            <a:avLst/>
          </a:prstGeom>
          <a:noFill/>
          <a:ln>
            <a:noFill/>
          </a:ln>
        </p:spPr>
      </p:pic>
      <p:sp>
        <p:nvSpPr>
          <p:cNvPr id="503" name="Google Shape;503;p49"/>
          <p:cNvSpPr txBox="1"/>
          <p:nvPr/>
        </p:nvSpPr>
        <p:spPr>
          <a:xfrm>
            <a:off x="225925" y="1588625"/>
            <a:ext cx="35037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pl" sz="2100" b="1" kern="0">
                <a:solidFill>
                  <a:srgbClr val="2D2D29"/>
                </a:solidFill>
                <a:latin typeface="Space Mono"/>
                <a:ea typeface="Space Mono"/>
                <a:cs typeface="Space Mono"/>
                <a:sym typeface="Space Mono"/>
              </a:rPr>
              <a:t>Some of our clients</a:t>
            </a:r>
            <a:endParaRPr sz="2100" b="1" kern="0">
              <a:solidFill>
                <a:srgbClr val="2D2D29"/>
              </a:solidFill>
              <a:latin typeface="Space Mono"/>
              <a:ea typeface="Space Mono"/>
              <a:cs typeface="Space Mono"/>
              <a:sym typeface="Space Mono"/>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07"/>
        <p:cNvGrpSpPr/>
        <p:nvPr/>
      </p:nvGrpSpPr>
      <p:grpSpPr>
        <a:xfrm>
          <a:off x="0" y="0"/>
          <a:ext cx="0" cy="0"/>
          <a:chOff x="0" y="0"/>
          <a:chExt cx="0" cy="0"/>
        </a:xfrm>
      </p:grpSpPr>
      <p:pic>
        <p:nvPicPr>
          <p:cNvPr id="508" name="Google Shape;508;p50"/>
          <p:cNvPicPr preferRelativeResize="0"/>
          <p:nvPr/>
        </p:nvPicPr>
        <p:blipFill>
          <a:blip r:embed="rId3">
            <a:alphaModFix/>
          </a:blip>
          <a:stretch>
            <a:fillRect/>
          </a:stretch>
        </p:blipFill>
        <p:spPr>
          <a:xfrm>
            <a:off x="2886438" y="860926"/>
            <a:ext cx="7714283" cy="5143503"/>
          </a:xfrm>
          <a:prstGeom prst="rect">
            <a:avLst/>
          </a:prstGeom>
          <a:noFill/>
          <a:ln>
            <a:noFill/>
          </a:ln>
        </p:spPr>
      </p:pic>
      <p:pic>
        <p:nvPicPr>
          <p:cNvPr id="509" name="Google Shape;509;p50"/>
          <p:cNvPicPr preferRelativeResize="0"/>
          <p:nvPr/>
        </p:nvPicPr>
        <p:blipFill rotWithShape="1">
          <a:blip r:embed="rId4">
            <a:alphaModFix/>
          </a:blip>
          <a:srcRect/>
          <a:stretch/>
        </p:blipFill>
        <p:spPr>
          <a:xfrm>
            <a:off x="1" y="857250"/>
            <a:ext cx="4108426" cy="5143500"/>
          </a:xfrm>
          <a:prstGeom prst="rect">
            <a:avLst/>
          </a:prstGeom>
          <a:noFill/>
          <a:ln>
            <a:noFill/>
          </a:ln>
        </p:spPr>
      </p:pic>
      <p:pic>
        <p:nvPicPr>
          <p:cNvPr id="510" name="Google Shape;510;p50"/>
          <p:cNvPicPr preferRelativeResize="0"/>
          <p:nvPr/>
        </p:nvPicPr>
        <p:blipFill>
          <a:blip r:embed="rId5">
            <a:alphaModFix/>
          </a:blip>
          <a:stretch>
            <a:fillRect/>
          </a:stretch>
        </p:blipFill>
        <p:spPr>
          <a:xfrm>
            <a:off x="225921" y="1088775"/>
            <a:ext cx="1274456" cy="491101"/>
          </a:xfrm>
          <a:prstGeom prst="rect">
            <a:avLst/>
          </a:prstGeom>
          <a:noFill/>
          <a:ln>
            <a:noFill/>
          </a:ln>
        </p:spPr>
      </p:pic>
      <p:sp>
        <p:nvSpPr>
          <p:cNvPr id="511" name="Google Shape;511;p50"/>
          <p:cNvSpPr/>
          <p:nvPr/>
        </p:nvSpPr>
        <p:spPr>
          <a:xfrm>
            <a:off x="-303425" y="1729125"/>
            <a:ext cx="3049200" cy="274500"/>
          </a:xfrm>
          <a:prstGeom prst="rect">
            <a:avLst/>
          </a:prstGeom>
          <a:solidFill>
            <a:srgbClr val="FFFF00"/>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512" name="Google Shape;512;p50"/>
          <p:cNvSpPr txBox="1"/>
          <p:nvPr/>
        </p:nvSpPr>
        <p:spPr>
          <a:xfrm>
            <a:off x="225925" y="1588625"/>
            <a:ext cx="3503700" cy="4911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pl" sz="2100" b="1" kern="0">
                <a:solidFill>
                  <a:srgbClr val="2D2D29"/>
                </a:solidFill>
                <a:latin typeface="Space Mono"/>
                <a:ea typeface="Space Mono"/>
                <a:cs typeface="Space Mono"/>
                <a:sym typeface="Space Mono"/>
              </a:rPr>
              <a:t>Let’s stay in touch! </a:t>
            </a:r>
            <a:endParaRPr sz="2100" b="1" kern="0">
              <a:solidFill>
                <a:srgbClr val="2D2D29"/>
              </a:solidFill>
              <a:latin typeface="Space Mono"/>
              <a:ea typeface="Space Mono"/>
              <a:cs typeface="Space Mono"/>
              <a:sym typeface="Space Mono"/>
            </a:endParaRPr>
          </a:p>
        </p:txBody>
      </p:sp>
      <p:sp>
        <p:nvSpPr>
          <p:cNvPr id="513" name="Google Shape;513;p50"/>
          <p:cNvSpPr txBox="1"/>
          <p:nvPr/>
        </p:nvSpPr>
        <p:spPr>
          <a:xfrm>
            <a:off x="278950" y="2317522"/>
            <a:ext cx="3230100" cy="3454800"/>
          </a:xfrm>
          <a:prstGeom prst="rect">
            <a:avLst/>
          </a:prstGeom>
          <a:noFill/>
          <a:ln>
            <a:noFill/>
          </a:ln>
        </p:spPr>
        <p:txBody>
          <a:bodyPr spcFirstLastPara="1" wrap="square" lIns="91425" tIns="91425" rIns="91425" bIns="91425" anchor="t" anchorCtr="0">
            <a:noAutofit/>
          </a:bodyPr>
          <a:lstStyle/>
          <a:p>
            <a:pPr defTabSz="914400" eaLnBrk="1" fontAlgn="auto" hangingPunct="1">
              <a:lnSpc>
                <a:spcPct val="150000"/>
              </a:lnSpc>
              <a:spcBef>
                <a:spcPts val="0"/>
              </a:spcBef>
              <a:spcAft>
                <a:spcPts val="0"/>
              </a:spcAft>
              <a:buClr>
                <a:srgbClr val="000000"/>
              </a:buClr>
              <a:buSzPts val="1100"/>
            </a:pPr>
            <a:r>
              <a:rPr lang="pl" sz="1400" b="1" kern="0">
                <a:solidFill>
                  <a:srgbClr val="2D2D29"/>
                </a:solidFill>
                <a:latin typeface="Space Mono"/>
                <a:ea typeface="Space Mono"/>
                <a:cs typeface="Space Mono"/>
                <a:sym typeface="Space Mono"/>
              </a:rPr>
              <a:t>hello@edrone.me</a:t>
            </a:r>
            <a:endParaRPr sz="1400" b="1" kern="0">
              <a:solidFill>
                <a:srgbClr val="2D2D29"/>
              </a:solidFill>
              <a:latin typeface="Space Mono"/>
              <a:ea typeface="Space Mono"/>
              <a:cs typeface="Space Mono"/>
              <a:sym typeface="Space Mono"/>
            </a:endParaRPr>
          </a:p>
          <a:p>
            <a:pPr defTabSz="914400" eaLnBrk="1" fontAlgn="auto" hangingPunct="1">
              <a:lnSpc>
                <a:spcPct val="150000"/>
              </a:lnSpc>
              <a:spcBef>
                <a:spcPts val="0"/>
              </a:spcBef>
              <a:spcAft>
                <a:spcPts val="0"/>
              </a:spcAft>
              <a:buClr>
                <a:srgbClr val="000000"/>
              </a:buClr>
              <a:buSzPts val="1100"/>
            </a:pPr>
            <a:r>
              <a:rPr lang="pl" sz="1400" b="1" kern="0">
                <a:solidFill>
                  <a:srgbClr val="2D2D29"/>
                </a:solidFill>
                <a:latin typeface="Space Mono"/>
                <a:ea typeface="Space Mono"/>
                <a:cs typeface="Space Mono"/>
                <a:sym typeface="Space Mono"/>
              </a:rPr>
              <a:t>PL: +48 510 043 827</a:t>
            </a:r>
            <a:endParaRPr sz="1400" b="1" kern="0">
              <a:solidFill>
                <a:srgbClr val="2D2D29"/>
              </a:solidFill>
              <a:latin typeface="Space Mono"/>
              <a:ea typeface="Space Mono"/>
              <a:cs typeface="Space Mono"/>
              <a:sym typeface="Space Mono"/>
            </a:endParaRPr>
          </a:p>
          <a:p>
            <a:pPr defTabSz="914400" eaLnBrk="1" fontAlgn="auto" hangingPunct="1">
              <a:lnSpc>
                <a:spcPct val="150000"/>
              </a:lnSpc>
              <a:spcBef>
                <a:spcPts val="0"/>
              </a:spcBef>
              <a:spcAft>
                <a:spcPts val="0"/>
              </a:spcAft>
              <a:buClr>
                <a:srgbClr val="000000"/>
              </a:buClr>
              <a:buSzPts val="1100"/>
            </a:pPr>
            <a:r>
              <a:rPr lang="pl" sz="1400" b="1" kern="0">
                <a:solidFill>
                  <a:srgbClr val="2D2D29"/>
                </a:solidFill>
                <a:latin typeface="Space Mono"/>
                <a:ea typeface="Space Mono"/>
                <a:cs typeface="Space Mono"/>
                <a:sym typeface="Space Mono"/>
              </a:rPr>
              <a:t>BR: +55 11 2844-4529</a:t>
            </a:r>
            <a:endParaRPr sz="1400" b="1" kern="0">
              <a:solidFill>
                <a:srgbClr val="2D2D29"/>
              </a:solidFill>
              <a:latin typeface="Space Mono"/>
              <a:ea typeface="Space Mono"/>
              <a:cs typeface="Space Mono"/>
              <a:sym typeface="Space Mono"/>
            </a:endParaRPr>
          </a:p>
          <a:p>
            <a:pPr defTabSz="914400" eaLnBrk="1" fontAlgn="auto" hangingPunct="1">
              <a:lnSpc>
                <a:spcPct val="150000"/>
              </a:lnSpc>
              <a:spcBef>
                <a:spcPts val="0"/>
              </a:spcBef>
              <a:spcAft>
                <a:spcPts val="0"/>
              </a:spcAft>
              <a:buClr>
                <a:srgbClr val="000000"/>
              </a:buClr>
              <a:buSzPts val="1100"/>
            </a:pPr>
            <a:r>
              <a:rPr lang="pl" sz="1400" b="1" kern="0">
                <a:solidFill>
                  <a:srgbClr val="2D2D29"/>
                </a:solidFill>
                <a:latin typeface="Space Mono"/>
                <a:ea typeface="Space Mono"/>
                <a:cs typeface="Space Mono"/>
                <a:sym typeface="Space Mono"/>
              </a:rPr>
              <a:t>ES: +34 693 538 304</a:t>
            </a:r>
            <a:endParaRPr sz="1400" b="1" kern="0">
              <a:solidFill>
                <a:srgbClr val="2D2D29"/>
              </a:solidFill>
              <a:latin typeface="Space Mono"/>
              <a:ea typeface="Space Mono"/>
              <a:cs typeface="Space Mono"/>
              <a:sym typeface="Space Mono"/>
            </a:endParaRPr>
          </a:p>
          <a:p>
            <a:pPr defTabSz="914400" eaLnBrk="1" fontAlgn="auto" hangingPunct="1">
              <a:lnSpc>
                <a:spcPct val="150000"/>
              </a:lnSpc>
              <a:spcBef>
                <a:spcPts val="0"/>
              </a:spcBef>
              <a:spcAft>
                <a:spcPts val="0"/>
              </a:spcAft>
              <a:buClr>
                <a:srgbClr val="000000"/>
              </a:buClr>
              <a:buSzPts val="1100"/>
            </a:pPr>
            <a:r>
              <a:rPr lang="pl" sz="1400" b="1" kern="0">
                <a:solidFill>
                  <a:srgbClr val="2D2D29"/>
                </a:solidFill>
                <a:latin typeface="Space Mono"/>
                <a:ea typeface="Space Mono"/>
                <a:cs typeface="Space Mono"/>
                <a:sym typeface="Space Mono"/>
              </a:rPr>
              <a:t>SE: +46 76 177 04 47</a:t>
            </a:r>
            <a:endParaRPr sz="1400" b="1" kern="0">
              <a:solidFill>
                <a:srgbClr val="2D2D29"/>
              </a:solidFill>
              <a:latin typeface="Space Mono"/>
              <a:ea typeface="Space Mono"/>
              <a:cs typeface="Space Mono"/>
              <a:sym typeface="Space Mono"/>
            </a:endParaRPr>
          </a:p>
          <a:p>
            <a:pPr defTabSz="914400" eaLnBrk="1" fontAlgn="auto" hangingPunct="1">
              <a:spcBef>
                <a:spcPts val="1000"/>
              </a:spcBef>
              <a:spcAft>
                <a:spcPts val="0"/>
              </a:spcAft>
              <a:buClr>
                <a:srgbClr val="000000"/>
              </a:buClr>
              <a:buSzPts val="1100"/>
            </a:pPr>
            <a:r>
              <a:rPr lang="pl" sz="1200" kern="0">
                <a:solidFill>
                  <a:srgbClr val="2D2D29"/>
                </a:solidFill>
                <a:latin typeface="Space Mono"/>
                <a:ea typeface="Space Mono"/>
                <a:cs typeface="Space Mono"/>
                <a:sym typeface="Space Mono"/>
              </a:rPr>
              <a:t>Offices in: Barcelona, Cracow, Stockholm, São Paulo</a:t>
            </a:r>
            <a:endParaRPr sz="1200" kern="0">
              <a:solidFill>
                <a:srgbClr val="2D2D29"/>
              </a:solidFill>
              <a:latin typeface="Space Mono"/>
              <a:ea typeface="Space Mono"/>
              <a:cs typeface="Space Mono"/>
              <a:sym typeface="Space Mono"/>
            </a:endParaRPr>
          </a:p>
          <a:p>
            <a:pPr defTabSz="914400" eaLnBrk="1" fontAlgn="auto" hangingPunct="1">
              <a:spcBef>
                <a:spcPts val="1000"/>
              </a:spcBef>
              <a:spcAft>
                <a:spcPts val="0"/>
              </a:spcAft>
              <a:buClr>
                <a:srgbClr val="000000"/>
              </a:buClr>
              <a:buSzPts val="1100"/>
            </a:pPr>
            <a:r>
              <a:rPr lang="pl" sz="1200" kern="0">
                <a:solidFill>
                  <a:srgbClr val="2D2D29"/>
                </a:solidFill>
                <a:latin typeface="Space Mono"/>
                <a:ea typeface="Space Mono"/>
                <a:cs typeface="Space Mono"/>
                <a:sym typeface="Space Mono"/>
              </a:rPr>
              <a:t>HQ in Poland</a:t>
            </a:r>
            <a:endParaRPr sz="1200"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r>
              <a:rPr lang="pl" sz="1200" kern="0">
                <a:solidFill>
                  <a:srgbClr val="2D2D29"/>
                </a:solidFill>
                <a:latin typeface="Space Mono"/>
                <a:ea typeface="Space Mono"/>
                <a:cs typeface="Space Mono"/>
                <a:sym typeface="Space Mono"/>
              </a:rPr>
              <a:t>1 Lekarska St.</a:t>
            </a:r>
            <a:endParaRPr sz="1200" kern="0">
              <a:solidFill>
                <a:srgbClr val="2D2D29"/>
              </a:solidFill>
              <a:latin typeface="Space Mono"/>
              <a:ea typeface="Space Mono"/>
              <a:cs typeface="Space Mono"/>
              <a:sym typeface="Space Mono"/>
            </a:endParaRPr>
          </a:p>
          <a:p>
            <a:pPr defTabSz="914400" eaLnBrk="1" fontAlgn="auto" hangingPunct="1">
              <a:spcBef>
                <a:spcPts val="0"/>
              </a:spcBef>
              <a:spcAft>
                <a:spcPts val="0"/>
              </a:spcAft>
              <a:buClr>
                <a:srgbClr val="000000"/>
              </a:buClr>
              <a:buSzPts val="1100"/>
            </a:pPr>
            <a:r>
              <a:rPr lang="pl" sz="1200" kern="0">
                <a:solidFill>
                  <a:srgbClr val="2D2D29"/>
                </a:solidFill>
                <a:latin typeface="Space Mono"/>
                <a:ea typeface="Space Mono"/>
                <a:cs typeface="Space Mono"/>
                <a:sym typeface="Space Mono"/>
              </a:rPr>
              <a:t>31-203 Kraków</a:t>
            </a:r>
            <a:endParaRPr sz="1200" kern="0">
              <a:solidFill>
                <a:srgbClr val="2D2D29"/>
              </a:solidFill>
              <a:latin typeface="Space Mono"/>
              <a:ea typeface="Space Mono"/>
              <a:cs typeface="Space Mono"/>
              <a:sym typeface="Space Mono"/>
            </a:endParaRPr>
          </a:p>
          <a:p>
            <a:pPr defTabSz="914400" eaLnBrk="1" fontAlgn="auto" hangingPunct="1">
              <a:lnSpc>
                <a:spcPct val="150000"/>
              </a:lnSpc>
              <a:spcBef>
                <a:spcPts val="0"/>
              </a:spcBef>
              <a:spcAft>
                <a:spcPts val="0"/>
              </a:spcAft>
              <a:buClr>
                <a:srgbClr val="000000"/>
              </a:buClr>
              <a:buSzPts val="1100"/>
            </a:pPr>
            <a:endParaRPr sz="1400" b="1" kern="0">
              <a:solidFill>
                <a:srgbClr val="2D2D29"/>
              </a:solidFill>
              <a:latin typeface="Space Mono"/>
              <a:ea typeface="Space Mono"/>
              <a:cs typeface="Space Mono"/>
              <a:sym typeface="Space Mono"/>
            </a:endParaRPr>
          </a:p>
        </p:txBody>
      </p:sp>
      <p:pic>
        <p:nvPicPr>
          <p:cNvPr id="514" name="Google Shape;514;p50"/>
          <p:cNvPicPr preferRelativeResize="0"/>
          <p:nvPr/>
        </p:nvPicPr>
        <p:blipFill>
          <a:blip r:embed="rId6">
            <a:alphaModFix/>
          </a:blip>
          <a:stretch>
            <a:fillRect/>
          </a:stretch>
        </p:blipFill>
        <p:spPr>
          <a:xfrm>
            <a:off x="1510374" y="1104775"/>
            <a:ext cx="1079828" cy="491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0"/>
          <p:cNvSpPr txBox="1"/>
          <p:nvPr/>
        </p:nvSpPr>
        <p:spPr>
          <a:xfrm>
            <a:off x="1226575" y="1191550"/>
            <a:ext cx="7343700" cy="590100"/>
          </a:xfrm>
          <a:prstGeom prst="rect">
            <a:avLst/>
          </a:prstGeom>
          <a:noFill/>
          <a:ln>
            <a:noFill/>
          </a:ln>
        </p:spPr>
        <p:txBody>
          <a:bodyPr spcFirstLastPara="1" wrap="square" lIns="67500" tIns="33750" rIns="67500" bIns="33750" anchor="t" anchorCtr="0">
            <a:noAutofit/>
          </a:bodyPr>
          <a:lstStyle/>
          <a:p>
            <a:pPr algn="ctr" defTabSz="914400" eaLnBrk="1" fontAlgn="auto" hangingPunct="1">
              <a:spcBef>
                <a:spcPts val="0"/>
              </a:spcBef>
              <a:spcAft>
                <a:spcPts val="0"/>
              </a:spcAft>
              <a:buClr>
                <a:srgbClr val="000000"/>
              </a:buClr>
            </a:pPr>
            <a:r>
              <a:rPr lang="en" sz="2400" b="1" kern="0">
                <a:solidFill>
                  <a:srgbClr val="000000"/>
                </a:solidFill>
                <a:latin typeface="Roboto"/>
                <a:ea typeface="Roboto"/>
                <a:cs typeface="Roboto"/>
                <a:sym typeface="Roboto"/>
              </a:rPr>
              <a:t>Why </a:t>
            </a:r>
            <a:r>
              <a:rPr lang="en" sz="2400" b="1" kern="0">
                <a:solidFill>
                  <a:srgbClr val="4472C4"/>
                </a:solidFill>
                <a:latin typeface="Roboto"/>
                <a:ea typeface="Roboto"/>
                <a:cs typeface="Roboto"/>
                <a:sym typeface="Roboto"/>
              </a:rPr>
              <a:t>E-commerce</a:t>
            </a:r>
            <a:r>
              <a:rPr lang="en" sz="2400" b="1" kern="0">
                <a:solidFill>
                  <a:srgbClr val="000000"/>
                </a:solidFill>
                <a:latin typeface="Roboto"/>
                <a:ea typeface="Roboto"/>
                <a:cs typeface="Roboto"/>
                <a:sym typeface="Roboto"/>
              </a:rPr>
              <a:t> is Important?</a:t>
            </a:r>
            <a:endParaRPr sz="2400" b="1" kern="0">
              <a:solidFill>
                <a:srgbClr val="000000"/>
              </a:solidFill>
              <a:latin typeface="Roboto"/>
              <a:ea typeface="Roboto"/>
              <a:cs typeface="Roboto"/>
              <a:sym typeface="Roboto"/>
            </a:endParaRPr>
          </a:p>
        </p:txBody>
      </p:sp>
      <p:pic>
        <p:nvPicPr>
          <p:cNvPr id="214" name="Google Shape;214;p40"/>
          <p:cNvPicPr preferRelativeResize="0"/>
          <p:nvPr/>
        </p:nvPicPr>
        <p:blipFill>
          <a:blip r:embed="rId3">
            <a:alphaModFix/>
          </a:blip>
          <a:stretch>
            <a:fillRect/>
          </a:stretch>
        </p:blipFill>
        <p:spPr>
          <a:xfrm>
            <a:off x="3915225" y="3573575"/>
            <a:ext cx="1680712" cy="1307218"/>
          </a:xfrm>
          <a:prstGeom prst="rect">
            <a:avLst/>
          </a:prstGeom>
          <a:noFill/>
          <a:ln>
            <a:noFill/>
          </a:ln>
        </p:spPr>
      </p:pic>
      <p:sp>
        <p:nvSpPr>
          <p:cNvPr id="215" name="Google Shape;215;p40"/>
          <p:cNvSpPr/>
          <p:nvPr/>
        </p:nvSpPr>
        <p:spPr>
          <a:xfrm>
            <a:off x="3452700" y="1992625"/>
            <a:ext cx="2493300" cy="713400"/>
          </a:xfrm>
          <a:prstGeom prst="roundRect">
            <a:avLst>
              <a:gd name="adj" fmla="val 16667"/>
            </a:avLst>
          </a:prstGeom>
          <a:solidFill>
            <a:srgbClr val="FFFFFF"/>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16" name="Google Shape;216;p40"/>
          <p:cNvSpPr txBox="1"/>
          <p:nvPr/>
        </p:nvSpPr>
        <p:spPr>
          <a:xfrm>
            <a:off x="3408151" y="2145025"/>
            <a:ext cx="2538000" cy="486600"/>
          </a:xfrm>
          <a:prstGeom prst="rect">
            <a:avLst/>
          </a:prstGeom>
          <a:noFill/>
          <a:ln>
            <a:noFill/>
          </a:ln>
        </p:spPr>
        <p:txBody>
          <a:bodyPr spcFirstLastPara="1" wrap="square" lIns="91425" tIns="91425" rIns="91425" bIns="91425" anchor="t" anchorCtr="0">
            <a:noAutofit/>
          </a:bodyPr>
          <a:lstStyle/>
          <a:p>
            <a:pPr algn="ctr" defTabSz="914400" eaLnBrk="1" fontAlgn="auto" hangingPunct="1">
              <a:lnSpc>
                <a:spcPct val="110000"/>
              </a:lnSpc>
              <a:spcBef>
                <a:spcPts val="0"/>
              </a:spcBef>
              <a:spcAft>
                <a:spcPts val="400"/>
              </a:spcAft>
              <a:buClr>
                <a:srgbClr val="000000"/>
              </a:buClr>
              <a:buSzPts val="1100"/>
            </a:pPr>
            <a:r>
              <a:rPr lang="en" sz="1600" b="1" kern="0">
                <a:solidFill>
                  <a:srgbClr val="FFC000"/>
                </a:solidFill>
                <a:latin typeface="Roboto"/>
                <a:ea typeface="Roboto"/>
                <a:cs typeface="Roboto"/>
                <a:sym typeface="Roboto"/>
              </a:rPr>
              <a:t>Marketing Opportunities</a:t>
            </a:r>
            <a:endParaRPr sz="1400" b="1" kern="0">
              <a:solidFill>
                <a:srgbClr val="FFC000"/>
              </a:solidFill>
              <a:latin typeface="Roboto"/>
              <a:ea typeface="Roboto"/>
              <a:cs typeface="Roboto"/>
              <a:sym typeface="Roboto"/>
            </a:endParaRPr>
          </a:p>
        </p:txBody>
      </p:sp>
      <p:sp>
        <p:nvSpPr>
          <p:cNvPr id="217" name="Google Shape;217;p40"/>
          <p:cNvSpPr/>
          <p:nvPr/>
        </p:nvSpPr>
        <p:spPr>
          <a:xfrm>
            <a:off x="715175" y="3133950"/>
            <a:ext cx="2391000" cy="590100"/>
          </a:xfrm>
          <a:prstGeom prst="roundRect">
            <a:avLst>
              <a:gd name="adj" fmla="val 16667"/>
            </a:avLst>
          </a:prstGeom>
          <a:solidFill>
            <a:srgbClr val="FFFFFF"/>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18" name="Google Shape;218;p40"/>
          <p:cNvSpPr txBox="1"/>
          <p:nvPr/>
        </p:nvSpPr>
        <p:spPr>
          <a:xfrm>
            <a:off x="838200" y="3185700"/>
            <a:ext cx="2189825" cy="486600"/>
          </a:xfrm>
          <a:prstGeom prst="rect">
            <a:avLst/>
          </a:prstGeom>
          <a:noFill/>
          <a:ln>
            <a:noFill/>
          </a:ln>
        </p:spPr>
        <p:txBody>
          <a:bodyPr spcFirstLastPara="1" wrap="square" lIns="91425" tIns="91425" rIns="91425" bIns="91425" anchor="t" anchorCtr="0">
            <a:noAutofit/>
          </a:bodyPr>
          <a:lstStyle/>
          <a:p>
            <a:pPr algn="ctr" defTabSz="914400" eaLnBrk="1" fontAlgn="auto" hangingPunct="1">
              <a:lnSpc>
                <a:spcPct val="110000"/>
              </a:lnSpc>
              <a:spcBef>
                <a:spcPts val="0"/>
              </a:spcBef>
              <a:spcAft>
                <a:spcPts val="0"/>
              </a:spcAft>
              <a:buClr>
                <a:srgbClr val="000000"/>
              </a:buClr>
            </a:pPr>
            <a:r>
              <a:rPr lang="en" sz="1600" b="1" kern="0" dirty="0">
                <a:solidFill>
                  <a:srgbClr val="4472C4"/>
                </a:solidFill>
                <a:latin typeface="Roboto"/>
                <a:ea typeface="Roboto"/>
                <a:cs typeface="Roboto"/>
                <a:sym typeface="Roboto"/>
              </a:rPr>
              <a:t>Broaden Your Brand </a:t>
            </a:r>
            <a:endParaRPr sz="1700" b="1" kern="0" dirty="0">
              <a:solidFill>
                <a:srgbClr val="4472C4"/>
              </a:solidFill>
              <a:latin typeface="Roboto"/>
              <a:ea typeface="Roboto"/>
              <a:cs typeface="Roboto"/>
              <a:sym typeface="Roboto"/>
            </a:endParaRPr>
          </a:p>
          <a:p>
            <a:pPr algn="ctr" defTabSz="914400" eaLnBrk="1" fontAlgn="auto" hangingPunct="1">
              <a:lnSpc>
                <a:spcPct val="110000"/>
              </a:lnSpc>
              <a:spcBef>
                <a:spcPts val="400"/>
              </a:spcBef>
              <a:spcAft>
                <a:spcPts val="0"/>
              </a:spcAft>
              <a:buClr>
                <a:srgbClr val="000000"/>
              </a:buClr>
            </a:pPr>
            <a:endParaRPr sz="1700" b="1" kern="0" dirty="0">
              <a:solidFill>
                <a:srgbClr val="4472C4"/>
              </a:solidFill>
              <a:latin typeface="Roboto"/>
              <a:ea typeface="Roboto"/>
              <a:cs typeface="Roboto"/>
              <a:sym typeface="Roboto"/>
            </a:endParaRPr>
          </a:p>
          <a:p>
            <a:pPr defTabSz="914400" eaLnBrk="1" fontAlgn="auto" hangingPunct="1">
              <a:spcBef>
                <a:spcPts val="400"/>
              </a:spcBef>
              <a:spcAft>
                <a:spcPts val="0"/>
              </a:spcAft>
              <a:buClr>
                <a:srgbClr val="000000"/>
              </a:buClr>
            </a:pPr>
            <a:endParaRPr sz="1700" b="1" kern="0" dirty="0">
              <a:solidFill>
                <a:srgbClr val="4472C4"/>
              </a:solidFill>
              <a:latin typeface="Roboto"/>
              <a:ea typeface="Roboto"/>
              <a:cs typeface="Roboto"/>
              <a:sym typeface="Roboto"/>
            </a:endParaRPr>
          </a:p>
        </p:txBody>
      </p:sp>
      <p:sp>
        <p:nvSpPr>
          <p:cNvPr id="219" name="Google Shape;219;p40"/>
          <p:cNvSpPr/>
          <p:nvPr/>
        </p:nvSpPr>
        <p:spPr>
          <a:xfrm>
            <a:off x="722850" y="4114375"/>
            <a:ext cx="2391000" cy="5901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20" name="Google Shape;220;p40"/>
          <p:cNvSpPr txBox="1"/>
          <p:nvPr/>
        </p:nvSpPr>
        <p:spPr>
          <a:xfrm>
            <a:off x="1612025" y="4190575"/>
            <a:ext cx="1487400" cy="590100"/>
          </a:xfrm>
          <a:prstGeom prst="rect">
            <a:avLst/>
          </a:prstGeom>
          <a:noFill/>
          <a:ln>
            <a:noFill/>
          </a:ln>
        </p:spPr>
        <p:txBody>
          <a:bodyPr spcFirstLastPara="1" wrap="square" lIns="91425" tIns="91425" rIns="91425" bIns="91425" anchor="t" anchorCtr="0">
            <a:noAutofit/>
          </a:bodyPr>
          <a:lstStyle/>
          <a:p>
            <a:pPr defTabSz="914400" eaLnBrk="1" fontAlgn="auto" hangingPunct="1">
              <a:lnSpc>
                <a:spcPct val="110000"/>
              </a:lnSpc>
              <a:spcBef>
                <a:spcPts val="0"/>
              </a:spcBef>
              <a:spcAft>
                <a:spcPts val="400"/>
              </a:spcAft>
              <a:buClr>
                <a:srgbClr val="000000"/>
              </a:buClr>
            </a:pPr>
            <a:r>
              <a:rPr lang="en" sz="1500" b="1" kern="0">
                <a:solidFill>
                  <a:srgbClr val="FFC000"/>
                </a:solidFill>
                <a:latin typeface="Roboto"/>
                <a:ea typeface="Roboto"/>
                <a:cs typeface="Roboto"/>
                <a:sym typeface="Roboto"/>
              </a:rPr>
              <a:t>Reach</a:t>
            </a:r>
            <a:endParaRPr sz="1500" b="1" kern="0">
              <a:solidFill>
                <a:srgbClr val="FFC000"/>
              </a:solidFill>
              <a:latin typeface="Roboto"/>
              <a:ea typeface="Roboto"/>
              <a:cs typeface="Roboto"/>
              <a:sym typeface="Roboto"/>
            </a:endParaRPr>
          </a:p>
        </p:txBody>
      </p:sp>
      <p:sp>
        <p:nvSpPr>
          <p:cNvPr id="221" name="Google Shape;221;p40"/>
          <p:cNvSpPr/>
          <p:nvPr/>
        </p:nvSpPr>
        <p:spPr>
          <a:xfrm>
            <a:off x="6331650" y="3185700"/>
            <a:ext cx="2391000" cy="590100"/>
          </a:xfrm>
          <a:prstGeom prst="roundRect">
            <a:avLst>
              <a:gd name="adj" fmla="val 16667"/>
            </a:avLst>
          </a:prstGeom>
          <a:solidFill>
            <a:srgbClr val="FFFFFF"/>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22" name="Google Shape;222;p40"/>
          <p:cNvSpPr txBox="1"/>
          <p:nvPr/>
        </p:nvSpPr>
        <p:spPr>
          <a:xfrm>
            <a:off x="6978725" y="3237450"/>
            <a:ext cx="2082300" cy="486600"/>
          </a:xfrm>
          <a:prstGeom prst="rect">
            <a:avLst/>
          </a:prstGeom>
          <a:noFill/>
          <a:ln>
            <a:noFill/>
          </a:ln>
        </p:spPr>
        <p:txBody>
          <a:bodyPr spcFirstLastPara="1" wrap="square" lIns="91425" tIns="91425" rIns="91425" bIns="91425" anchor="t" anchorCtr="0">
            <a:noAutofit/>
          </a:bodyPr>
          <a:lstStyle/>
          <a:p>
            <a:pPr defTabSz="914400" eaLnBrk="1" fontAlgn="auto" hangingPunct="1">
              <a:lnSpc>
                <a:spcPct val="110000"/>
              </a:lnSpc>
              <a:spcBef>
                <a:spcPts val="0"/>
              </a:spcBef>
              <a:spcAft>
                <a:spcPts val="0"/>
              </a:spcAft>
              <a:buClr>
                <a:srgbClr val="000000"/>
              </a:buClr>
            </a:pPr>
            <a:r>
              <a:rPr lang="en" sz="1700" kern="0">
                <a:solidFill>
                  <a:srgbClr val="4472C4"/>
                </a:solidFill>
                <a:latin typeface="Roboto Medium"/>
                <a:ea typeface="Roboto Medium"/>
                <a:cs typeface="Roboto Medium"/>
                <a:sym typeface="Roboto Medium"/>
              </a:rPr>
              <a:t>Scalable </a:t>
            </a:r>
            <a:endParaRPr sz="2000" kern="0">
              <a:solidFill>
                <a:srgbClr val="4472C4"/>
              </a:solidFill>
              <a:latin typeface="Roboto Medium"/>
              <a:ea typeface="Roboto Medium"/>
              <a:cs typeface="Roboto Medium"/>
              <a:sym typeface="Roboto Medium"/>
            </a:endParaRPr>
          </a:p>
          <a:p>
            <a:pPr algn="ctr" defTabSz="914400" eaLnBrk="1" fontAlgn="auto" hangingPunct="1">
              <a:lnSpc>
                <a:spcPct val="110000"/>
              </a:lnSpc>
              <a:spcBef>
                <a:spcPts val="400"/>
              </a:spcBef>
              <a:spcAft>
                <a:spcPts val="0"/>
              </a:spcAft>
              <a:buClr>
                <a:srgbClr val="000000"/>
              </a:buClr>
            </a:pPr>
            <a:endParaRPr sz="1500" kern="0">
              <a:solidFill>
                <a:srgbClr val="4472C4"/>
              </a:solidFill>
              <a:latin typeface="Roboto Medium"/>
              <a:ea typeface="Roboto Medium"/>
              <a:cs typeface="Roboto Medium"/>
              <a:sym typeface="Roboto Medium"/>
            </a:endParaRPr>
          </a:p>
          <a:p>
            <a:pPr algn="ctr" defTabSz="914400" eaLnBrk="1" fontAlgn="auto" hangingPunct="1">
              <a:lnSpc>
                <a:spcPct val="110000"/>
              </a:lnSpc>
              <a:spcBef>
                <a:spcPts val="400"/>
              </a:spcBef>
              <a:spcAft>
                <a:spcPts val="0"/>
              </a:spcAft>
              <a:buClr>
                <a:srgbClr val="000000"/>
              </a:buClr>
            </a:pPr>
            <a:endParaRPr sz="1600" kern="0">
              <a:solidFill>
                <a:srgbClr val="4472C4"/>
              </a:solidFill>
              <a:latin typeface="Roboto Medium"/>
              <a:ea typeface="Roboto Medium"/>
              <a:cs typeface="Roboto Medium"/>
              <a:sym typeface="Roboto Medium"/>
            </a:endParaRPr>
          </a:p>
          <a:p>
            <a:pPr defTabSz="914400" eaLnBrk="1" fontAlgn="auto" hangingPunct="1">
              <a:spcBef>
                <a:spcPts val="400"/>
              </a:spcBef>
              <a:spcAft>
                <a:spcPts val="0"/>
              </a:spcAft>
              <a:buClr>
                <a:srgbClr val="000000"/>
              </a:buClr>
            </a:pPr>
            <a:endParaRPr sz="1600" kern="0">
              <a:solidFill>
                <a:srgbClr val="4472C4"/>
              </a:solidFill>
              <a:latin typeface="Roboto Medium"/>
              <a:ea typeface="Roboto Medium"/>
              <a:cs typeface="Roboto Medium"/>
              <a:sym typeface="Roboto Medium"/>
            </a:endParaRPr>
          </a:p>
        </p:txBody>
      </p:sp>
      <p:sp>
        <p:nvSpPr>
          <p:cNvPr id="223" name="Google Shape;223;p40"/>
          <p:cNvSpPr/>
          <p:nvPr/>
        </p:nvSpPr>
        <p:spPr>
          <a:xfrm>
            <a:off x="6331650" y="4190575"/>
            <a:ext cx="2391000" cy="5901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24" name="Google Shape;224;p40"/>
          <p:cNvSpPr txBox="1"/>
          <p:nvPr/>
        </p:nvSpPr>
        <p:spPr>
          <a:xfrm>
            <a:off x="6935850" y="4266775"/>
            <a:ext cx="1487400" cy="590100"/>
          </a:xfrm>
          <a:prstGeom prst="rect">
            <a:avLst/>
          </a:prstGeom>
          <a:noFill/>
          <a:ln>
            <a:noFill/>
          </a:ln>
        </p:spPr>
        <p:txBody>
          <a:bodyPr spcFirstLastPara="1" wrap="square" lIns="91425" tIns="91425" rIns="91425" bIns="91425" anchor="t" anchorCtr="0">
            <a:noAutofit/>
          </a:bodyPr>
          <a:lstStyle/>
          <a:p>
            <a:pPr defTabSz="914400" eaLnBrk="1" fontAlgn="auto" hangingPunct="1">
              <a:lnSpc>
                <a:spcPct val="110000"/>
              </a:lnSpc>
              <a:spcBef>
                <a:spcPts val="0"/>
              </a:spcBef>
              <a:spcAft>
                <a:spcPts val="0"/>
              </a:spcAft>
              <a:buClr>
                <a:srgbClr val="000000"/>
              </a:buClr>
            </a:pPr>
            <a:r>
              <a:rPr lang="en" sz="1600" b="1" kern="0">
                <a:solidFill>
                  <a:srgbClr val="FFC000"/>
                </a:solidFill>
                <a:latin typeface="Roboto"/>
                <a:ea typeface="Roboto"/>
                <a:cs typeface="Roboto"/>
                <a:sym typeface="Roboto"/>
              </a:rPr>
              <a:t>Convenient</a:t>
            </a:r>
            <a:endParaRPr sz="1900" b="1" kern="0">
              <a:solidFill>
                <a:srgbClr val="FFC000"/>
              </a:solidFill>
              <a:latin typeface="Roboto"/>
              <a:ea typeface="Roboto"/>
              <a:cs typeface="Roboto"/>
              <a:sym typeface="Roboto"/>
            </a:endParaRPr>
          </a:p>
          <a:p>
            <a:pPr defTabSz="914400" eaLnBrk="1" fontAlgn="auto" hangingPunct="1">
              <a:lnSpc>
                <a:spcPct val="110000"/>
              </a:lnSpc>
              <a:spcBef>
                <a:spcPts val="400"/>
              </a:spcBef>
              <a:spcAft>
                <a:spcPts val="400"/>
              </a:spcAft>
              <a:buClr>
                <a:srgbClr val="000000"/>
              </a:buClr>
            </a:pPr>
            <a:endParaRPr sz="1500" b="1" kern="0">
              <a:solidFill>
                <a:srgbClr val="ED7D31"/>
              </a:solidFill>
              <a:latin typeface="Roboto"/>
              <a:ea typeface="Roboto"/>
              <a:cs typeface="Roboto"/>
              <a:sym typeface="Roboto"/>
            </a:endParaRPr>
          </a:p>
        </p:txBody>
      </p:sp>
      <p:sp>
        <p:nvSpPr>
          <p:cNvPr id="225" name="Google Shape;225;p40"/>
          <p:cNvSpPr/>
          <p:nvPr/>
        </p:nvSpPr>
        <p:spPr>
          <a:xfrm>
            <a:off x="3403100" y="2948300"/>
            <a:ext cx="2538000" cy="2538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
                                        </p:tgtEl>
                                        <p:attrNameLst>
                                          <p:attrName>style.visibility</p:attrName>
                                        </p:attrNameLst>
                                      </p:cBhvr>
                                      <p:to>
                                        <p:strVal val="visible"/>
                                      </p:to>
                                    </p:set>
                                    <p:animEffect transition="in" filter="fade">
                                      <p:cBhvr>
                                        <p:cTn id="12" dur="1000"/>
                                        <p:tgtEl>
                                          <p:spTgt spid="215"/>
                                        </p:tgtEl>
                                      </p:cBhvr>
                                    </p:animEffect>
                                  </p:childTnLst>
                                </p:cTn>
                              </p:par>
                              <p:par>
                                <p:cTn id="13" presetID="10" presetClass="entr" presetSubtype="0" fill="hold" nodeType="withEffect">
                                  <p:stCondLst>
                                    <p:cond delay="0"/>
                                  </p:stCondLst>
                                  <p:childTnLst>
                                    <p:set>
                                      <p:cBhvr>
                                        <p:cTn id="14" dur="1" fill="hold">
                                          <p:stCondLst>
                                            <p:cond delay="0"/>
                                          </p:stCondLst>
                                        </p:cTn>
                                        <p:tgtEl>
                                          <p:spTgt spid="216"/>
                                        </p:tgtEl>
                                        <p:attrNameLst>
                                          <p:attrName>style.visibility</p:attrName>
                                        </p:attrNameLst>
                                      </p:cBhvr>
                                      <p:to>
                                        <p:strVal val="visible"/>
                                      </p:to>
                                    </p:set>
                                    <p:animEffect transition="in" filter="fade">
                                      <p:cBhvr>
                                        <p:cTn id="15" dur="1000"/>
                                        <p:tgtEl>
                                          <p:spTgt spid="2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7"/>
                                        </p:tgtEl>
                                        <p:attrNameLst>
                                          <p:attrName>style.visibility</p:attrName>
                                        </p:attrNameLst>
                                      </p:cBhvr>
                                      <p:to>
                                        <p:strVal val="visible"/>
                                      </p:to>
                                    </p:set>
                                    <p:animEffect transition="in" filter="fade">
                                      <p:cBhvr>
                                        <p:cTn id="20" dur="1000"/>
                                        <p:tgtEl>
                                          <p:spTgt spid="217"/>
                                        </p:tgtEl>
                                      </p:cBhvr>
                                    </p:animEffect>
                                  </p:childTnLst>
                                </p:cTn>
                              </p:par>
                              <p:par>
                                <p:cTn id="21" presetID="10" presetClass="entr" presetSubtype="0" fill="hold" nodeType="withEffect">
                                  <p:stCondLst>
                                    <p:cond delay="0"/>
                                  </p:stCondLst>
                                  <p:childTnLst>
                                    <p:set>
                                      <p:cBhvr>
                                        <p:cTn id="22" dur="1" fill="hold">
                                          <p:stCondLst>
                                            <p:cond delay="0"/>
                                          </p:stCondLst>
                                        </p:cTn>
                                        <p:tgtEl>
                                          <p:spTgt spid="218"/>
                                        </p:tgtEl>
                                        <p:attrNameLst>
                                          <p:attrName>style.visibility</p:attrName>
                                        </p:attrNameLst>
                                      </p:cBhvr>
                                      <p:to>
                                        <p:strVal val="visible"/>
                                      </p:to>
                                    </p:set>
                                    <p:animEffect transition="in" filter="fade">
                                      <p:cBhvr>
                                        <p:cTn id="23" dur="1000"/>
                                        <p:tgtEl>
                                          <p:spTgt spid="2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9"/>
                                        </p:tgtEl>
                                        <p:attrNameLst>
                                          <p:attrName>style.visibility</p:attrName>
                                        </p:attrNameLst>
                                      </p:cBhvr>
                                      <p:to>
                                        <p:strVal val="visible"/>
                                      </p:to>
                                    </p:set>
                                    <p:animEffect transition="in" filter="fade">
                                      <p:cBhvr>
                                        <p:cTn id="28" dur="1000"/>
                                        <p:tgtEl>
                                          <p:spTgt spid="219"/>
                                        </p:tgtEl>
                                      </p:cBhvr>
                                    </p:animEffect>
                                  </p:childTnLst>
                                </p:cTn>
                              </p:par>
                              <p:par>
                                <p:cTn id="29" presetID="10" presetClass="entr" presetSubtype="0" fill="hold" nodeType="withEffect">
                                  <p:stCondLst>
                                    <p:cond delay="0"/>
                                  </p:stCondLst>
                                  <p:childTnLst>
                                    <p:set>
                                      <p:cBhvr>
                                        <p:cTn id="30" dur="1" fill="hold">
                                          <p:stCondLst>
                                            <p:cond delay="0"/>
                                          </p:stCondLst>
                                        </p:cTn>
                                        <p:tgtEl>
                                          <p:spTgt spid="220"/>
                                        </p:tgtEl>
                                        <p:attrNameLst>
                                          <p:attrName>style.visibility</p:attrName>
                                        </p:attrNameLst>
                                      </p:cBhvr>
                                      <p:to>
                                        <p:strVal val="visible"/>
                                      </p:to>
                                    </p:set>
                                    <p:animEffect transition="in" filter="fade">
                                      <p:cBhvr>
                                        <p:cTn id="31" dur="1000"/>
                                        <p:tgtEl>
                                          <p:spTgt spid="2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1"/>
                                        </p:tgtEl>
                                        <p:attrNameLst>
                                          <p:attrName>style.visibility</p:attrName>
                                        </p:attrNameLst>
                                      </p:cBhvr>
                                      <p:to>
                                        <p:strVal val="visible"/>
                                      </p:to>
                                    </p:set>
                                    <p:animEffect transition="in" filter="fade">
                                      <p:cBhvr>
                                        <p:cTn id="36" dur="1000"/>
                                        <p:tgtEl>
                                          <p:spTgt spid="221"/>
                                        </p:tgtEl>
                                      </p:cBhvr>
                                    </p:animEffect>
                                  </p:childTnLst>
                                </p:cTn>
                              </p:par>
                              <p:par>
                                <p:cTn id="37" presetID="10" presetClass="entr" presetSubtype="0" fill="hold" nodeType="withEffect">
                                  <p:stCondLst>
                                    <p:cond delay="0"/>
                                  </p:stCondLst>
                                  <p:childTnLst>
                                    <p:set>
                                      <p:cBhvr>
                                        <p:cTn id="38" dur="1" fill="hold">
                                          <p:stCondLst>
                                            <p:cond delay="0"/>
                                          </p:stCondLst>
                                        </p:cTn>
                                        <p:tgtEl>
                                          <p:spTgt spid="222"/>
                                        </p:tgtEl>
                                        <p:attrNameLst>
                                          <p:attrName>style.visibility</p:attrName>
                                        </p:attrNameLst>
                                      </p:cBhvr>
                                      <p:to>
                                        <p:strVal val="visible"/>
                                      </p:to>
                                    </p:set>
                                    <p:animEffect transition="in" filter="fade">
                                      <p:cBhvr>
                                        <p:cTn id="39" dur="1000"/>
                                        <p:tgtEl>
                                          <p:spTgt spid="2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23"/>
                                        </p:tgtEl>
                                        <p:attrNameLst>
                                          <p:attrName>style.visibility</p:attrName>
                                        </p:attrNameLst>
                                      </p:cBhvr>
                                      <p:to>
                                        <p:strVal val="visible"/>
                                      </p:to>
                                    </p:set>
                                    <p:animEffect transition="in" filter="fade">
                                      <p:cBhvr>
                                        <p:cTn id="44" dur="1000"/>
                                        <p:tgtEl>
                                          <p:spTgt spid="223"/>
                                        </p:tgtEl>
                                      </p:cBhvr>
                                    </p:animEffect>
                                  </p:childTnLst>
                                </p:cTn>
                              </p:par>
                              <p:par>
                                <p:cTn id="45" presetID="10" presetClass="entr" presetSubtype="0" fill="hold" nodeType="withEffect">
                                  <p:stCondLst>
                                    <p:cond delay="0"/>
                                  </p:stCondLst>
                                  <p:childTnLst>
                                    <p:set>
                                      <p:cBhvr>
                                        <p:cTn id="46" dur="1" fill="hold">
                                          <p:stCondLst>
                                            <p:cond delay="0"/>
                                          </p:stCondLst>
                                        </p:cTn>
                                        <p:tgtEl>
                                          <p:spTgt spid="224"/>
                                        </p:tgtEl>
                                        <p:attrNameLst>
                                          <p:attrName>style.visibility</p:attrName>
                                        </p:attrNameLst>
                                      </p:cBhvr>
                                      <p:to>
                                        <p:strVal val="visible"/>
                                      </p:to>
                                    </p:set>
                                    <p:animEffect transition="in" filter="fade">
                                      <p:cBhvr>
                                        <p:cTn id="47" dur="10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1">
            <a:extLst>
              <a:ext uri="{FF2B5EF4-FFF2-40B4-BE49-F238E27FC236}">
                <a16:creationId xmlns:a16="http://schemas.microsoft.com/office/drawing/2014/main" id="{99B2E592-7144-4221-8081-7270FC026A2A}"/>
              </a:ext>
            </a:extLst>
          </p:cNvPr>
          <p:cNvGrpSpPr>
            <a:grpSpLocks/>
          </p:cNvGrpSpPr>
          <p:nvPr/>
        </p:nvGrpSpPr>
        <p:grpSpPr bwMode="auto">
          <a:xfrm>
            <a:off x="11113" y="0"/>
            <a:ext cx="9126537" cy="1266825"/>
            <a:chOff x="7" y="0"/>
            <a:chExt cx="5749" cy="798"/>
          </a:xfrm>
        </p:grpSpPr>
        <p:pic>
          <p:nvPicPr>
            <p:cNvPr id="88072" name="Picture 2">
              <a:extLst>
                <a:ext uri="{FF2B5EF4-FFF2-40B4-BE49-F238E27FC236}">
                  <a16:creationId xmlns:a16="http://schemas.microsoft.com/office/drawing/2014/main" id="{13F364EA-E977-467B-ADE7-BF548449F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 y="0"/>
              <a:ext cx="4027"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073" name="Picture 3">
              <a:extLst>
                <a:ext uri="{FF2B5EF4-FFF2-40B4-BE49-F238E27FC236}">
                  <a16:creationId xmlns:a16="http://schemas.microsoft.com/office/drawing/2014/main" id="{32E78009-265E-41A5-9645-FA635E351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 y="0"/>
              <a:ext cx="1730"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88067" name="Text Box 5">
            <a:extLst>
              <a:ext uri="{FF2B5EF4-FFF2-40B4-BE49-F238E27FC236}">
                <a16:creationId xmlns:a16="http://schemas.microsoft.com/office/drawing/2014/main" id="{1A38BA50-253F-4540-AF05-4C98EDF33ED4}"/>
              </a:ext>
            </a:extLst>
          </p:cNvPr>
          <p:cNvSpPr txBox="1">
            <a:spLocks noChangeArrowheads="1"/>
          </p:cNvSpPr>
          <p:nvPr/>
        </p:nvSpPr>
        <p:spPr bwMode="auto">
          <a:xfrm>
            <a:off x="0" y="6315075"/>
            <a:ext cx="9144000"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lb-LU" altLang="lb-LU"/>
          </a:p>
        </p:txBody>
      </p:sp>
      <p:sp>
        <p:nvSpPr>
          <p:cNvPr id="88068" name="Text Box 6">
            <a:extLst>
              <a:ext uri="{FF2B5EF4-FFF2-40B4-BE49-F238E27FC236}">
                <a16:creationId xmlns:a16="http://schemas.microsoft.com/office/drawing/2014/main" id="{814B4365-8F1E-4845-8F35-8148BFAAB923}"/>
              </a:ext>
            </a:extLst>
          </p:cNvPr>
          <p:cNvSpPr txBox="1">
            <a:spLocks noChangeArrowheads="1"/>
          </p:cNvSpPr>
          <p:nvPr/>
        </p:nvSpPr>
        <p:spPr bwMode="auto">
          <a:xfrm>
            <a:off x="434975" y="6400800"/>
            <a:ext cx="825182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382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eaLnBrk="1" hangingPunct="1">
              <a:lnSpc>
                <a:spcPct val="95000"/>
              </a:lnSpc>
              <a:buClr>
                <a:srgbClr val="000000"/>
              </a:buClr>
              <a:buSzPct val="100000"/>
              <a:buFont typeface="Times New Roman" panose="02020603050405020304" pitchFamily="18" charset="0"/>
              <a:buNone/>
            </a:pPr>
            <a:r>
              <a:rPr lang="en-US" altLang="lb-LU" sz="1400" b="1">
                <a:solidFill>
                  <a:srgbClr val="000000"/>
                </a:solidFill>
                <a:latin typeface="Times New Roman" panose="02020603050405020304" pitchFamily="18" charset="0"/>
              </a:rPr>
              <a:t>    </a:t>
            </a:r>
          </a:p>
          <a:p>
            <a:pPr eaLnBrk="1" hangingPunct="1">
              <a:lnSpc>
                <a:spcPct val="95000"/>
              </a:lnSpc>
              <a:buClr>
                <a:srgbClr val="000000"/>
              </a:buClr>
              <a:buSzPct val="100000"/>
              <a:buFont typeface="Times New Roman" panose="02020603050405020304" pitchFamily="18" charset="0"/>
              <a:buNone/>
            </a:pPr>
            <a:r>
              <a:rPr lang="en-US" altLang="lb-LU" sz="1400" b="1">
                <a:solidFill>
                  <a:srgbClr val="000000"/>
                </a:solidFill>
                <a:latin typeface="Times New Roman" panose="02020603050405020304" pitchFamily="18" charset="0"/>
              </a:rPr>
              <a:t>      </a:t>
            </a:r>
          </a:p>
        </p:txBody>
      </p:sp>
      <p:sp>
        <p:nvSpPr>
          <p:cNvPr id="88069" name="Text Box 7">
            <a:extLst>
              <a:ext uri="{FF2B5EF4-FFF2-40B4-BE49-F238E27FC236}">
                <a16:creationId xmlns:a16="http://schemas.microsoft.com/office/drawing/2014/main" id="{FF70BD5C-7466-4D56-BFCC-7D3327889BED}"/>
              </a:ext>
            </a:extLst>
          </p:cNvPr>
          <p:cNvSpPr txBox="1">
            <a:spLocks noChangeArrowheads="1"/>
          </p:cNvSpPr>
          <p:nvPr/>
        </p:nvSpPr>
        <p:spPr bwMode="auto">
          <a:xfrm>
            <a:off x="0" y="6288088"/>
            <a:ext cx="9132888" cy="56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eaLnBrk="1" hangingPunct="1">
              <a:lnSpc>
                <a:spcPct val="102000"/>
              </a:lnSpc>
              <a:buClr>
                <a:srgbClr val="000000"/>
              </a:buClr>
              <a:buSzPct val="100000"/>
              <a:buFont typeface="Times New Roman" panose="02020603050405020304" pitchFamily="18" charset="0"/>
              <a:buNone/>
            </a:pPr>
            <a:r>
              <a:rPr lang="en-US" altLang="lb-LU" sz="1400" b="1">
                <a:solidFill>
                  <a:srgbClr val="000000"/>
                </a:solidFill>
                <a:latin typeface="Calibri" panose="020F0502020204030204" pitchFamily="34" charset="0"/>
              </a:rPr>
              <a:t>                       </a:t>
            </a:r>
          </a:p>
          <a:p>
            <a:pPr eaLnBrk="1" hangingPunct="1">
              <a:lnSpc>
                <a:spcPct val="102000"/>
              </a:lnSpc>
              <a:buClr>
                <a:srgbClr val="000000"/>
              </a:buClr>
              <a:buSzPct val="100000"/>
              <a:buFont typeface="Times New Roman" panose="02020603050405020304" pitchFamily="18" charset="0"/>
              <a:buNone/>
            </a:pPr>
            <a:r>
              <a:rPr lang="en-US" altLang="lb-LU" sz="1400" b="1">
                <a:solidFill>
                  <a:srgbClr val="000000"/>
                </a:solidFill>
                <a:latin typeface="Calibri" panose="020F0502020204030204" pitchFamily="34" charset="0"/>
              </a:rPr>
              <a:t>                       </a:t>
            </a:r>
            <a:r>
              <a:rPr lang="en-US" altLang="lb-LU" sz="1400" b="1">
                <a:solidFill>
                  <a:srgbClr val="000000"/>
                </a:solidFill>
                <a:latin typeface="Times New Roman" panose="02020603050405020304" pitchFamily="18" charset="0"/>
              </a:rPr>
              <a:t>IBCL office </a:t>
            </a:r>
            <a:r>
              <a:rPr lang="en-US" altLang="lb-LU" sz="1400">
                <a:solidFill>
                  <a:srgbClr val="000000"/>
                </a:solidFill>
                <a:latin typeface="Times New Roman" panose="02020603050405020304" pitchFamily="18" charset="0"/>
              </a:rPr>
              <a:t>-</a:t>
            </a:r>
            <a:r>
              <a:rPr lang="en-US" altLang="lb-LU" sz="1400" b="1">
                <a:solidFill>
                  <a:srgbClr val="000000"/>
                </a:solidFill>
                <a:latin typeface="Times New Roman" panose="02020603050405020304" pitchFamily="18" charset="0"/>
              </a:rPr>
              <a:t> 45, route d’Arlon, L-8009, Strassen Tel +352 445905 </a:t>
            </a:r>
            <a:r>
              <a:rPr lang="en-US" altLang="lb-LU" sz="1400">
                <a:solidFill>
                  <a:srgbClr val="000000"/>
                </a:solidFill>
                <a:latin typeface="Times New Roman" panose="02020603050405020304" pitchFamily="18" charset="0"/>
              </a:rPr>
              <a:t>-</a:t>
            </a:r>
            <a:r>
              <a:rPr lang="en-US" altLang="lb-LU" sz="1400" b="1">
                <a:solidFill>
                  <a:srgbClr val="000000"/>
                </a:solidFill>
                <a:latin typeface="Times New Roman" panose="02020603050405020304" pitchFamily="18" charset="0"/>
              </a:rPr>
              <a:t> Contact@ibcl.lu </a:t>
            </a:r>
            <a:r>
              <a:rPr lang="en-US" altLang="lb-LU" sz="1400">
                <a:solidFill>
                  <a:srgbClr val="000000"/>
                </a:solidFill>
                <a:latin typeface="Times New Roman" panose="02020603050405020304" pitchFamily="18" charset="0"/>
              </a:rPr>
              <a:t>-</a:t>
            </a:r>
            <a:r>
              <a:rPr lang="en-US" altLang="lb-LU" sz="1400" b="1">
                <a:solidFill>
                  <a:srgbClr val="000000"/>
                </a:solidFill>
                <a:latin typeface="Times New Roman" panose="02020603050405020304" pitchFamily="18" charset="0"/>
              </a:rPr>
              <a:t> www.ibcl.lu</a:t>
            </a:r>
          </a:p>
        </p:txBody>
      </p:sp>
      <p:pic>
        <p:nvPicPr>
          <p:cNvPr id="2" name="Picture 1">
            <a:extLst>
              <a:ext uri="{FF2B5EF4-FFF2-40B4-BE49-F238E27FC236}">
                <a16:creationId xmlns:a16="http://schemas.microsoft.com/office/drawing/2014/main" id="{A79FBE41-3500-4E73-B052-ACA324CC434F}"/>
              </a:ext>
            </a:extLst>
          </p:cNvPr>
          <p:cNvPicPr>
            <a:picLocks noChangeAspect="1"/>
          </p:cNvPicPr>
          <p:nvPr/>
        </p:nvPicPr>
        <p:blipFill>
          <a:blip r:embed="rId5"/>
          <a:stretch>
            <a:fillRect/>
          </a:stretch>
        </p:blipFill>
        <p:spPr>
          <a:xfrm>
            <a:off x="2462212" y="5048812"/>
            <a:ext cx="4219575" cy="1552575"/>
          </a:xfrm>
          <a:prstGeom prst="rect">
            <a:avLst/>
          </a:prstGeom>
          <a:ln>
            <a:noFill/>
          </a:ln>
          <a:effectLst>
            <a:softEdge rad="112500"/>
          </a:effectLst>
        </p:spPr>
      </p:pic>
      <p:pic>
        <p:nvPicPr>
          <p:cNvPr id="88075" name="Picture 11" descr="Banking | A Q&amp;A Session by the Asia Program on Quora">
            <a:extLst>
              <a:ext uri="{FF2B5EF4-FFF2-40B4-BE49-F238E27FC236}">
                <a16:creationId xmlns:a16="http://schemas.microsoft.com/office/drawing/2014/main" id="{8620B097-C762-4009-B063-A4882DE005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470" y="1809188"/>
            <a:ext cx="8088130" cy="32352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1">
            <a:extLst>
              <a:ext uri="{FF2B5EF4-FFF2-40B4-BE49-F238E27FC236}">
                <a16:creationId xmlns:a16="http://schemas.microsoft.com/office/drawing/2014/main" id="{6456D54C-84BC-44A9-BB57-1DBC2F19179C}"/>
              </a:ext>
            </a:extLst>
          </p:cNvPr>
          <p:cNvGrpSpPr>
            <a:grpSpLocks/>
          </p:cNvGrpSpPr>
          <p:nvPr/>
        </p:nvGrpSpPr>
        <p:grpSpPr bwMode="auto">
          <a:xfrm>
            <a:off x="11113" y="0"/>
            <a:ext cx="9126537" cy="1266825"/>
            <a:chOff x="7" y="0"/>
            <a:chExt cx="5749" cy="798"/>
          </a:xfrm>
        </p:grpSpPr>
        <p:pic>
          <p:nvPicPr>
            <p:cNvPr id="90121" name="Picture 2">
              <a:extLst>
                <a:ext uri="{FF2B5EF4-FFF2-40B4-BE49-F238E27FC236}">
                  <a16:creationId xmlns:a16="http://schemas.microsoft.com/office/drawing/2014/main" id="{48016BB9-F1EE-40D6-A580-BDAC6B345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 y="0"/>
              <a:ext cx="4027"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0122" name="Picture 3">
              <a:extLst>
                <a:ext uri="{FF2B5EF4-FFF2-40B4-BE49-F238E27FC236}">
                  <a16:creationId xmlns:a16="http://schemas.microsoft.com/office/drawing/2014/main" id="{B81A6EAD-C62E-413A-A075-4F5BF73ED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 y="0"/>
              <a:ext cx="1730"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90116" name="Text Box 5">
            <a:extLst>
              <a:ext uri="{FF2B5EF4-FFF2-40B4-BE49-F238E27FC236}">
                <a16:creationId xmlns:a16="http://schemas.microsoft.com/office/drawing/2014/main" id="{BAB9572E-6119-4CF4-9C86-C1F4F3D1571F}"/>
              </a:ext>
            </a:extLst>
          </p:cNvPr>
          <p:cNvSpPr txBox="1">
            <a:spLocks noChangeArrowheads="1"/>
          </p:cNvSpPr>
          <p:nvPr/>
        </p:nvSpPr>
        <p:spPr bwMode="auto">
          <a:xfrm>
            <a:off x="0" y="6315075"/>
            <a:ext cx="9144000"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lb-LU" altLang="lb-LU"/>
          </a:p>
        </p:txBody>
      </p:sp>
      <p:sp>
        <p:nvSpPr>
          <p:cNvPr id="90117" name="Text Box 6">
            <a:extLst>
              <a:ext uri="{FF2B5EF4-FFF2-40B4-BE49-F238E27FC236}">
                <a16:creationId xmlns:a16="http://schemas.microsoft.com/office/drawing/2014/main" id="{316DC6F3-1D90-4715-A8B9-EB8201DE780C}"/>
              </a:ext>
            </a:extLst>
          </p:cNvPr>
          <p:cNvSpPr txBox="1">
            <a:spLocks noChangeArrowheads="1"/>
          </p:cNvSpPr>
          <p:nvPr/>
        </p:nvSpPr>
        <p:spPr bwMode="auto">
          <a:xfrm>
            <a:off x="434975" y="6400800"/>
            <a:ext cx="825182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382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eaLnBrk="1" hangingPunct="1">
              <a:lnSpc>
                <a:spcPct val="95000"/>
              </a:lnSpc>
              <a:buClr>
                <a:srgbClr val="000000"/>
              </a:buClr>
              <a:buSzPct val="100000"/>
              <a:buFont typeface="Times New Roman" panose="02020603050405020304" pitchFamily="18" charset="0"/>
              <a:buNone/>
            </a:pPr>
            <a:r>
              <a:rPr lang="en-US" altLang="lb-LU" sz="1400" b="1">
                <a:solidFill>
                  <a:srgbClr val="000000"/>
                </a:solidFill>
                <a:latin typeface="Times New Roman" panose="02020603050405020304" pitchFamily="18" charset="0"/>
              </a:rPr>
              <a:t>    </a:t>
            </a:r>
          </a:p>
          <a:p>
            <a:pPr eaLnBrk="1" hangingPunct="1">
              <a:lnSpc>
                <a:spcPct val="95000"/>
              </a:lnSpc>
              <a:buClr>
                <a:srgbClr val="000000"/>
              </a:buClr>
              <a:buSzPct val="100000"/>
              <a:buFont typeface="Times New Roman" panose="02020603050405020304" pitchFamily="18" charset="0"/>
              <a:buNone/>
            </a:pPr>
            <a:r>
              <a:rPr lang="en-US" altLang="lb-LU" sz="1400" b="1">
                <a:solidFill>
                  <a:srgbClr val="000000"/>
                </a:solidFill>
                <a:latin typeface="Times New Roman" panose="02020603050405020304" pitchFamily="18" charset="0"/>
              </a:rPr>
              <a:t>      </a:t>
            </a:r>
          </a:p>
        </p:txBody>
      </p:sp>
      <p:sp>
        <p:nvSpPr>
          <p:cNvPr id="90118" name="Text Box 7">
            <a:extLst>
              <a:ext uri="{FF2B5EF4-FFF2-40B4-BE49-F238E27FC236}">
                <a16:creationId xmlns:a16="http://schemas.microsoft.com/office/drawing/2014/main" id="{7EBB9F28-645E-40B9-99AE-A464C63CA2BF}"/>
              </a:ext>
            </a:extLst>
          </p:cNvPr>
          <p:cNvSpPr txBox="1">
            <a:spLocks noChangeArrowheads="1"/>
          </p:cNvSpPr>
          <p:nvPr/>
        </p:nvSpPr>
        <p:spPr bwMode="auto">
          <a:xfrm>
            <a:off x="0" y="6288088"/>
            <a:ext cx="9132888" cy="56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eaLnBrk="1" hangingPunct="1">
              <a:lnSpc>
                <a:spcPct val="102000"/>
              </a:lnSpc>
              <a:buClr>
                <a:srgbClr val="000000"/>
              </a:buClr>
              <a:buSzPct val="100000"/>
              <a:buFont typeface="Times New Roman" panose="02020603050405020304" pitchFamily="18" charset="0"/>
              <a:buNone/>
            </a:pPr>
            <a:r>
              <a:rPr lang="en-US" altLang="lb-LU" sz="1400" b="1">
                <a:solidFill>
                  <a:srgbClr val="000000"/>
                </a:solidFill>
                <a:latin typeface="Calibri" panose="020F0502020204030204" pitchFamily="34" charset="0"/>
              </a:rPr>
              <a:t>                       </a:t>
            </a:r>
          </a:p>
          <a:p>
            <a:pPr eaLnBrk="1" hangingPunct="1">
              <a:lnSpc>
                <a:spcPct val="102000"/>
              </a:lnSpc>
              <a:buClr>
                <a:srgbClr val="000000"/>
              </a:buClr>
              <a:buSzPct val="100000"/>
              <a:buFont typeface="Times New Roman" panose="02020603050405020304" pitchFamily="18" charset="0"/>
              <a:buNone/>
            </a:pPr>
            <a:r>
              <a:rPr lang="en-US" altLang="lb-LU" sz="1400" b="1">
                <a:solidFill>
                  <a:srgbClr val="000000"/>
                </a:solidFill>
                <a:latin typeface="Calibri" panose="020F0502020204030204" pitchFamily="34" charset="0"/>
              </a:rPr>
              <a:t>                       </a:t>
            </a:r>
            <a:r>
              <a:rPr lang="en-US" altLang="lb-LU" sz="1400" b="1">
                <a:solidFill>
                  <a:srgbClr val="000000"/>
                </a:solidFill>
                <a:latin typeface="Times New Roman" panose="02020603050405020304" pitchFamily="18" charset="0"/>
              </a:rPr>
              <a:t>IBCL office </a:t>
            </a:r>
            <a:r>
              <a:rPr lang="en-US" altLang="lb-LU" sz="1400">
                <a:solidFill>
                  <a:srgbClr val="000000"/>
                </a:solidFill>
                <a:latin typeface="Times New Roman" panose="02020603050405020304" pitchFamily="18" charset="0"/>
              </a:rPr>
              <a:t>-</a:t>
            </a:r>
            <a:r>
              <a:rPr lang="en-US" altLang="lb-LU" sz="1400" b="1">
                <a:solidFill>
                  <a:srgbClr val="000000"/>
                </a:solidFill>
                <a:latin typeface="Times New Roman" panose="02020603050405020304" pitchFamily="18" charset="0"/>
              </a:rPr>
              <a:t> 45, route d’Arlon, L-8009, Strassen Tel +352 445905 </a:t>
            </a:r>
            <a:r>
              <a:rPr lang="en-US" altLang="lb-LU" sz="1400">
                <a:solidFill>
                  <a:srgbClr val="000000"/>
                </a:solidFill>
                <a:latin typeface="Times New Roman" panose="02020603050405020304" pitchFamily="18" charset="0"/>
              </a:rPr>
              <a:t>-</a:t>
            </a:r>
            <a:r>
              <a:rPr lang="en-US" altLang="lb-LU" sz="1400" b="1">
                <a:solidFill>
                  <a:srgbClr val="000000"/>
                </a:solidFill>
                <a:latin typeface="Times New Roman" panose="02020603050405020304" pitchFamily="18" charset="0"/>
              </a:rPr>
              <a:t> Contact@ibcl.lu </a:t>
            </a:r>
            <a:r>
              <a:rPr lang="en-US" altLang="lb-LU" sz="1400">
                <a:solidFill>
                  <a:srgbClr val="000000"/>
                </a:solidFill>
                <a:latin typeface="Times New Roman" panose="02020603050405020304" pitchFamily="18" charset="0"/>
              </a:rPr>
              <a:t>-</a:t>
            </a:r>
            <a:r>
              <a:rPr lang="en-US" altLang="lb-LU" sz="1400" b="1">
                <a:solidFill>
                  <a:srgbClr val="000000"/>
                </a:solidFill>
                <a:latin typeface="Times New Roman" panose="02020603050405020304" pitchFamily="18" charset="0"/>
              </a:rPr>
              <a:t> www.ibcl.lu</a:t>
            </a:r>
          </a:p>
        </p:txBody>
      </p:sp>
      <p:pic>
        <p:nvPicPr>
          <p:cNvPr id="90124" name="Picture 12" descr="a megaphone amplifying the message &quot;volunteers needed&quot;">
            <a:extLst>
              <a:ext uri="{FF2B5EF4-FFF2-40B4-BE49-F238E27FC236}">
                <a16:creationId xmlns:a16="http://schemas.microsoft.com/office/drawing/2014/main" id="{1ABE82B3-F1E3-45A5-B80D-15F3C4B024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11286"/>
            <a:ext cx="9123329" cy="4903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14548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1">
            <a:extLst>
              <a:ext uri="{FF2B5EF4-FFF2-40B4-BE49-F238E27FC236}">
                <a16:creationId xmlns:a16="http://schemas.microsoft.com/office/drawing/2014/main" id="{6456D54C-84BC-44A9-BB57-1DBC2F19179C}"/>
              </a:ext>
            </a:extLst>
          </p:cNvPr>
          <p:cNvGrpSpPr>
            <a:grpSpLocks/>
          </p:cNvGrpSpPr>
          <p:nvPr/>
        </p:nvGrpSpPr>
        <p:grpSpPr bwMode="auto">
          <a:xfrm>
            <a:off x="11113" y="0"/>
            <a:ext cx="9126537" cy="1266825"/>
            <a:chOff x="7" y="0"/>
            <a:chExt cx="5749" cy="798"/>
          </a:xfrm>
        </p:grpSpPr>
        <p:pic>
          <p:nvPicPr>
            <p:cNvPr id="90121" name="Picture 2">
              <a:extLst>
                <a:ext uri="{FF2B5EF4-FFF2-40B4-BE49-F238E27FC236}">
                  <a16:creationId xmlns:a16="http://schemas.microsoft.com/office/drawing/2014/main" id="{48016BB9-F1EE-40D6-A580-BDAC6B345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 y="0"/>
              <a:ext cx="4027"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0122" name="Picture 3">
              <a:extLst>
                <a:ext uri="{FF2B5EF4-FFF2-40B4-BE49-F238E27FC236}">
                  <a16:creationId xmlns:a16="http://schemas.microsoft.com/office/drawing/2014/main" id="{B81A6EAD-C62E-413A-A075-4F5BF73ED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 y="0"/>
              <a:ext cx="1730"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6388" name="Freeform 4">
            <a:extLst>
              <a:ext uri="{FF2B5EF4-FFF2-40B4-BE49-F238E27FC236}">
                <a16:creationId xmlns:a16="http://schemas.microsoft.com/office/drawing/2014/main" id="{56425FE0-543A-4AF4-9244-CD2FD692146C}"/>
              </a:ext>
            </a:extLst>
          </p:cNvPr>
          <p:cNvSpPr>
            <a:spLocks noChangeArrowheads="1"/>
          </p:cNvSpPr>
          <p:nvPr/>
        </p:nvSpPr>
        <p:spPr bwMode="auto">
          <a:xfrm>
            <a:off x="11113" y="2572948"/>
            <a:ext cx="6770687" cy="2291542"/>
          </a:xfrm>
          <a:custGeom>
            <a:avLst/>
            <a:gdLst>
              <a:gd name="G0" fmla="*/ 1 0 51712"/>
              <a:gd name="G1" fmla="+- 21600 0 0"/>
              <a:gd name="G2" fmla="+- G1 0 G0"/>
              <a:gd name="G3" fmla="*/ G2 1 21600"/>
              <a:gd name="G4" fmla="*/ G0 1 G3"/>
              <a:gd name="G5" fmla="*/ G1 1 G3"/>
              <a:gd name="T0" fmla="*/ 0 w 21600"/>
              <a:gd name="T1" fmla="*/ 0 h 21600"/>
              <a:gd name="T2" fmla="*/ 21600 w 21600"/>
              <a:gd name="T3" fmla="*/ 0 h 21600"/>
              <a:gd name="T4" fmla="*/ 21600 w 21600"/>
              <a:gd name="T5" fmla="*/ 21600 h 21600"/>
              <a:gd name="T6" fmla="*/ 0 w 21600"/>
              <a:gd name="T7" fmla="*/ 21600 h 21600"/>
              <a:gd name="T8" fmla="*/ 0 w 21600"/>
              <a:gd name="T9" fmla="*/ 0 h 21600"/>
              <a:gd name="T10" fmla="*/ G4 w 21600"/>
              <a:gd name="T11" fmla="*/ G4 h 21600"/>
              <a:gd name="T12" fmla="*/ G5 w 21600"/>
              <a:gd name="T13" fmla="*/ G5 h 21600"/>
            </a:gdLst>
            <a:ahLst/>
            <a:cxnLst>
              <a:cxn ang="0">
                <a:pos x="T0" y="T1"/>
              </a:cxn>
              <a:cxn ang="0">
                <a:pos x="T2" y="T3"/>
              </a:cxn>
              <a:cxn ang="0">
                <a:pos x="T4" y="T5"/>
              </a:cxn>
              <a:cxn ang="0">
                <a:pos x="T6" y="T7"/>
              </a:cxn>
              <a:cxn ang="0">
                <a:pos x="T8" y="T9"/>
              </a:cxn>
            </a:cxnLst>
            <a:rect l="T10" t="T11" r="T12" b="T13"/>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tIns="59580" anchor="ctr" anchorCtr="1">
            <a:spAutoFit/>
          </a:bodyPr>
          <a:lstStyle>
            <a:lvl1pPr marL="685800" indent="-684213">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9pPr>
          </a:lstStyle>
          <a:p>
            <a:pPr eaLnBrk="1" hangingPunct="1">
              <a:lnSpc>
                <a:spcPct val="95000"/>
              </a:lnSpc>
              <a:buClr>
                <a:srgbClr val="000000"/>
              </a:buClr>
              <a:buSzPct val="100000"/>
              <a:buFont typeface="Times New Roman" panose="02020603050405020304" pitchFamily="18" charset="0"/>
              <a:buNone/>
              <a:defRPr/>
            </a:pPr>
            <a:r>
              <a:rPr lang="en-US" altLang="lb-LU" sz="3600" b="1" dirty="0">
                <a:solidFill>
                  <a:schemeClr val="tx1"/>
                </a:solidFill>
                <a:latin typeface="Agency FB" panose="020B0503020202020204" pitchFamily="34" charset="0"/>
              </a:rPr>
              <a:t>Vote of Thanks By</a:t>
            </a:r>
          </a:p>
          <a:p>
            <a:pPr marL="1587" indent="0" eaLnBrk="1" hangingPunct="1">
              <a:lnSpc>
                <a:spcPct val="95000"/>
              </a:lnSpc>
              <a:buClr>
                <a:srgbClr val="000000"/>
              </a:buClr>
              <a:buSzPct val="100000"/>
              <a:defRPr/>
            </a:pPr>
            <a:endParaRPr lang="en-US" altLang="lb-LU" sz="3600" b="1" dirty="0">
              <a:solidFill>
                <a:schemeClr val="tx1"/>
              </a:solidFill>
              <a:latin typeface="Agency FB" panose="020B0503020202020204" pitchFamily="34" charset="0"/>
            </a:endParaRPr>
          </a:p>
          <a:p>
            <a:pPr marL="1587" indent="0" eaLnBrk="1" hangingPunct="1">
              <a:lnSpc>
                <a:spcPct val="95000"/>
              </a:lnSpc>
              <a:buClr>
                <a:srgbClr val="000000"/>
              </a:buClr>
              <a:buSzPct val="100000"/>
              <a:defRPr/>
            </a:pPr>
            <a:r>
              <a:rPr lang="en-US" sz="3600" b="1" dirty="0">
                <a:solidFill>
                  <a:schemeClr val="tx1"/>
                </a:solidFill>
                <a:latin typeface="Agency FB" panose="020B0503020202020204" pitchFamily="34" charset="0"/>
              </a:rPr>
              <a:t>Mr. </a:t>
            </a:r>
            <a:r>
              <a:rPr lang="en-US" sz="3600" b="1" dirty="0" err="1">
                <a:solidFill>
                  <a:schemeClr val="tx1"/>
                </a:solidFill>
                <a:latin typeface="Agency FB" panose="020B0503020202020204" pitchFamily="34" charset="0"/>
              </a:rPr>
              <a:t>Sudhir</a:t>
            </a:r>
            <a:r>
              <a:rPr lang="en-US" sz="3600" b="1" dirty="0">
                <a:solidFill>
                  <a:schemeClr val="tx1"/>
                </a:solidFill>
                <a:latin typeface="Agency FB" panose="020B0503020202020204" pitchFamily="34" charset="0"/>
              </a:rPr>
              <a:t> </a:t>
            </a:r>
            <a:r>
              <a:rPr lang="en-US" sz="3600" b="1" dirty="0" err="1">
                <a:solidFill>
                  <a:schemeClr val="tx1"/>
                </a:solidFill>
                <a:latin typeface="Agency FB" panose="020B0503020202020204" pitchFamily="34" charset="0"/>
              </a:rPr>
              <a:t>Kohli</a:t>
            </a:r>
            <a:r>
              <a:rPr lang="en-US" sz="3600" b="1" dirty="0">
                <a:solidFill>
                  <a:schemeClr val="tx1"/>
                </a:solidFill>
                <a:latin typeface="Agency FB" panose="020B0503020202020204" pitchFamily="34" charset="0"/>
              </a:rPr>
              <a:t> - President of IBCL</a:t>
            </a:r>
            <a:endParaRPr lang="en-US" altLang="lb-LU" sz="3200" dirty="0">
              <a:latin typeface="Calibri" panose="020F0502020204030204" pitchFamily="34" charset="0"/>
            </a:endParaRPr>
          </a:p>
          <a:p>
            <a:pPr algn="ctr" eaLnBrk="1" hangingPunct="1">
              <a:lnSpc>
                <a:spcPct val="102000"/>
              </a:lnSpc>
              <a:defRPr/>
            </a:pPr>
            <a:endParaRPr lang="en-US" altLang="lb-LU" sz="4000" b="1" dirty="0">
              <a:latin typeface="Calibri" panose="020F0502020204030204" pitchFamily="34" charset="0"/>
            </a:endParaRPr>
          </a:p>
        </p:txBody>
      </p:sp>
      <p:sp>
        <p:nvSpPr>
          <p:cNvPr id="90116" name="Text Box 5">
            <a:extLst>
              <a:ext uri="{FF2B5EF4-FFF2-40B4-BE49-F238E27FC236}">
                <a16:creationId xmlns:a16="http://schemas.microsoft.com/office/drawing/2014/main" id="{BAB9572E-6119-4CF4-9C86-C1F4F3D1571F}"/>
              </a:ext>
            </a:extLst>
          </p:cNvPr>
          <p:cNvSpPr txBox="1">
            <a:spLocks noChangeArrowheads="1"/>
          </p:cNvSpPr>
          <p:nvPr/>
        </p:nvSpPr>
        <p:spPr bwMode="auto">
          <a:xfrm>
            <a:off x="0" y="6315075"/>
            <a:ext cx="9144000"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lb-LU" altLang="lb-LU"/>
          </a:p>
        </p:txBody>
      </p:sp>
      <p:sp>
        <p:nvSpPr>
          <p:cNvPr id="90117" name="Text Box 6">
            <a:extLst>
              <a:ext uri="{FF2B5EF4-FFF2-40B4-BE49-F238E27FC236}">
                <a16:creationId xmlns:a16="http://schemas.microsoft.com/office/drawing/2014/main" id="{316DC6F3-1D90-4715-A8B9-EB8201DE780C}"/>
              </a:ext>
            </a:extLst>
          </p:cNvPr>
          <p:cNvSpPr txBox="1">
            <a:spLocks noChangeArrowheads="1"/>
          </p:cNvSpPr>
          <p:nvPr/>
        </p:nvSpPr>
        <p:spPr bwMode="auto">
          <a:xfrm>
            <a:off x="434975" y="6400800"/>
            <a:ext cx="825182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382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eaLnBrk="1" hangingPunct="1">
              <a:lnSpc>
                <a:spcPct val="95000"/>
              </a:lnSpc>
              <a:buClr>
                <a:srgbClr val="000000"/>
              </a:buClr>
              <a:buSzPct val="100000"/>
              <a:buFont typeface="Times New Roman" panose="02020603050405020304" pitchFamily="18" charset="0"/>
              <a:buNone/>
            </a:pPr>
            <a:r>
              <a:rPr lang="en-US" altLang="lb-LU" sz="1400" b="1">
                <a:solidFill>
                  <a:srgbClr val="000000"/>
                </a:solidFill>
                <a:latin typeface="Times New Roman" panose="02020603050405020304" pitchFamily="18" charset="0"/>
              </a:rPr>
              <a:t>    </a:t>
            </a:r>
          </a:p>
          <a:p>
            <a:pPr eaLnBrk="1" hangingPunct="1">
              <a:lnSpc>
                <a:spcPct val="95000"/>
              </a:lnSpc>
              <a:buClr>
                <a:srgbClr val="000000"/>
              </a:buClr>
              <a:buSzPct val="100000"/>
              <a:buFont typeface="Times New Roman" panose="02020603050405020304" pitchFamily="18" charset="0"/>
              <a:buNone/>
            </a:pPr>
            <a:r>
              <a:rPr lang="en-US" altLang="lb-LU" sz="1400" b="1">
                <a:solidFill>
                  <a:srgbClr val="000000"/>
                </a:solidFill>
                <a:latin typeface="Times New Roman" panose="02020603050405020304" pitchFamily="18" charset="0"/>
              </a:rPr>
              <a:t>      </a:t>
            </a:r>
          </a:p>
        </p:txBody>
      </p:sp>
      <p:sp>
        <p:nvSpPr>
          <p:cNvPr id="90118" name="Text Box 7">
            <a:extLst>
              <a:ext uri="{FF2B5EF4-FFF2-40B4-BE49-F238E27FC236}">
                <a16:creationId xmlns:a16="http://schemas.microsoft.com/office/drawing/2014/main" id="{7EBB9F28-645E-40B9-99AE-A464C63CA2BF}"/>
              </a:ext>
            </a:extLst>
          </p:cNvPr>
          <p:cNvSpPr txBox="1">
            <a:spLocks noChangeArrowheads="1"/>
          </p:cNvSpPr>
          <p:nvPr/>
        </p:nvSpPr>
        <p:spPr bwMode="auto">
          <a:xfrm>
            <a:off x="0" y="6288088"/>
            <a:ext cx="9132888" cy="56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eaLnBrk="1" hangingPunct="1">
              <a:lnSpc>
                <a:spcPct val="102000"/>
              </a:lnSpc>
              <a:buClr>
                <a:srgbClr val="000000"/>
              </a:buClr>
              <a:buSzPct val="100000"/>
              <a:buFont typeface="Times New Roman" panose="02020603050405020304" pitchFamily="18" charset="0"/>
              <a:buNone/>
            </a:pPr>
            <a:r>
              <a:rPr lang="en-US" altLang="lb-LU" sz="1400" b="1">
                <a:solidFill>
                  <a:srgbClr val="000000"/>
                </a:solidFill>
                <a:latin typeface="Calibri" panose="020F0502020204030204" pitchFamily="34" charset="0"/>
              </a:rPr>
              <a:t>                       </a:t>
            </a:r>
          </a:p>
          <a:p>
            <a:pPr eaLnBrk="1" hangingPunct="1">
              <a:lnSpc>
                <a:spcPct val="102000"/>
              </a:lnSpc>
              <a:buClr>
                <a:srgbClr val="000000"/>
              </a:buClr>
              <a:buSzPct val="100000"/>
              <a:buFont typeface="Times New Roman" panose="02020603050405020304" pitchFamily="18" charset="0"/>
              <a:buNone/>
            </a:pPr>
            <a:r>
              <a:rPr lang="en-US" altLang="lb-LU" sz="1400" b="1">
                <a:solidFill>
                  <a:srgbClr val="000000"/>
                </a:solidFill>
                <a:latin typeface="Calibri" panose="020F0502020204030204" pitchFamily="34" charset="0"/>
              </a:rPr>
              <a:t>                       </a:t>
            </a:r>
            <a:r>
              <a:rPr lang="en-US" altLang="lb-LU" sz="1400" b="1">
                <a:solidFill>
                  <a:srgbClr val="000000"/>
                </a:solidFill>
                <a:latin typeface="Times New Roman" panose="02020603050405020304" pitchFamily="18" charset="0"/>
              </a:rPr>
              <a:t>IBCL office </a:t>
            </a:r>
            <a:r>
              <a:rPr lang="en-US" altLang="lb-LU" sz="1400">
                <a:solidFill>
                  <a:srgbClr val="000000"/>
                </a:solidFill>
                <a:latin typeface="Times New Roman" panose="02020603050405020304" pitchFamily="18" charset="0"/>
              </a:rPr>
              <a:t>-</a:t>
            </a:r>
            <a:r>
              <a:rPr lang="en-US" altLang="lb-LU" sz="1400" b="1">
                <a:solidFill>
                  <a:srgbClr val="000000"/>
                </a:solidFill>
                <a:latin typeface="Times New Roman" panose="02020603050405020304" pitchFamily="18" charset="0"/>
              </a:rPr>
              <a:t> 45, route d’Arlon, L-8009, Strassen Tel +352 445905 </a:t>
            </a:r>
            <a:r>
              <a:rPr lang="en-US" altLang="lb-LU" sz="1400">
                <a:solidFill>
                  <a:srgbClr val="000000"/>
                </a:solidFill>
                <a:latin typeface="Times New Roman" panose="02020603050405020304" pitchFamily="18" charset="0"/>
              </a:rPr>
              <a:t>-</a:t>
            </a:r>
            <a:r>
              <a:rPr lang="en-US" altLang="lb-LU" sz="1400" b="1">
                <a:solidFill>
                  <a:srgbClr val="000000"/>
                </a:solidFill>
                <a:latin typeface="Times New Roman" panose="02020603050405020304" pitchFamily="18" charset="0"/>
              </a:rPr>
              <a:t> Contact@ibcl.lu </a:t>
            </a:r>
            <a:r>
              <a:rPr lang="en-US" altLang="lb-LU" sz="1400">
                <a:solidFill>
                  <a:srgbClr val="000000"/>
                </a:solidFill>
                <a:latin typeface="Times New Roman" panose="02020603050405020304" pitchFamily="18" charset="0"/>
              </a:rPr>
              <a:t>-</a:t>
            </a:r>
            <a:r>
              <a:rPr lang="en-US" altLang="lb-LU" sz="1400" b="1">
                <a:solidFill>
                  <a:srgbClr val="000000"/>
                </a:solidFill>
                <a:latin typeface="Times New Roman" panose="02020603050405020304" pitchFamily="18" charset="0"/>
              </a:rPr>
              <a:t> www.ibcl.lu</a:t>
            </a:r>
          </a:p>
        </p:txBody>
      </p:sp>
      <p:pic>
        <p:nvPicPr>
          <p:cNvPr id="3" name="Picture 2">
            <a:extLst>
              <a:ext uri="{FF2B5EF4-FFF2-40B4-BE49-F238E27FC236}">
                <a16:creationId xmlns:a16="http://schemas.microsoft.com/office/drawing/2014/main" id="{AF8117D6-4DA7-4CA2-94B0-5544C58C5F20}"/>
              </a:ext>
            </a:extLst>
          </p:cNvPr>
          <p:cNvPicPr>
            <a:picLocks noChangeAspect="1"/>
          </p:cNvPicPr>
          <p:nvPr/>
        </p:nvPicPr>
        <p:blipFill rotWithShape="1">
          <a:blip r:embed="rId5"/>
          <a:srcRect l="12821" r="7052"/>
          <a:stretch/>
        </p:blipFill>
        <p:spPr>
          <a:xfrm>
            <a:off x="5867400" y="1562100"/>
            <a:ext cx="2470150" cy="205263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B239FFE-2427-478A-8940-DB40BC568624}"/>
              </a:ext>
            </a:extLst>
          </p:cNvPr>
          <p:cNvPicPr>
            <a:picLocks noChangeAspect="1"/>
          </p:cNvPicPr>
          <p:nvPr/>
        </p:nvPicPr>
        <p:blipFill>
          <a:blip r:embed="rId6"/>
          <a:stretch>
            <a:fillRect/>
          </a:stretch>
        </p:blipFill>
        <p:spPr>
          <a:xfrm>
            <a:off x="2462212" y="5048812"/>
            <a:ext cx="4219575" cy="1552575"/>
          </a:xfrm>
          <a:prstGeom prst="rect">
            <a:avLst/>
          </a:prstGeom>
          <a:ln>
            <a:noFill/>
          </a:ln>
          <a:effectLst>
            <a:softEdge rad="112500"/>
          </a:effectLst>
        </p:spPr>
      </p:pic>
    </p:spTree>
    <p:extLst>
      <p:ext uri="{BB962C8B-B14F-4D97-AF65-F5344CB8AC3E}">
        <p14:creationId xmlns:p14="http://schemas.microsoft.com/office/powerpoint/2010/main" val="336427541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63"/>
          <p:cNvPicPr preferRelativeResize="0"/>
          <p:nvPr/>
        </p:nvPicPr>
        <p:blipFill>
          <a:blip r:embed="rId3">
            <a:alphaModFix/>
          </a:blip>
          <a:stretch>
            <a:fillRect/>
          </a:stretch>
        </p:blipFill>
        <p:spPr>
          <a:xfrm>
            <a:off x="-6351" y="1705199"/>
            <a:ext cx="9144001" cy="5152801"/>
          </a:xfrm>
          <a:prstGeom prst="rect">
            <a:avLst/>
          </a:prstGeom>
          <a:noFill/>
          <a:ln>
            <a:noFill/>
          </a:ln>
        </p:spPr>
      </p:pic>
      <p:sp>
        <p:nvSpPr>
          <p:cNvPr id="567" name="Google Shape;567;p63"/>
          <p:cNvSpPr txBox="1">
            <a:spLocks noGrp="1"/>
          </p:cNvSpPr>
          <p:nvPr>
            <p:ph type="title" idx="4294967295"/>
          </p:nvPr>
        </p:nvSpPr>
        <p:spPr>
          <a:xfrm>
            <a:off x="3246000" y="4148449"/>
            <a:ext cx="2804400" cy="994200"/>
          </a:xfrm>
          <a:prstGeom prst="rect">
            <a:avLst/>
          </a:prstGeom>
          <a:noFill/>
          <a:ln>
            <a:noFill/>
          </a:ln>
        </p:spPr>
        <p:txBody>
          <a:bodyPr spcFirstLastPara="1" wrap="square" lIns="68575" tIns="34275" rIns="68575" bIns="34275" anchor="ctr" anchorCtr="0">
            <a:noAutofit/>
          </a:bodyPr>
          <a:lstStyle/>
          <a:p>
            <a:pPr algn="l">
              <a:lnSpc>
                <a:spcPct val="90000"/>
              </a:lnSpc>
              <a:spcBef>
                <a:spcPts val="0"/>
              </a:spcBef>
              <a:spcAft>
                <a:spcPts val="0"/>
              </a:spcAft>
              <a:buClr>
                <a:schemeClr val="dk1"/>
              </a:buClr>
              <a:buSzPts val="3300"/>
            </a:pPr>
            <a:r>
              <a:rPr lang="en" dirty="0">
                <a:solidFill>
                  <a:srgbClr val="434343"/>
                </a:solidFill>
                <a:latin typeface="Roboto Medium"/>
                <a:ea typeface="Roboto Medium"/>
                <a:cs typeface="Roboto Medium"/>
                <a:sym typeface="Roboto Medium"/>
              </a:rPr>
              <a:t>Thank you</a:t>
            </a:r>
            <a:endParaRPr dirty="0">
              <a:solidFill>
                <a:srgbClr val="434343"/>
              </a:solidFill>
              <a:latin typeface="Roboto Medium"/>
              <a:ea typeface="Roboto Medium"/>
              <a:cs typeface="Roboto Medium"/>
              <a:sym typeface="Roboto Medium"/>
            </a:endParaRPr>
          </a:p>
        </p:txBody>
      </p:sp>
      <p:pic>
        <p:nvPicPr>
          <p:cNvPr id="568" name="Google Shape;568;p63"/>
          <p:cNvPicPr preferRelativeResize="0"/>
          <p:nvPr/>
        </p:nvPicPr>
        <p:blipFill>
          <a:blip r:embed="rId4">
            <a:alphaModFix/>
          </a:blip>
          <a:stretch>
            <a:fillRect/>
          </a:stretch>
        </p:blipFill>
        <p:spPr>
          <a:xfrm>
            <a:off x="3706125" y="2789977"/>
            <a:ext cx="1884150" cy="1884150"/>
          </a:xfrm>
          <a:prstGeom prst="rect">
            <a:avLst/>
          </a:prstGeom>
          <a:noFill/>
          <a:ln>
            <a:noFill/>
          </a:ln>
          <a:effectLst>
            <a:reflection endPos="30000" dist="38100" dir="5400000" fadeDir="5400012" sy="-100000" algn="bl" rotWithShape="0"/>
          </a:effectLst>
        </p:spPr>
      </p:pic>
      <p:grpSp>
        <p:nvGrpSpPr>
          <p:cNvPr id="6" name="Group 1">
            <a:extLst>
              <a:ext uri="{FF2B5EF4-FFF2-40B4-BE49-F238E27FC236}">
                <a16:creationId xmlns:a16="http://schemas.microsoft.com/office/drawing/2014/main" id="{8D603BE4-73F0-4E56-B522-E2A30B56D33C}"/>
              </a:ext>
            </a:extLst>
          </p:cNvPr>
          <p:cNvGrpSpPr>
            <a:grpSpLocks/>
          </p:cNvGrpSpPr>
          <p:nvPr/>
        </p:nvGrpSpPr>
        <p:grpSpPr bwMode="auto">
          <a:xfrm>
            <a:off x="11113" y="0"/>
            <a:ext cx="9126537" cy="1266825"/>
            <a:chOff x="7" y="0"/>
            <a:chExt cx="5749" cy="798"/>
          </a:xfrm>
        </p:grpSpPr>
        <p:pic>
          <p:nvPicPr>
            <p:cNvPr id="7" name="Picture 2">
              <a:extLst>
                <a:ext uri="{FF2B5EF4-FFF2-40B4-BE49-F238E27FC236}">
                  <a16:creationId xmlns:a16="http://schemas.microsoft.com/office/drawing/2014/main" id="{FEA2DC5A-941D-4EB8-9600-1BE83E018B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9" y="0"/>
              <a:ext cx="4027"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a:extLst>
                <a:ext uri="{FF2B5EF4-FFF2-40B4-BE49-F238E27FC236}">
                  <a16:creationId xmlns:a16="http://schemas.microsoft.com/office/drawing/2014/main" id="{A05A447B-D338-458C-86AE-7452E77994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0"/>
              <a:ext cx="1730" cy="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1"/>
          <p:cNvSpPr txBox="1">
            <a:spLocks noGrp="1"/>
          </p:cNvSpPr>
          <p:nvPr>
            <p:ph type="body" idx="1"/>
          </p:nvPr>
        </p:nvSpPr>
        <p:spPr>
          <a:xfrm>
            <a:off x="323850" y="1194838"/>
            <a:ext cx="2881800" cy="542100"/>
          </a:xfrm>
          <a:prstGeom prst="rect">
            <a:avLst/>
          </a:prstGeom>
        </p:spPr>
        <p:txBody>
          <a:bodyPr spcFirstLastPara="1" wrap="square" lIns="68575" tIns="34275" rIns="68575" bIns="34275" anchor="t" anchorCtr="0">
            <a:noAutofit/>
          </a:bodyPr>
          <a:lstStyle/>
          <a:p>
            <a:pPr marL="0" indent="0">
              <a:buNone/>
            </a:pPr>
            <a:r>
              <a:rPr lang="en" b="1">
                <a:solidFill>
                  <a:schemeClr val="accent4"/>
                </a:solidFill>
              </a:rPr>
              <a:t>Traditional Business:-</a:t>
            </a:r>
            <a:endParaRPr b="1">
              <a:solidFill>
                <a:schemeClr val="accent4"/>
              </a:solidFill>
            </a:endParaRPr>
          </a:p>
        </p:txBody>
      </p:sp>
      <p:sp>
        <p:nvSpPr>
          <p:cNvPr id="231" name="Google Shape;231;p41"/>
          <p:cNvSpPr/>
          <p:nvPr/>
        </p:nvSpPr>
        <p:spPr>
          <a:xfrm>
            <a:off x="400050" y="1736772"/>
            <a:ext cx="1354800" cy="392700"/>
          </a:xfrm>
          <a:prstGeom prst="rect">
            <a:avLst/>
          </a:prstGeom>
          <a:solidFill>
            <a:srgbClr val="FFFFFF"/>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32" name="Google Shape;232;p41"/>
          <p:cNvSpPr txBox="1"/>
          <p:nvPr/>
        </p:nvSpPr>
        <p:spPr>
          <a:xfrm>
            <a:off x="713250" y="1774651"/>
            <a:ext cx="1516500" cy="2769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en" sz="1100" b="1" kern="0">
                <a:solidFill>
                  <a:srgbClr val="000000"/>
                </a:solidFill>
                <a:latin typeface="Roboto"/>
                <a:ea typeface="Roboto"/>
                <a:cs typeface="Roboto"/>
                <a:sym typeface="Roboto"/>
              </a:rPr>
              <a:t>MANUF. </a:t>
            </a:r>
            <a:endParaRPr sz="1100" b="1" kern="0">
              <a:solidFill>
                <a:srgbClr val="000000"/>
              </a:solidFill>
              <a:latin typeface="Roboto"/>
              <a:ea typeface="Roboto"/>
              <a:cs typeface="Roboto"/>
              <a:sym typeface="Roboto"/>
            </a:endParaRPr>
          </a:p>
        </p:txBody>
      </p:sp>
      <p:sp>
        <p:nvSpPr>
          <p:cNvPr id="233" name="Google Shape;233;p41"/>
          <p:cNvSpPr/>
          <p:nvPr/>
        </p:nvSpPr>
        <p:spPr>
          <a:xfrm>
            <a:off x="1810237" y="1803152"/>
            <a:ext cx="268800" cy="2199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34" name="Google Shape;234;p41"/>
          <p:cNvSpPr/>
          <p:nvPr/>
        </p:nvSpPr>
        <p:spPr>
          <a:xfrm>
            <a:off x="2134394" y="1736772"/>
            <a:ext cx="1354800" cy="392700"/>
          </a:xfrm>
          <a:prstGeom prst="rect">
            <a:avLst/>
          </a:prstGeom>
          <a:solidFill>
            <a:srgbClr val="FFFFFF"/>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35" name="Google Shape;235;p41"/>
          <p:cNvSpPr txBox="1"/>
          <p:nvPr/>
        </p:nvSpPr>
        <p:spPr>
          <a:xfrm>
            <a:off x="2256761" y="1769217"/>
            <a:ext cx="1516500" cy="3927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en" sz="1100" b="1" kern="0">
                <a:solidFill>
                  <a:srgbClr val="000000"/>
                </a:solidFill>
                <a:latin typeface="Roboto"/>
                <a:ea typeface="Roboto"/>
                <a:cs typeface="Roboto"/>
                <a:sym typeface="Roboto"/>
              </a:rPr>
              <a:t>DISTRIBUTOR </a:t>
            </a:r>
            <a:endParaRPr sz="1100" b="1" kern="0">
              <a:solidFill>
                <a:srgbClr val="000000"/>
              </a:solidFill>
              <a:latin typeface="Roboto"/>
              <a:ea typeface="Roboto"/>
              <a:cs typeface="Roboto"/>
              <a:sym typeface="Roboto"/>
            </a:endParaRPr>
          </a:p>
        </p:txBody>
      </p:sp>
      <p:sp>
        <p:nvSpPr>
          <p:cNvPr id="236" name="Google Shape;236;p41"/>
          <p:cNvSpPr/>
          <p:nvPr/>
        </p:nvSpPr>
        <p:spPr>
          <a:xfrm>
            <a:off x="3575091" y="1820648"/>
            <a:ext cx="268800" cy="2199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37" name="Google Shape;237;p41"/>
          <p:cNvSpPr/>
          <p:nvPr/>
        </p:nvSpPr>
        <p:spPr>
          <a:xfrm>
            <a:off x="3868738" y="1736772"/>
            <a:ext cx="1354800" cy="392700"/>
          </a:xfrm>
          <a:prstGeom prst="rect">
            <a:avLst/>
          </a:prstGeom>
          <a:solidFill>
            <a:srgbClr val="FFFFFF"/>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38" name="Google Shape;238;p41"/>
          <p:cNvSpPr txBox="1"/>
          <p:nvPr/>
        </p:nvSpPr>
        <p:spPr>
          <a:xfrm>
            <a:off x="4041545" y="1765697"/>
            <a:ext cx="1516500" cy="3927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en" sz="1100" b="1" kern="0">
                <a:solidFill>
                  <a:srgbClr val="000000"/>
                </a:solidFill>
                <a:latin typeface="Roboto"/>
                <a:ea typeface="Roboto"/>
                <a:cs typeface="Roboto"/>
                <a:sym typeface="Roboto"/>
              </a:rPr>
              <a:t>WHOLESALE</a:t>
            </a:r>
            <a:endParaRPr sz="1100" b="1" kern="0">
              <a:solidFill>
                <a:srgbClr val="000000"/>
              </a:solidFill>
              <a:latin typeface="Roboto"/>
              <a:ea typeface="Roboto"/>
              <a:cs typeface="Roboto"/>
              <a:sym typeface="Roboto"/>
            </a:endParaRPr>
          </a:p>
        </p:txBody>
      </p:sp>
      <p:sp>
        <p:nvSpPr>
          <p:cNvPr id="239" name="Google Shape;239;p41"/>
          <p:cNvSpPr/>
          <p:nvPr/>
        </p:nvSpPr>
        <p:spPr>
          <a:xfrm>
            <a:off x="5296693" y="1801195"/>
            <a:ext cx="268800" cy="2238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40" name="Google Shape;240;p41"/>
          <p:cNvSpPr/>
          <p:nvPr/>
        </p:nvSpPr>
        <p:spPr>
          <a:xfrm>
            <a:off x="5612417" y="1736772"/>
            <a:ext cx="1354800" cy="392700"/>
          </a:xfrm>
          <a:prstGeom prst="rect">
            <a:avLst/>
          </a:prstGeom>
          <a:solidFill>
            <a:srgbClr val="FFFFFF"/>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41" name="Google Shape;241;p41"/>
          <p:cNvSpPr txBox="1"/>
          <p:nvPr/>
        </p:nvSpPr>
        <p:spPr>
          <a:xfrm>
            <a:off x="5921650" y="1765700"/>
            <a:ext cx="1011300" cy="3927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en" sz="1100" b="1" kern="0">
                <a:solidFill>
                  <a:srgbClr val="000000"/>
                </a:solidFill>
                <a:latin typeface="Roboto"/>
                <a:ea typeface="Roboto"/>
                <a:cs typeface="Roboto"/>
                <a:sym typeface="Roboto"/>
              </a:rPr>
              <a:t>RETAILER</a:t>
            </a:r>
            <a:endParaRPr sz="1100" b="1" kern="0">
              <a:solidFill>
                <a:srgbClr val="000000"/>
              </a:solidFill>
              <a:latin typeface="Roboto"/>
              <a:ea typeface="Roboto"/>
              <a:cs typeface="Roboto"/>
              <a:sym typeface="Roboto"/>
            </a:endParaRPr>
          </a:p>
        </p:txBody>
      </p:sp>
      <p:sp>
        <p:nvSpPr>
          <p:cNvPr id="242" name="Google Shape;242;p41"/>
          <p:cNvSpPr/>
          <p:nvPr/>
        </p:nvSpPr>
        <p:spPr>
          <a:xfrm>
            <a:off x="7035472" y="1823645"/>
            <a:ext cx="233400" cy="2139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43" name="Google Shape;243;p41"/>
          <p:cNvSpPr/>
          <p:nvPr/>
        </p:nvSpPr>
        <p:spPr>
          <a:xfrm>
            <a:off x="7337119" y="1746413"/>
            <a:ext cx="1354800" cy="392700"/>
          </a:xfrm>
          <a:prstGeom prst="rect">
            <a:avLst/>
          </a:prstGeom>
          <a:solidFill>
            <a:srgbClr val="FFFFFF"/>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44" name="Google Shape;244;p41"/>
          <p:cNvSpPr txBox="1"/>
          <p:nvPr/>
        </p:nvSpPr>
        <p:spPr>
          <a:xfrm>
            <a:off x="7573146" y="1787996"/>
            <a:ext cx="1516500" cy="3927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en" sz="1100" b="1" kern="0">
                <a:solidFill>
                  <a:srgbClr val="000000"/>
                </a:solidFill>
                <a:latin typeface="Roboto"/>
                <a:ea typeface="Roboto"/>
                <a:cs typeface="Roboto"/>
                <a:sym typeface="Roboto"/>
              </a:rPr>
              <a:t>CUSTOMER</a:t>
            </a:r>
            <a:endParaRPr sz="1100" b="1" kern="0">
              <a:solidFill>
                <a:srgbClr val="000000"/>
              </a:solidFill>
              <a:latin typeface="Roboto"/>
              <a:ea typeface="Roboto"/>
              <a:cs typeface="Roboto"/>
              <a:sym typeface="Roboto"/>
            </a:endParaRPr>
          </a:p>
        </p:txBody>
      </p:sp>
      <p:pic>
        <p:nvPicPr>
          <p:cNvPr id="245" name="Google Shape;245;p41"/>
          <p:cNvPicPr preferRelativeResize="0"/>
          <p:nvPr/>
        </p:nvPicPr>
        <p:blipFill rotWithShape="1">
          <a:blip r:embed="rId3">
            <a:alphaModFix/>
          </a:blip>
          <a:srcRect t="22918" b="22913"/>
          <a:stretch/>
        </p:blipFill>
        <p:spPr>
          <a:xfrm>
            <a:off x="2305950" y="3660637"/>
            <a:ext cx="4183372" cy="1699512"/>
          </a:xfrm>
          <a:prstGeom prst="rect">
            <a:avLst/>
          </a:prstGeom>
          <a:noFill/>
          <a:ln>
            <a:noFill/>
          </a:ln>
        </p:spPr>
      </p:pic>
      <p:sp>
        <p:nvSpPr>
          <p:cNvPr id="246" name="Google Shape;246;p41"/>
          <p:cNvSpPr/>
          <p:nvPr/>
        </p:nvSpPr>
        <p:spPr>
          <a:xfrm>
            <a:off x="789450" y="4769500"/>
            <a:ext cx="1391100" cy="403200"/>
          </a:xfrm>
          <a:prstGeom prst="rect">
            <a:avLst/>
          </a:prstGeom>
          <a:solidFill>
            <a:srgbClr val="FFFFFF"/>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47" name="Google Shape;247;p41"/>
          <p:cNvSpPr txBox="1"/>
          <p:nvPr/>
        </p:nvSpPr>
        <p:spPr>
          <a:xfrm>
            <a:off x="1026600" y="4819450"/>
            <a:ext cx="1557000" cy="4032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en" sz="1100" b="1" kern="0">
                <a:solidFill>
                  <a:srgbClr val="000000"/>
                </a:solidFill>
                <a:latin typeface="Roboto"/>
                <a:ea typeface="Roboto"/>
                <a:cs typeface="Roboto"/>
                <a:sym typeface="Roboto"/>
              </a:rPr>
              <a:t>COMPANY</a:t>
            </a:r>
            <a:endParaRPr sz="1100" b="1" kern="0">
              <a:solidFill>
                <a:srgbClr val="000000"/>
              </a:solidFill>
              <a:latin typeface="Roboto"/>
              <a:ea typeface="Roboto"/>
              <a:cs typeface="Roboto"/>
              <a:sym typeface="Roboto"/>
            </a:endParaRPr>
          </a:p>
        </p:txBody>
      </p:sp>
      <p:sp>
        <p:nvSpPr>
          <p:cNvPr id="248" name="Google Shape;248;p41"/>
          <p:cNvSpPr/>
          <p:nvPr/>
        </p:nvSpPr>
        <p:spPr>
          <a:xfrm>
            <a:off x="1625275" y="2828450"/>
            <a:ext cx="810000" cy="1044900"/>
          </a:xfrm>
          <a:prstGeom prst="bentArrow">
            <a:avLst>
              <a:gd name="adj1" fmla="val 25000"/>
              <a:gd name="adj2" fmla="val 25000"/>
              <a:gd name="adj3" fmla="val 25000"/>
              <a:gd name="adj4" fmla="val 43750"/>
            </a:avLst>
          </a:prstGeom>
          <a:solidFill>
            <a:schemeClr val="accent1"/>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49" name="Google Shape;249;p41"/>
          <p:cNvSpPr/>
          <p:nvPr/>
        </p:nvSpPr>
        <p:spPr>
          <a:xfrm>
            <a:off x="2615925" y="2728775"/>
            <a:ext cx="3640500" cy="5421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50" name="Google Shape;250;p41"/>
          <p:cNvSpPr txBox="1"/>
          <p:nvPr/>
        </p:nvSpPr>
        <p:spPr>
          <a:xfrm>
            <a:off x="3711650" y="2798225"/>
            <a:ext cx="1464600" cy="4032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en" sz="1600" b="1" kern="0">
                <a:solidFill>
                  <a:srgbClr val="000000"/>
                </a:solidFill>
                <a:latin typeface="Roboto"/>
                <a:ea typeface="Roboto"/>
                <a:cs typeface="Roboto"/>
                <a:sym typeface="Roboto"/>
              </a:rPr>
              <a:t>E-commerce</a:t>
            </a:r>
            <a:endParaRPr sz="1600" b="1" kern="0">
              <a:solidFill>
                <a:srgbClr val="000000"/>
              </a:solidFill>
              <a:latin typeface="Roboto"/>
              <a:ea typeface="Roboto"/>
              <a:cs typeface="Roboto"/>
              <a:sym typeface="Roboto"/>
            </a:endParaRPr>
          </a:p>
        </p:txBody>
      </p:sp>
      <p:sp>
        <p:nvSpPr>
          <p:cNvPr id="251" name="Google Shape;251;p41"/>
          <p:cNvSpPr/>
          <p:nvPr/>
        </p:nvSpPr>
        <p:spPr>
          <a:xfrm rot="5400000">
            <a:off x="6300025" y="3105050"/>
            <a:ext cx="1088700" cy="710100"/>
          </a:xfrm>
          <a:prstGeom prst="bentArrow">
            <a:avLst>
              <a:gd name="adj1" fmla="val 32880"/>
              <a:gd name="adj2" fmla="val 22581"/>
              <a:gd name="adj3" fmla="val 25000"/>
              <a:gd name="adj4" fmla="val 43750"/>
            </a:avLst>
          </a:prstGeom>
          <a:solidFill>
            <a:schemeClr val="accent1"/>
          </a:solidFill>
          <a:ln>
            <a:noFill/>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52" name="Google Shape;252;p41"/>
          <p:cNvSpPr/>
          <p:nvPr/>
        </p:nvSpPr>
        <p:spPr>
          <a:xfrm>
            <a:off x="6641400" y="4685575"/>
            <a:ext cx="1391100" cy="4032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53" name="Google Shape;253;p41"/>
          <p:cNvSpPr txBox="1"/>
          <p:nvPr/>
        </p:nvSpPr>
        <p:spPr>
          <a:xfrm>
            <a:off x="6886875" y="4685575"/>
            <a:ext cx="1557000" cy="4032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en" sz="1100" b="1" kern="0">
                <a:solidFill>
                  <a:srgbClr val="000000"/>
                </a:solidFill>
                <a:latin typeface="Roboto"/>
                <a:ea typeface="Roboto"/>
                <a:cs typeface="Roboto"/>
                <a:sym typeface="Roboto"/>
              </a:rPr>
              <a:t>CUSTOMER</a:t>
            </a:r>
            <a:endParaRPr sz="1100" b="1" kern="0">
              <a:solidFill>
                <a:srgbClr val="000000"/>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
                                        </p:tgtEl>
                                        <p:attrNameLst>
                                          <p:attrName>style.visibility</p:attrName>
                                        </p:attrNameLst>
                                      </p:cBhvr>
                                      <p:to>
                                        <p:strVal val="visible"/>
                                      </p:to>
                                    </p:set>
                                    <p:animEffect transition="in" filter="fade">
                                      <p:cBhvr>
                                        <p:cTn id="12" dur="1000"/>
                                        <p:tgtEl>
                                          <p:spTgt spid="231"/>
                                        </p:tgtEl>
                                      </p:cBhvr>
                                    </p:animEffect>
                                  </p:childTnLst>
                                </p:cTn>
                              </p:par>
                              <p:par>
                                <p:cTn id="13" presetID="10" presetClass="entr" presetSubtype="0" fill="hold" nodeType="withEffect">
                                  <p:stCondLst>
                                    <p:cond delay="0"/>
                                  </p:stCondLst>
                                  <p:childTnLst>
                                    <p:set>
                                      <p:cBhvr>
                                        <p:cTn id="14" dur="1" fill="hold">
                                          <p:stCondLst>
                                            <p:cond delay="0"/>
                                          </p:stCondLst>
                                        </p:cTn>
                                        <p:tgtEl>
                                          <p:spTgt spid="232"/>
                                        </p:tgtEl>
                                        <p:attrNameLst>
                                          <p:attrName>style.visibility</p:attrName>
                                        </p:attrNameLst>
                                      </p:cBhvr>
                                      <p:to>
                                        <p:strVal val="visible"/>
                                      </p:to>
                                    </p:set>
                                    <p:animEffect transition="in" filter="fade">
                                      <p:cBhvr>
                                        <p:cTn id="15" dur="1000"/>
                                        <p:tgtEl>
                                          <p:spTgt spid="2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3"/>
                                        </p:tgtEl>
                                        <p:attrNameLst>
                                          <p:attrName>style.visibility</p:attrName>
                                        </p:attrNameLst>
                                      </p:cBhvr>
                                      <p:to>
                                        <p:strVal val="visible"/>
                                      </p:to>
                                    </p:set>
                                    <p:animEffect transition="in" filter="fade">
                                      <p:cBhvr>
                                        <p:cTn id="20" dur="1000"/>
                                        <p:tgtEl>
                                          <p:spTgt spid="2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4"/>
                                        </p:tgtEl>
                                        <p:attrNameLst>
                                          <p:attrName>style.visibility</p:attrName>
                                        </p:attrNameLst>
                                      </p:cBhvr>
                                      <p:to>
                                        <p:strVal val="visible"/>
                                      </p:to>
                                    </p:set>
                                    <p:animEffect transition="in" filter="fade">
                                      <p:cBhvr>
                                        <p:cTn id="25" dur="1000"/>
                                        <p:tgtEl>
                                          <p:spTgt spid="234"/>
                                        </p:tgtEl>
                                      </p:cBhvr>
                                    </p:animEffect>
                                  </p:childTnLst>
                                </p:cTn>
                              </p:par>
                              <p:par>
                                <p:cTn id="26" presetID="10" presetClass="entr" presetSubtype="0" fill="hold" nodeType="withEffect">
                                  <p:stCondLst>
                                    <p:cond delay="0"/>
                                  </p:stCondLst>
                                  <p:childTnLst>
                                    <p:set>
                                      <p:cBhvr>
                                        <p:cTn id="27" dur="1" fill="hold">
                                          <p:stCondLst>
                                            <p:cond delay="0"/>
                                          </p:stCondLst>
                                        </p:cTn>
                                        <p:tgtEl>
                                          <p:spTgt spid="235"/>
                                        </p:tgtEl>
                                        <p:attrNameLst>
                                          <p:attrName>style.visibility</p:attrName>
                                        </p:attrNameLst>
                                      </p:cBhvr>
                                      <p:to>
                                        <p:strVal val="visible"/>
                                      </p:to>
                                    </p:set>
                                    <p:animEffect transition="in" filter="fade">
                                      <p:cBhvr>
                                        <p:cTn id="28" dur="1000"/>
                                        <p:tgtEl>
                                          <p:spTgt spid="2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6"/>
                                        </p:tgtEl>
                                        <p:attrNameLst>
                                          <p:attrName>style.visibility</p:attrName>
                                        </p:attrNameLst>
                                      </p:cBhvr>
                                      <p:to>
                                        <p:strVal val="visible"/>
                                      </p:to>
                                    </p:set>
                                    <p:animEffect transition="in" filter="fade">
                                      <p:cBhvr>
                                        <p:cTn id="33" dur="1000"/>
                                        <p:tgtEl>
                                          <p:spTgt spid="23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7"/>
                                        </p:tgtEl>
                                        <p:attrNameLst>
                                          <p:attrName>style.visibility</p:attrName>
                                        </p:attrNameLst>
                                      </p:cBhvr>
                                      <p:to>
                                        <p:strVal val="visible"/>
                                      </p:to>
                                    </p:set>
                                    <p:animEffect transition="in" filter="fade">
                                      <p:cBhvr>
                                        <p:cTn id="38" dur="1000"/>
                                        <p:tgtEl>
                                          <p:spTgt spid="237"/>
                                        </p:tgtEl>
                                      </p:cBhvr>
                                    </p:animEffect>
                                  </p:childTnLst>
                                </p:cTn>
                              </p:par>
                              <p:par>
                                <p:cTn id="39" presetID="10" presetClass="entr" presetSubtype="0" fill="hold" nodeType="withEffect">
                                  <p:stCondLst>
                                    <p:cond delay="0"/>
                                  </p:stCondLst>
                                  <p:childTnLst>
                                    <p:set>
                                      <p:cBhvr>
                                        <p:cTn id="40" dur="1" fill="hold">
                                          <p:stCondLst>
                                            <p:cond delay="0"/>
                                          </p:stCondLst>
                                        </p:cTn>
                                        <p:tgtEl>
                                          <p:spTgt spid="238"/>
                                        </p:tgtEl>
                                        <p:attrNameLst>
                                          <p:attrName>style.visibility</p:attrName>
                                        </p:attrNameLst>
                                      </p:cBhvr>
                                      <p:to>
                                        <p:strVal val="visible"/>
                                      </p:to>
                                    </p:set>
                                    <p:animEffect transition="in" filter="fade">
                                      <p:cBhvr>
                                        <p:cTn id="41" dur="1000"/>
                                        <p:tgtEl>
                                          <p:spTgt spid="23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9"/>
                                        </p:tgtEl>
                                        <p:attrNameLst>
                                          <p:attrName>style.visibility</p:attrName>
                                        </p:attrNameLst>
                                      </p:cBhvr>
                                      <p:to>
                                        <p:strVal val="visible"/>
                                      </p:to>
                                    </p:set>
                                    <p:animEffect transition="in" filter="fade">
                                      <p:cBhvr>
                                        <p:cTn id="46" dur="1000"/>
                                        <p:tgtEl>
                                          <p:spTgt spid="2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40"/>
                                        </p:tgtEl>
                                        <p:attrNameLst>
                                          <p:attrName>style.visibility</p:attrName>
                                        </p:attrNameLst>
                                      </p:cBhvr>
                                      <p:to>
                                        <p:strVal val="visible"/>
                                      </p:to>
                                    </p:set>
                                    <p:animEffect transition="in" filter="fade">
                                      <p:cBhvr>
                                        <p:cTn id="51" dur="1000"/>
                                        <p:tgtEl>
                                          <p:spTgt spid="240"/>
                                        </p:tgtEl>
                                      </p:cBhvr>
                                    </p:animEffect>
                                  </p:childTnLst>
                                </p:cTn>
                              </p:par>
                              <p:par>
                                <p:cTn id="52" presetID="10" presetClass="entr" presetSubtype="0" fill="hold" nodeType="withEffect">
                                  <p:stCondLst>
                                    <p:cond delay="0"/>
                                  </p:stCondLst>
                                  <p:childTnLst>
                                    <p:set>
                                      <p:cBhvr>
                                        <p:cTn id="53" dur="1" fill="hold">
                                          <p:stCondLst>
                                            <p:cond delay="0"/>
                                          </p:stCondLst>
                                        </p:cTn>
                                        <p:tgtEl>
                                          <p:spTgt spid="241"/>
                                        </p:tgtEl>
                                        <p:attrNameLst>
                                          <p:attrName>style.visibility</p:attrName>
                                        </p:attrNameLst>
                                      </p:cBhvr>
                                      <p:to>
                                        <p:strVal val="visible"/>
                                      </p:to>
                                    </p:set>
                                    <p:animEffect transition="in" filter="fade">
                                      <p:cBhvr>
                                        <p:cTn id="54" dur="1000"/>
                                        <p:tgtEl>
                                          <p:spTgt spid="24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42"/>
                                        </p:tgtEl>
                                        <p:attrNameLst>
                                          <p:attrName>style.visibility</p:attrName>
                                        </p:attrNameLst>
                                      </p:cBhvr>
                                      <p:to>
                                        <p:strVal val="visible"/>
                                      </p:to>
                                    </p:set>
                                    <p:animEffect transition="in" filter="fade">
                                      <p:cBhvr>
                                        <p:cTn id="59" dur="1000"/>
                                        <p:tgtEl>
                                          <p:spTgt spid="24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43"/>
                                        </p:tgtEl>
                                        <p:attrNameLst>
                                          <p:attrName>style.visibility</p:attrName>
                                        </p:attrNameLst>
                                      </p:cBhvr>
                                      <p:to>
                                        <p:strVal val="visible"/>
                                      </p:to>
                                    </p:set>
                                    <p:animEffect transition="in" filter="fade">
                                      <p:cBhvr>
                                        <p:cTn id="64" dur="1000"/>
                                        <p:tgtEl>
                                          <p:spTgt spid="243"/>
                                        </p:tgtEl>
                                      </p:cBhvr>
                                    </p:animEffect>
                                  </p:childTnLst>
                                </p:cTn>
                              </p:par>
                              <p:par>
                                <p:cTn id="65" presetID="10" presetClass="entr" presetSubtype="0" fill="hold" nodeType="withEffect">
                                  <p:stCondLst>
                                    <p:cond delay="0"/>
                                  </p:stCondLst>
                                  <p:childTnLst>
                                    <p:set>
                                      <p:cBhvr>
                                        <p:cTn id="66" dur="1" fill="hold">
                                          <p:stCondLst>
                                            <p:cond delay="0"/>
                                          </p:stCondLst>
                                        </p:cTn>
                                        <p:tgtEl>
                                          <p:spTgt spid="244"/>
                                        </p:tgtEl>
                                        <p:attrNameLst>
                                          <p:attrName>style.visibility</p:attrName>
                                        </p:attrNameLst>
                                      </p:cBhvr>
                                      <p:to>
                                        <p:strVal val="visible"/>
                                      </p:to>
                                    </p:set>
                                    <p:animEffect transition="in" filter="fade">
                                      <p:cBhvr>
                                        <p:cTn id="67" dur="1000"/>
                                        <p:tgtEl>
                                          <p:spTgt spid="24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45"/>
                                        </p:tgtEl>
                                        <p:attrNameLst>
                                          <p:attrName>style.visibility</p:attrName>
                                        </p:attrNameLst>
                                      </p:cBhvr>
                                      <p:to>
                                        <p:strVal val="visible"/>
                                      </p:to>
                                    </p:set>
                                    <p:animEffect transition="in" filter="fade">
                                      <p:cBhvr>
                                        <p:cTn id="72" dur="1000"/>
                                        <p:tgtEl>
                                          <p:spTgt spid="245"/>
                                        </p:tgtEl>
                                      </p:cBhvr>
                                    </p:animEffect>
                                  </p:childTnLst>
                                </p:cTn>
                              </p:par>
                              <p:par>
                                <p:cTn id="73" presetID="10" presetClass="entr" presetSubtype="0" fill="hold" nodeType="withEffect">
                                  <p:stCondLst>
                                    <p:cond delay="0"/>
                                  </p:stCondLst>
                                  <p:childTnLst>
                                    <p:set>
                                      <p:cBhvr>
                                        <p:cTn id="74" dur="1" fill="hold">
                                          <p:stCondLst>
                                            <p:cond delay="0"/>
                                          </p:stCondLst>
                                        </p:cTn>
                                        <p:tgtEl>
                                          <p:spTgt spid="246"/>
                                        </p:tgtEl>
                                        <p:attrNameLst>
                                          <p:attrName>style.visibility</p:attrName>
                                        </p:attrNameLst>
                                      </p:cBhvr>
                                      <p:to>
                                        <p:strVal val="visible"/>
                                      </p:to>
                                    </p:set>
                                    <p:animEffect transition="in" filter="fade">
                                      <p:cBhvr>
                                        <p:cTn id="75" dur="1000"/>
                                        <p:tgtEl>
                                          <p:spTgt spid="246"/>
                                        </p:tgtEl>
                                      </p:cBhvr>
                                    </p:animEffect>
                                  </p:childTnLst>
                                </p:cTn>
                              </p:par>
                              <p:par>
                                <p:cTn id="76" presetID="10" presetClass="entr" presetSubtype="0" fill="hold" nodeType="withEffect">
                                  <p:stCondLst>
                                    <p:cond delay="0"/>
                                  </p:stCondLst>
                                  <p:childTnLst>
                                    <p:set>
                                      <p:cBhvr>
                                        <p:cTn id="77" dur="1" fill="hold">
                                          <p:stCondLst>
                                            <p:cond delay="0"/>
                                          </p:stCondLst>
                                        </p:cTn>
                                        <p:tgtEl>
                                          <p:spTgt spid="247"/>
                                        </p:tgtEl>
                                        <p:attrNameLst>
                                          <p:attrName>style.visibility</p:attrName>
                                        </p:attrNameLst>
                                      </p:cBhvr>
                                      <p:to>
                                        <p:strVal val="visible"/>
                                      </p:to>
                                    </p:set>
                                    <p:animEffect transition="in" filter="fade">
                                      <p:cBhvr>
                                        <p:cTn id="78" dur="1000"/>
                                        <p:tgtEl>
                                          <p:spTgt spid="24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48"/>
                                        </p:tgtEl>
                                        <p:attrNameLst>
                                          <p:attrName>style.visibility</p:attrName>
                                        </p:attrNameLst>
                                      </p:cBhvr>
                                      <p:to>
                                        <p:strVal val="visible"/>
                                      </p:to>
                                    </p:set>
                                    <p:animEffect transition="in" filter="fade">
                                      <p:cBhvr>
                                        <p:cTn id="83" dur="1000"/>
                                        <p:tgtEl>
                                          <p:spTgt spid="24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49"/>
                                        </p:tgtEl>
                                        <p:attrNameLst>
                                          <p:attrName>style.visibility</p:attrName>
                                        </p:attrNameLst>
                                      </p:cBhvr>
                                      <p:to>
                                        <p:strVal val="visible"/>
                                      </p:to>
                                    </p:set>
                                    <p:animEffect transition="in" filter="fade">
                                      <p:cBhvr>
                                        <p:cTn id="88" dur="1000"/>
                                        <p:tgtEl>
                                          <p:spTgt spid="249"/>
                                        </p:tgtEl>
                                      </p:cBhvr>
                                    </p:animEffect>
                                  </p:childTnLst>
                                </p:cTn>
                              </p:par>
                              <p:par>
                                <p:cTn id="89" presetID="10" presetClass="entr" presetSubtype="0" fill="hold" nodeType="withEffect">
                                  <p:stCondLst>
                                    <p:cond delay="0"/>
                                  </p:stCondLst>
                                  <p:childTnLst>
                                    <p:set>
                                      <p:cBhvr>
                                        <p:cTn id="90" dur="1" fill="hold">
                                          <p:stCondLst>
                                            <p:cond delay="0"/>
                                          </p:stCondLst>
                                        </p:cTn>
                                        <p:tgtEl>
                                          <p:spTgt spid="250"/>
                                        </p:tgtEl>
                                        <p:attrNameLst>
                                          <p:attrName>style.visibility</p:attrName>
                                        </p:attrNameLst>
                                      </p:cBhvr>
                                      <p:to>
                                        <p:strVal val="visible"/>
                                      </p:to>
                                    </p:set>
                                    <p:animEffect transition="in" filter="fade">
                                      <p:cBhvr>
                                        <p:cTn id="91" dur="1000"/>
                                        <p:tgtEl>
                                          <p:spTgt spid="25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51"/>
                                        </p:tgtEl>
                                        <p:attrNameLst>
                                          <p:attrName>style.visibility</p:attrName>
                                        </p:attrNameLst>
                                      </p:cBhvr>
                                      <p:to>
                                        <p:strVal val="visible"/>
                                      </p:to>
                                    </p:set>
                                    <p:animEffect transition="in" filter="fade">
                                      <p:cBhvr>
                                        <p:cTn id="96" dur="1000"/>
                                        <p:tgtEl>
                                          <p:spTgt spid="251"/>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252"/>
                                        </p:tgtEl>
                                        <p:attrNameLst>
                                          <p:attrName>style.visibility</p:attrName>
                                        </p:attrNameLst>
                                      </p:cBhvr>
                                      <p:to>
                                        <p:strVal val="visible"/>
                                      </p:to>
                                    </p:set>
                                    <p:animEffect transition="in" filter="fade">
                                      <p:cBhvr>
                                        <p:cTn id="101" dur="1000"/>
                                        <p:tgtEl>
                                          <p:spTgt spid="252"/>
                                        </p:tgtEl>
                                      </p:cBhvr>
                                    </p:animEffect>
                                  </p:childTnLst>
                                </p:cTn>
                              </p:par>
                              <p:par>
                                <p:cTn id="102" presetID="10" presetClass="entr" presetSubtype="0" fill="hold" nodeType="withEffect">
                                  <p:stCondLst>
                                    <p:cond delay="0"/>
                                  </p:stCondLst>
                                  <p:childTnLst>
                                    <p:set>
                                      <p:cBhvr>
                                        <p:cTn id="103" dur="1" fill="hold">
                                          <p:stCondLst>
                                            <p:cond delay="0"/>
                                          </p:stCondLst>
                                        </p:cTn>
                                        <p:tgtEl>
                                          <p:spTgt spid="253"/>
                                        </p:tgtEl>
                                        <p:attrNameLst>
                                          <p:attrName>style.visibility</p:attrName>
                                        </p:attrNameLst>
                                      </p:cBhvr>
                                      <p:to>
                                        <p:strVal val="visible"/>
                                      </p:to>
                                    </p:set>
                                    <p:animEffect transition="in" filter="fade">
                                      <p:cBhvr>
                                        <p:cTn id="104"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2"/>
          <p:cNvSpPr/>
          <p:nvPr/>
        </p:nvSpPr>
        <p:spPr>
          <a:xfrm>
            <a:off x="268400" y="2657692"/>
            <a:ext cx="2166300" cy="11175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259" name="Google Shape;259;p42"/>
          <p:cNvPicPr preferRelativeResize="0"/>
          <p:nvPr/>
        </p:nvPicPr>
        <p:blipFill>
          <a:blip r:embed="rId3">
            <a:alphaModFix/>
          </a:blip>
          <a:stretch>
            <a:fillRect/>
          </a:stretch>
        </p:blipFill>
        <p:spPr>
          <a:xfrm>
            <a:off x="272876" y="2207550"/>
            <a:ext cx="2111225" cy="1934426"/>
          </a:xfrm>
          <a:prstGeom prst="rect">
            <a:avLst/>
          </a:prstGeom>
          <a:noFill/>
          <a:ln>
            <a:noFill/>
          </a:ln>
        </p:spPr>
      </p:pic>
      <p:sp>
        <p:nvSpPr>
          <p:cNvPr id="260" name="Google Shape;260;p42"/>
          <p:cNvSpPr/>
          <p:nvPr/>
        </p:nvSpPr>
        <p:spPr>
          <a:xfrm>
            <a:off x="1010950" y="1585650"/>
            <a:ext cx="1747800" cy="6219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61" name="Google Shape;261;p42"/>
          <p:cNvSpPr txBox="1"/>
          <p:nvPr/>
        </p:nvSpPr>
        <p:spPr>
          <a:xfrm>
            <a:off x="1181500" y="1723050"/>
            <a:ext cx="1406700" cy="560700"/>
          </a:xfrm>
          <a:prstGeom prst="rect">
            <a:avLst/>
          </a:prstGeom>
          <a:noFill/>
          <a:ln>
            <a:noFill/>
          </a:ln>
        </p:spPr>
        <p:txBody>
          <a:bodyPr spcFirstLastPara="1" wrap="square" lIns="91425" tIns="91425" rIns="91425" bIns="91425" anchor="t" anchorCtr="0">
            <a:noAutofit/>
          </a:bodyPr>
          <a:lstStyle/>
          <a:p>
            <a:pPr defTabSz="914400" eaLnBrk="1" fontAlgn="auto" hangingPunct="1">
              <a:spcBef>
                <a:spcPts val="0"/>
              </a:spcBef>
              <a:spcAft>
                <a:spcPts val="0"/>
              </a:spcAft>
              <a:buClr>
                <a:srgbClr val="000000"/>
              </a:buClr>
            </a:pPr>
            <a:r>
              <a:rPr lang="en" sz="1200" b="1" kern="0" dirty="0">
                <a:solidFill>
                  <a:srgbClr val="000000"/>
                </a:solidFill>
                <a:latin typeface="Roboto"/>
                <a:ea typeface="Roboto"/>
                <a:cs typeface="Roboto"/>
                <a:sym typeface="Roboto"/>
              </a:rPr>
              <a:t>Growing Demand</a:t>
            </a:r>
            <a:endParaRPr sz="1200" b="1" kern="0" dirty="0">
              <a:solidFill>
                <a:srgbClr val="000000"/>
              </a:solidFill>
              <a:latin typeface="Roboto"/>
              <a:ea typeface="Roboto"/>
              <a:cs typeface="Roboto"/>
              <a:sym typeface="Roboto"/>
            </a:endParaRPr>
          </a:p>
        </p:txBody>
      </p:sp>
      <p:sp>
        <p:nvSpPr>
          <p:cNvPr id="262" name="Google Shape;262;p42"/>
          <p:cNvSpPr/>
          <p:nvPr/>
        </p:nvSpPr>
        <p:spPr>
          <a:xfrm>
            <a:off x="2758750" y="2755650"/>
            <a:ext cx="1747800" cy="6219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63" name="Google Shape;263;p42"/>
          <p:cNvSpPr txBox="1"/>
          <p:nvPr/>
        </p:nvSpPr>
        <p:spPr>
          <a:xfrm>
            <a:off x="2929300" y="2816850"/>
            <a:ext cx="1406700" cy="5607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buSzPts val="1100"/>
            </a:pPr>
            <a:r>
              <a:rPr lang="en" sz="1200" b="1" kern="0">
                <a:solidFill>
                  <a:srgbClr val="FFC000"/>
                </a:solidFill>
                <a:latin typeface="Roboto"/>
                <a:ea typeface="Roboto"/>
                <a:cs typeface="Roboto"/>
                <a:sym typeface="Roboto"/>
              </a:rPr>
              <a:t>Attractive</a:t>
            </a:r>
            <a:endParaRPr sz="1200" b="1" kern="0">
              <a:solidFill>
                <a:srgbClr val="FFC000"/>
              </a:solidFill>
              <a:latin typeface="Roboto"/>
              <a:ea typeface="Roboto"/>
              <a:cs typeface="Roboto"/>
              <a:sym typeface="Roboto"/>
            </a:endParaRPr>
          </a:p>
          <a:p>
            <a:pPr algn="ctr" defTabSz="914400" eaLnBrk="1" fontAlgn="auto" hangingPunct="1">
              <a:spcBef>
                <a:spcPts val="0"/>
              </a:spcBef>
              <a:spcAft>
                <a:spcPts val="0"/>
              </a:spcAft>
              <a:buClr>
                <a:srgbClr val="000000"/>
              </a:buClr>
              <a:buSzPts val="1100"/>
            </a:pPr>
            <a:r>
              <a:rPr lang="en" sz="1200" b="1" kern="0">
                <a:solidFill>
                  <a:srgbClr val="FFC000"/>
                </a:solidFill>
                <a:latin typeface="Roboto"/>
                <a:ea typeface="Roboto"/>
                <a:cs typeface="Roboto"/>
                <a:sym typeface="Roboto"/>
              </a:rPr>
              <a:t>Opportunities</a:t>
            </a:r>
            <a:endParaRPr sz="1200" b="1" kern="0">
              <a:solidFill>
                <a:srgbClr val="FFC000"/>
              </a:solidFill>
              <a:latin typeface="Roboto"/>
              <a:ea typeface="Roboto"/>
              <a:cs typeface="Roboto"/>
              <a:sym typeface="Roboto"/>
            </a:endParaRPr>
          </a:p>
          <a:p>
            <a:pPr defTabSz="914400" eaLnBrk="1" fontAlgn="auto" hangingPunct="1">
              <a:spcBef>
                <a:spcPts val="0"/>
              </a:spcBef>
              <a:spcAft>
                <a:spcPts val="0"/>
              </a:spcAft>
              <a:buClr>
                <a:srgbClr val="000000"/>
              </a:buClr>
            </a:pPr>
            <a:endParaRPr sz="1200" b="1" kern="0">
              <a:solidFill>
                <a:srgbClr val="000000"/>
              </a:solidFill>
              <a:latin typeface="Roboto"/>
              <a:ea typeface="Roboto"/>
              <a:cs typeface="Roboto"/>
              <a:sym typeface="Roboto"/>
            </a:endParaRPr>
          </a:p>
        </p:txBody>
      </p:sp>
      <p:sp>
        <p:nvSpPr>
          <p:cNvPr id="264" name="Google Shape;264;p42"/>
          <p:cNvSpPr/>
          <p:nvPr/>
        </p:nvSpPr>
        <p:spPr>
          <a:xfrm>
            <a:off x="2758750" y="3727650"/>
            <a:ext cx="1747800" cy="6219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65" name="Google Shape;265;p42"/>
          <p:cNvSpPr txBox="1"/>
          <p:nvPr/>
        </p:nvSpPr>
        <p:spPr>
          <a:xfrm>
            <a:off x="2929300" y="3788850"/>
            <a:ext cx="1406700" cy="5607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b="1" kern="0">
                <a:solidFill>
                  <a:srgbClr val="000000"/>
                </a:solidFill>
                <a:latin typeface="Roboto"/>
                <a:ea typeface="Roboto"/>
                <a:cs typeface="Roboto"/>
                <a:sym typeface="Roboto"/>
              </a:rPr>
              <a:t>Policy</a:t>
            </a:r>
            <a:endParaRPr sz="1200" b="1" kern="0">
              <a:solidFill>
                <a:srgbClr val="000000"/>
              </a:solidFill>
              <a:latin typeface="Roboto"/>
              <a:ea typeface="Roboto"/>
              <a:cs typeface="Roboto"/>
              <a:sym typeface="Roboto"/>
            </a:endParaRPr>
          </a:p>
          <a:p>
            <a:pPr algn="ctr" defTabSz="914400" eaLnBrk="1" fontAlgn="auto" hangingPunct="1">
              <a:spcBef>
                <a:spcPts val="0"/>
              </a:spcBef>
              <a:spcAft>
                <a:spcPts val="0"/>
              </a:spcAft>
              <a:buClr>
                <a:srgbClr val="000000"/>
              </a:buClr>
            </a:pPr>
            <a:r>
              <a:rPr lang="en" sz="1200" b="1" kern="0">
                <a:solidFill>
                  <a:srgbClr val="000000"/>
                </a:solidFill>
                <a:latin typeface="Roboto"/>
                <a:ea typeface="Roboto"/>
                <a:cs typeface="Roboto"/>
                <a:sym typeface="Roboto"/>
              </a:rPr>
              <a:t>Support</a:t>
            </a:r>
            <a:endParaRPr sz="1200" b="1" kern="0">
              <a:solidFill>
                <a:srgbClr val="000000"/>
              </a:solidFill>
              <a:latin typeface="Roboto"/>
              <a:ea typeface="Roboto"/>
              <a:cs typeface="Roboto"/>
              <a:sym typeface="Roboto"/>
            </a:endParaRPr>
          </a:p>
          <a:p>
            <a:pPr algn="ctr" defTabSz="914400" eaLnBrk="1" fontAlgn="auto" hangingPunct="1">
              <a:spcBef>
                <a:spcPts val="0"/>
              </a:spcBef>
              <a:spcAft>
                <a:spcPts val="0"/>
              </a:spcAft>
              <a:buClr>
                <a:srgbClr val="000000"/>
              </a:buClr>
            </a:pPr>
            <a:endParaRPr sz="1200" b="1" kern="0">
              <a:solidFill>
                <a:srgbClr val="000000"/>
              </a:solidFill>
              <a:latin typeface="Roboto"/>
              <a:ea typeface="Roboto"/>
              <a:cs typeface="Roboto"/>
              <a:sym typeface="Roboto"/>
            </a:endParaRPr>
          </a:p>
          <a:p>
            <a:pPr defTabSz="914400" eaLnBrk="1" fontAlgn="auto" hangingPunct="1">
              <a:spcBef>
                <a:spcPts val="0"/>
              </a:spcBef>
              <a:spcAft>
                <a:spcPts val="0"/>
              </a:spcAft>
              <a:buClr>
                <a:srgbClr val="000000"/>
              </a:buClr>
            </a:pPr>
            <a:endParaRPr sz="1200" b="1" kern="0">
              <a:solidFill>
                <a:srgbClr val="000000"/>
              </a:solidFill>
              <a:latin typeface="Roboto"/>
              <a:ea typeface="Roboto"/>
              <a:cs typeface="Roboto"/>
              <a:sym typeface="Roboto"/>
            </a:endParaRPr>
          </a:p>
        </p:txBody>
      </p:sp>
      <p:sp>
        <p:nvSpPr>
          <p:cNvPr id="266" name="Google Shape;266;p42"/>
          <p:cNvSpPr/>
          <p:nvPr/>
        </p:nvSpPr>
        <p:spPr>
          <a:xfrm>
            <a:off x="933650" y="4733825"/>
            <a:ext cx="1747800" cy="6219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67" name="Google Shape;267;p42"/>
          <p:cNvSpPr txBox="1"/>
          <p:nvPr/>
        </p:nvSpPr>
        <p:spPr>
          <a:xfrm>
            <a:off x="1104200" y="4795025"/>
            <a:ext cx="1406700" cy="560700"/>
          </a:xfrm>
          <a:prstGeom prst="rect">
            <a:avLst/>
          </a:prstGeom>
          <a:noFill/>
          <a:ln>
            <a:noFill/>
          </a:ln>
        </p:spPr>
        <p:txBody>
          <a:bodyPr spcFirstLastPara="1" wrap="square" lIns="91425" tIns="91425" rIns="91425" bIns="91425" anchor="t" anchorCtr="0">
            <a:noAutofit/>
          </a:bodyPr>
          <a:lstStyle/>
          <a:p>
            <a:pPr algn="ctr" defTabSz="914400" eaLnBrk="1" fontAlgn="auto" hangingPunct="1">
              <a:spcBef>
                <a:spcPts val="0"/>
              </a:spcBef>
              <a:spcAft>
                <a:spcPts val="0"/>
              </a:spcAft>
              <a:buClr>
                <a:srgbClr val="000000"/>
              </a:buClr>
            </a:pPr>
            <a:r>
              <a:rPr lang="en" sz="1200" b="1" kern="0">
                <a:solidFill>
                  <a:srgbClr val="FFC000"/>
                </a:solidFill>
                <a:latin typeface="Roboto"/>
                <a:ea typeface="Roboto"/>
                <a:cs typeface="Roboto"/>
                <a:sym typeface="Roboto"/>
              </a:rPr>
              <a:t>Increasing</a:t>
            </a:r>
            <a:endParaRPr sz="1200" b="1" kern="0">
              <a:solidFill>
                <a:srgbClr val="FFC000"/>
              </a:solidFill>
              <a:latin typeface="Roboto"/>
              <a:ea typeface="Roboto"/>
              <a:cs typeface="Roboto"/>
              <a:sym typeface="Roboto"/>
            </a:endParaRPr>
          </a:p>
          <a:p>
            <a:pPr algn="ctr" defTabSz="914400" eaLnBrk="1" fontAlgn="auto" hangingPunct="1">
              <a:spcBef>
                <a:spcPts val="0"/>
              </a:spcBef>
              <a:spcAft>
                <a:spcPts val="0"/>
              </a:spcAft>
              <a:buClr>
                <a:srgbClr val="000000"/>
              </a:buClr>
            </a:pPr>
            <a:r>
              <a:rPr lang="en" sz="1200" b="1" kern="0">
                <a:solidFill>
                  <a:srgbClr val="FFC000"/>
                </a:solidFill>
                <a:latin typeface="Roboto"/>
                <a:ea typeface="Roboto"/>
                <a:cs typeface="Roboto"/>
                <a:sym typeface="Roboto"/>
              </a:rPr>
              <a:t>Investment</a:t>
            </a:r>
            <a:endParaRPr sz="1200" b="1" kern="0">
              <a:solidFill>
                <a:srgbClr val="FFC000"/>
              </a:solidFill>
              <a:latin typeface="Roboto"/>
              <a:ea typeface="Roboto"/>
              <a:cs typeface="Roboto"/>
              <a:sym typeface="Roboto"/>
            </a:endParaRPr>
          </a:p>
          <a:p>
            <a:pPr algn="ctr" defTabSz="914400" eaLnBrk="1" fontAlgn="auto" hangingPunct="1">
              <a:spcBef>
                <a:spcPts val="0"/>
              </a:spcBef>
              <a:spcAft>
                <a:spcPts val="0"/>
              </a:spcAft>
              <a:buClr>
                <a:srgbClr val="000000"/>
              </a:buClr>
            </a:pPr>
            <a:endParaRPr sz="1200" b="1" kern="0">
              <a:solidFill>
                <a:srgbClr val="000000"/>
              </a:solidFill>
              <a:latin typeface="Roboto"/>
              <a:ea typeface="Roboto"/>
              <a:cs typeface="Roboto"/>
              <a:sym typeface="Roboto"/>
            </a:endParaRPr>
          </a:p>
          <a:p>
            <a:pPr algn="ctr" defTabSz="914400" eaLnBrk="1" fontAlgn="auto" hangingPunct="1">
              <a:spcBef>
                <a:spcPts val="0"/>
              </a:spcBef>
              <a:spcAft>
                <a:spcPts val="0"/>
              </a:spcAft>
              <a:buClr>
                <a:srgbClr val="000000"/>
              </a:buClr>
            </a:pPr>
            <a:endParaRPr sz="1200" b="1" kern="0">
              <a:solidFill>
                <a:srgbClr val="000000"/>
              </a:solidFill>
              <a:latin typeface="Roboto"/>
              <a:ea typeface="Roboto"/>
              <a:cs typeface="Roboto"/>
              <a:sym typeface="Roboto"/>
            </a:endParaRPr>
          </a:p>
          <a:p>
            <a:pPr defTabSz="914400" eaLnBrk="1" fontAlgn="auto" hangingPunct="1">
              <a:spcBef>
                <a:spcPts val="0"/>
              </a:spcBef>
              <a:spcAft>
                <a:spcPts val="0"/>
              </a:spcAft>
              <a:buClr>
                <a:srgbClr val="000000"/>
              </a:buClr>
            </a:pPr>
            <a:endParaRPr sz="1200" b="1" kern="0">
              <a:solidFill>
                <a:srgbClr val="000000"/>
              </a:solidFill>
              <a:latin typeface="Roboto"/>
              <a:ea typeface="Roboto"/>
              <a:cs typeface="Roboto"/>
              <a:sym typeface="Roboto"/>
            </a:endParaRPr>
          </a:p>
        </p:txBody>
      </p:sp>
      <p:sp>
        <p:nvSpPr>
          <p:cNvPr id="268" name="Google Shape;268;p42"/>
          <p:cNvSpPr/>
          <p:nvPr/>
        </p:nvSpPr>
        <p:spPr>
          <a:xfrm>
            <a:off x="2758750" y="1534575"/>
            <a:ext cx="4923900" cy="7335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69" name="Google Shape;269;p42"/>
          <p:cNvSpPr txBox="1"/>
          <p:nvPr/>
        </p:nvSpPr>
        <p:spPr>
          <a:xfrm>
            <a:off x="2840350" y="1541250"/>
            <a:ext cx="3378900" cy="635700"/>
          </a:xfrm>
          <a:prstGeom prst="rect">
            <a:avLst/>
          </a:prstGeom>
          <a:noFill/>
          <a:ln>
            <a:noFill/>
          </a:ln>
        </p:spPr>
        <p:txBody>
          <a:bodyPr spcFirstLastPara="1" wrap="square" lIns="91425" tIns="91425" rIns="91425" bIns="91425" anchor="t" anchorCtr="0">
            <a:noAutofit/>
          </a:bodyPr>
          <a:lstStyle/>
          <a:p>
            <a:pPr marL="457200" indent="-317500" defTabSz="914400" eaLnBrk="1" fontAlgn="auto" hangingPunct="1">
              <a:lnSpc>
                <a:spcPct val="150000"/>
              </a:lnSpc>
              <a:spcBef>
                <a:spcPts val="0"/>
              </a:spcBef>
              <a:spcAft>
                <a:spcPts val="0"/>
              </a:spcAft>
              <a:buClr>
                <a:srgbClr val="002F36"/>
              </a:buClr>
              <a:buSzPts val="1400"/>
              <a:buFont typeface="Roboto"/>
              <a:buChar char="❏"/>
            </a:pPr>
            <a:r>
              <a:rPr lang="en" sz="1400" kern="0">
                <a:solidFill>
                  <a:srgbClr val="002F36"/>
                </a:solidFill>
                <a:latin typeface="Roboto"/>
                <a:ea typeface="Roboto"/>
                <a:cs typeface="Roboto"/>
                <a:sym typeface="Roboto"/>
              </a:rPr>
              <a:t>Faster buying process</a:t>
            </a:r>
            <a:endParaRPr sz="1400" kern="0">
              <a:solidFill>
                <a:srgbClr val="002F36"/>
              </a:solidFill>
              <a:latin typeface="Roboto"/>
              <a:ea typeface="Roboto"/>
              <a:cs typeface="Roboto"/>
              <a:sym typeface="Roboto"/>
            </a:endParaRPr>
          </a:p>
          <a:p>
            <a:pPr marL="457200" indent="-317500" defTabSz="914400" eaLnBrk="1" fontAlgn="auto" hangingPunct="1">
              <a:lnSpc>
                <a:spcPct val="150000"/>
              </a:lnSpc>
              <a:spcBef>
                <a:spcPts val="0"/>
              </a:spcBef>
              <a:spcAft>
                <a:spcPts val="0"/>
              </a:spcAft>
              <a:buClr>
                <a:srgbClr val="002F36"/>
              </a:buClr>
              <a:buSzPts val="1400"/>
              <a:buFont typeface="Roboto"/>
              <a:buChar char="❏"/>
            </a:pPr>
            <a:r>
              <a:rPr lang="en" sz="1400" kern="0">
                <a:solidFill>
                  <a:srgbClr val="002F36"/>
                </a:solidFill>
                <a:latin typeface="Roboto"/>
                <a:ea typeface="Roboto"/>
                <a:cs typeface="Roboto"/>
                <a:sym typeface="Roboto"/>
              </a:rPr>
              <a:t>Store and product listing creation</a:t>
            </a:r>
            <a:endParaRPr sz="1400" kern="0">
              <a:solidFill>
                <a:srgbClr val="002F36"/>
              </a:solidFill>
              <a:latin typeface="Roboto"/>
              <a:ea typeface="Roboto"/>
              <a:cs typeface="Roboto"/>
              <a:sym typeface="Roboto"/>
            </a:endParaRPr>
          </a:p>
        </p:txBody>
      </p:sp>
      <p:sp>
        <p:nvSpPr>
          <p:cNvPr id="270" name="Google Shape;270;p42"/>
          <p:cNvSpPr/>
          <p:nvPr/>
        </p:nvSpPr>
        <p:spPr>
          <a:xfrm>
            <a:off x="4506550" y="2713950"/>
            <a:ext cx="4302300" cy="7335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71" name="Google Shape;271;p42"/>
          <p:cNvSpPr txBox="1"/>
          <p:nvPr/>
        </p:nvSpPr>
        <p:spPr>
          <a:xfrm>
            <a:off x="4588150" y="2713950"/>
            <a:ext cx="4018500" cy="635700"/>
          </a:xfrm>
          <a:prstGeom prst="rect">
            <a:avLst/>
          </a:prstGeom>
          <a:noFill/>
          <a:ln>
            <a:noFill/>
          </a:ln>
        </p:spPr>
        <p:txBody>
          <a:bodyPr spcFirstLastPara="1" wrap="square" lIns="91425" tIns="91425" rIns="91425" bIns="91425" anchor="t" anchorCtr="0">
            <a:noAutofit/>
          </a:bodyPr>
          <a:lstStyle/>
          <a:p>
            <a:pPr marL="457200" indent="-317500" defTabSz="914400" eaLnBrk="1" fontAlgn="auto" hangingPunct="1">
              <a:lnSpc>
                <a:spcPct val="150000"/>
              </a:lnSpc>
              <a:spcBef>
                <a:spcPts val="0"/>
              </a:spcBef>
              <a:spcAft>
                <a:spcPts val="0"/>
              </a:spcAft>
              <a:buClr>
                <a:srgbClr val="002F36"/>
              </a:buClr>
              <a:buSzPts val="1400"/>
              <a:buFont typeface="Roboto"/>
              <a:buChar char="❏"/>
            </a:pPr>
            <a:r>
              <a:rPr lang="en" sz="1400" kern="0">
                <a:solidFill>
                  <a:srgbClr val="002F36"/>
                </a:solidFill>
                <a:latin typeface="Roboto"/>
                <a:ea typeface="Roboto"/>
                <a:cs typeface="Roboto"/>
                <a:sym typeface="Roboto"/>
              </a:rPr>
              <a:t>Cost reduction</a:t>
            </a:r>
            <a:endParaRPr sz="1400" kern="0">
              <a:solidFill>
                <a:srgbClr val="002F36"/>
              </a:solidFill>
              <a:latin typeface="Roboto"/>
              <a:ea typeface="Roboto"/>
              <a:cs typeface="Roboto"/>
              <a:sym typeface="Roboto"/>
            </a:endParaRPr>
          </a:p>
          <a:p>
            <a:pPr marL="457200" indent="-317500" defTabSz="914400" eaLnBrk="1" fontAlgn="auto" hangingPunct="1">
              <a:lnSpc>
                <a:spcPct val="150000"/>
              </a:lnSpc>
              <a:spcBef>
                <a:spcPts val="0"/>
              </a:spcBef>
              <a:spcAft>
                <a:spcPts val="0"/>
              </a:spcAft>
              <a:buClr>
                <a:srgbClr val="002F36"/>
              </a:buClr>
              <a:buSzPts val="1400"/>
              <a:buFont typeface="Roboto"/>
              <a:buChar char="❏"/>
            </a:pPr>
            <a:r>
              <a:rPr lang="en" sz="1400" kern="0">
                <a:solidFill>
                  <a:srgbClr val="002F36"/>
                </a:solidFill>
                <a:latin typeface="Roboto"/>
                <a:ea typeface="Roboto"/>
                <a:cs typeface="Roboto"/>
                <a:sym typeface="Roboto"/>
              </a:rPr>
              <a:t>Affordable advertising and marketing</a:t>
            </a:r>
            <a:endParaRPr sz="1400" kern="0">
              <a:solidFill>
                <a:srgbClr val="002F36"/>
              </a:solidFill>
              <a:latin typeface="Roboto"/>
              <a:ea typeface="Roboto"/>
              <a:cs typeface="Roboto"/>
              <a:sym typeface="Roboto"/>
            </a:endParaRPr>
          </a:p>
          <a:p>
            <a:pPr marL="457200" defTabSz="914400" eaLnBrk="1" fontAlgn="auto" hangingPunct="1">
              <a:lnSpc>
                <a:spcPct val="150000"/>
              </a:lnSpc>
              <a:spcBef>
                <a:spcPts val="0"/>
              </a:spcBef>
              <a:spcAft>
                <a:spcPts val="0"/>
              </a:spcAft>
              <a:buClr>
                <a:srgbClr val="000000"/>
              </a:buClr>
            </a:pPr>
            <a:endParaRPr sz="1400" kern="0">
              <a:solidFill>
                <a:srgbClr val="002F36"/>
              </a:solidFill>
              <a:latin typeface="Roboto"/>
              <a:ea typeface="Roboto"/>
              <a:cs typeface="Roboto"/>
              <a:sym typeface="Roboto"/>
            </a:endParaRPr>
          </a:p>
        </p:txBody>
      </p:sp>
      <p:sp>
        <p:nvSpPr>
          <p:cNvPr id="272" name="Google Shape;272;p42"/>
          <p:cNvSpPr/>
          <p:nvPr/>
        </p:nvSpPr>
        <p:spPr>
          <a:xfrm>
            <a:off x="4506550" y="3704550"/>
            <a:ext cx="4302300" cy="7335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73" name="Google Shape;273;p42"/>
          <p:cNvSpPr txBox="1"/>
          <p:nvPr/>
        </p:nvSpPr>
        <p:spPr>
          <a:xfrm>
            <a:off x="4588150" y="3704550"/>
            <a:ext cx="4018500" cy="635700"/>
          </a:xfrm>
          <a:prstGeom prst="rect">
            <a:avLst/>
          </a:prstGeom>
          <a:noFill/>
          <a:ln>
            <a:noFill/>
          </a:ln>
        </p:spPr>
        <p:txBody>
          <a:bodyPr spcFirstLastPara="1" wrap="square" lIns="91425" tIns="91425" rIns="91425" bIns="91425" anchor="t" anchorCtr="0">
            <a:noAutofit/>
          </a:bodyPr>
          <a:lstStyle/>
          <a:p>
            <a:pPr marL="457200" indent="-317500" defTabSz="914400" eaLnBrk="1" fontAlgn="auto" hangingPunct="1">
              <a:lnSpc>
                <a:spcPct val="150000"/>
              </a:lnSpc>
              <a:spcBef>
                <a:spcPts val="0"/>
              </a:spcBef>
              <a:spcAft>
                <a:spcPts val="0"/>
              </a:spcAft>
              <a:buClr>
                <a:srgbClr val="000000"/>
              </a:buClr>
              <a:buSzPts val="1400"/>
              <a:buFont typeface="Roboto"/>
              <a:buChar char="❏"/>
            </a:pPr>
            <a:r>
              <a:rPr lang="en" sz="1400" kern="0">
                <a:solidFill>
                  <a:srgbClr val="000000"/>
                </a:solidFill>
                <a:latin typeface="Roboto"/>
                <a:ea typeface="Roboto"/>
                <a:cs typeface="Roboto"/>
                <a:sym typeface="Roboto"/>
              </a:rPr>
              <a:t>Flexibility for customers</a:t>
            </a:r>
            <a:endParaRPr sz="1400" kern="0">
              <a:solidFill>
                <a:srgbClr val="000000"/>
              </a:solidFill>
              <a:latin typeface="Roboto"/>
              <a:ea typeface="Roboto"/>
              <a:cs typeface="Roboto"/>
              <a:sym typeface="Roboto"/>
            </a:endParaRPr>
          </a:p>
          <a:p>
            <a:pPr marL="457200" indent="-317500" defTabSz="914400" eaLnBrk="1" fontAlgn="auto" hangingPunct="1">
              <a:lnSpc>
                <a:spcPct val="150000"/>
              </a:lnSpc>
              <a:spcBef>
                <a:spcPts val="0"/>
              </a:spcBef>
              <a:spcAft>
                <a:spcPts val="0"/>
              </a:spcAft>
              <a:buClr>
                <a:srgbClr val="000000"/>
              </a:buClr>
              <a:buSzPts val="1400"/>
              <a:buFont typeface="Roboto"/>
              <a:buChar char="❏"/>
            </a:pPr>
            <a:r>
              <a:rPr lang="en" sz="1400" kern="0">
                <a:solidFill>
                  <a:srgbClr val="000000"/>
                </a:solidFill>
                <a:latin typeface="Roboto"/>
                <a:ea typeface="Roboto"/>
                <a:cs typeface="Roboto"/>
                <a:sym typeface="Roboto"/>
              </a:rPr>
              <a:t>100% FDI is allowed in B2B E-commerce.</a:t>
            </a:r>
            <a:endParaRPr sz="1400" kern="0">
              <a:solidFill>
                <a:srgbClr val="000000"/>
              </a:solidFill>
              <a:latin typeface="Roboto"/>
              <a:ea typeface="Roboto"/>
              <a:cs typeface="Roboto"/>
              <a:sym typeface="Roboto"/>
            </a:endParaRPr>
          </a:p>
          <a:p>
            <a:pPr marL="457200" defTabSz="914400" eaLnBrk="1" fontAlgn="auto" hangingPunct="1">
              <a:lnSpc>
                <a:spcPct val="150000"/>
              </a:lnSpc>
              <a:spcBef>
                <a:spcPts val="0"/>
              </a:spcBef>
              <a:spcAft>
                <a:spcPts val="0"/>
              </a:spcAft>
              <a:buClr>
                <a:srgbClr val="000000"/>
              </a:buClr>
            </a:pPr>
            <a:endParaRPr sz="1400" kern="0">
              <a:solidFill>
                <a:srgbClr val="002F36"/>
              </a:solidFill>
              <a:latin typeface="Roboto"/>
              <a:ea typeface="Roboto"/>
              <a:cs typeface="Roboto"/>
              <a:sym typeface="Roboto"/>
            </a:endParaRPr>
          </a:p>
          <a:p>
            <a:pPr marL="457200" defTabSz="914400" eaLnBrk="1" fontAlgn="auto" hangingPunct="1">
              <a:lnSpc>
                <a:spcPct val="150000"/>
              </a:lnSpc>
              <a:spcBef>
                <a:spcPts val="0"/>
              </a:spcBef>
              <a:spcAft>
                <a:spcPts val="0"/>
              </a:spcAft>
              <a:buClr>
                <a:srgbClr val="000000"/>
              </a:buClr>
            </a:pPr>
            <a:endParaRPr sz="1400" kern="0">
              <a:solidFill>
                <a:srgbClr val="002F36"/>
              </a:solidFill>
              <a:latin typeface="Roboto"/>
              <a:ea typeface="Roboto"/>
              <a:cs typeface="Roboto"/>
              <a:sym typeface="Roboto"/>
            </a:endParaRPr>
          </a:p>
        </p:txBody>
      </p:sp>
      <p:sp>
        <p:nvSpPr>
          <p:cNvPr id="274" name="Google Shape;274;p42"/>
          <p:cNvSpPr/>
          <p:nvPr/>
        </p:nvSpPr>
        <p:spPr>
          <a:xfrm>
            <a:off x="2681450" y="4678025"/>
            <a:ext cx="5925300" cy="7335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400"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75" name="Google Shape;275;p42"/>
          <p:cNvSpPr txBox="1"/>
          <p:nvPr/>
        </p:nvSpPr>
        <p:spPr>
          <a:xfrm>
            <a:off x="2840350" y="4765050"/>
            <a:ext cx="5766300" cy="621900"/>
          </a:xfrm>
          <a:prstGeom prst="rect">
            <a:avLst/>
          </a:prstGeom>
          <a:noFill/>
          <a:ln>
            <a:noFill/>
          </a:ln>
        </p:spPr>
        <p:txBody>
          <a:bodyPr spcFirstLastPara="1" wrap="square" lIns="91425" tIns="91425" rIns="91425" bIns="91425" anchor="t" anchorCtr="0">
            <a:noAutofit/>
          </a:bodyPr>
          <a:lstStyle/>
          <a:p>
            <a:pPr marL="171450" indent="-139700" defTabSz="914400" eaLnBrk="1" fontAlgn="auto" hangingPunct="1">
              <a:lnSpc>
                <a:spcPct val="150000"/>
              </a:lnSpc>
              <a:spcBef>
                <a:spcPts val="0"/>
              </a:spcBef>
              <a:spcAft>
                <a:spcPts val="0"/>
              </a:spcAft>
              <a:buClr>
                <a:srgbClr val="000000"/>
              </a:buClr>
              <a:buSzPts val="1300"/>
              <a:buFont typeface="Roboto"/>
              <a:buChar char="❏"/>
            </a:pPr>
            <a:r>
              <a:rPr lang="en" sz="1300" kern="0">
                <a:solidFill>
                  <a:srgbClr val="000000"/>
                </a:solidFill>
                <a:latin typeface="Roboto"/>
                <a:ea typeface="Roboto"/>
                <a:cs typeface="Roboto"/>
                <a:sym typeface="Roboto"/>
              </a:rPr>
              <a:t>E-commerce &amp; consumer internet companies in India received more than </a:t>
            </a:r>
            <a:r>
              <a:rPr lang="en" sz="1300" kern="0">
                <a:solidFill>
                  <a:srgbClr val="0000FF"/>
                </a:solidFill>
                <a:latin typeface="Roboto"/>
                <a:ea typeface="Roboto"/>
                <a:cs typeface="Roboto"/>
                <a:sym typeface="Roboto"/>
              </a:rPr>
              <a:t>US$ 4.32 billion</a:t>
            </a:r>
            <a:r>
              <a:rPr lang="en" sz="1300" kern="0">
                <a:solidFill>
                  <a:srgbClr val="000000"/>
                </a:solidFill>
                <a:latin typeface="Roboto"/>
                <a:ea typeface="Roboto"/>
                <a:cs typeface="Roboto"/>
                <a:sym typeface="Roboto"/>
              </a:rPr>
              <a:t> from private equity &amp; venture capital players in 2019.</a:t>
            </a:r>
            <a:endParaRPr sz="1300" kern="0">
              <a:solidFill>
                <a:srgbClr val="000000"/>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childTnLst>
                                </p:cTn>
                              </p:par>
                              <p:par>
                                <p:cTn id="8" presetID="10" presetClass="entr" presetSubtype="0" fill="hold" nodeType="withEffect">
                                  <p:stCondLst>
                                    <p:cond delay="0"/>
                                  </p:stCondLst>
                                  <p:childTnLst>
                                    <p:set>
                                      <p:cBhvr>
                                        <p:cTn id="9" dur="1" fill="hold">
                                          <p:stCondLst>
                                            <p:cond delay="0"/>
                                          </p:stCondLst>
                                        </p:cTn>
                                        <p:tgtEl>
                                          <p:spTgt spid="259"/>
                                        </p:tgtEl>
                                        <p:attrNameLst>
                                          <p:attrName>style.visibility</p:attrName>
                                        </p:attrNameLst>
                                      </p:cBhvr>
                                      <p:to>
                                        <p:strVal val="visible"/>
                                      </p:to>
                                    </p:set>
                                    <p:animEffect transition="in" filter="fade">
                                      <p:cBhvr>
                                        <p:cTn id="10" dur="1000"/>
                                        <p:tgtEl>
                                          <p:spTgt spid="2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0"/>
                                        </p:tgtEl>
                                        <p:attrNameLst>
                                          <p:attrName>style.visibility</p:attrName>
                                        </p:attrNameLst>
                                      </p:cBhvr>
                                      <p:to>
                                        <p:strVal val="visible"/>
                                      </p:to>
                                    </p:set>
                                    <p:animEffect transition="in" filter="fade">
                                      <p:cBhvr>
                                        <p:cTn id="15" dur="1000"/>
                                        <p:tgtEl>
                                          <p:spTgt spid="260"/>
                                        </p:tgtEl>
                                      </p:cBhvr>
                                    </p:animEffect>
                                  </p:childTnLst>
                                </p:cTn>
                              </p:par>
                              <p:par>
                                <p:cTn id="16" presetID="10" presetClass="entr" presetSubtype="0" fill="hold" nodeType="withEffect">
                                  <p:stCondLst>
                                    <p:cond delay="0"/>
                                  </p:stCondLst>
                                  <p:childTnLst>
                                    <p:set>
                                      <p:cBhvr>
                                        <p:cTn id="17" dur="1" fill="hold">
                                          <p:stCondLst>
                                            <p:cond delay="0"/>
                                          </p:stCondLst>
                                        </p:cTn>
                                        <p:tgtEl>
                                          <p:spTgt spid="261"/>
                                        </p:tgtEl>
                                        <p:attrNameLst>
                                          <p:attrName>style.visibility</p:attrName>
                                        </p:attrNameLst>
                                      </p:cBhvr>
                                      <p:to>
                                        <p:strVal val="visible"/>
                                      </p:to>
                                    </p:set>
                                    <p:animEffect transition="in" filter="fade">
                                      <p:cBhvr>
                                        <p:cTn id="18" dur="1000"/>
                                        <p:tgtEl>
                                          <p:spTgt spid="26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2"/>
                                        </p:tgtEl>
                                        <p:attrNameLst>
                                          <p:attrName>style.visibility</p:attrName>
                                        </p:attrNameLst>
                                      </p:cBhvr>
                                      <p:to>
                                        <p:strVal val="visible"/>
                                      </p:to>
                                    </p:set>
                                    <p:animEffect transition="in" filter="fade">
                                      <p:cBhvr>
                                        <p:cTn id="23" dur="1000"/>
                                        <p:tgtEl>
                                          <p:spTgt spid="262"/>
                                        </p:tgtEl>
                                      </p:cBhvr>
                                    </p:animEffect>
                                  </p:childTnLst>
                                </p:cTn>
                              </p:par>
                              <p:par>
                                <p:cTn id="24" presetID="10" presetClass="entr" presetSubtype="0" fill="hold" nodeType="withEffect">
                                  <p:stCondLst>
                                    <p:cond delay="0"/>
                                  </p:stCondLst>
                                  <p:childTnLst>
                                    <p:set>
                                      <p:cBhvr>
                                        <p:cTn id="25" dur="1" fill="hold">
                                          <p:stCondLst>
                                            <p:cond delay="0"/>
                                          </p:stCondLst>
                                        </p:cTn>
                                        <p:tgtEl>
                                          <p:spTgt spid="263"/>
                                        </p:tgtEl>
                                        <p:attrNameLst>
                                          <p:attrName>style.visibility</p:attrName>
                                        </p:attrNameLst>
                                      </p:cBhvr>
                                      <p:to>
                                        <p:strVal val="visible"/>
                                      </p:to>
                                    </p:set>
                                    <p:animEffect transition="in" filter="fade">
                                      <p:cBhvr>
                                        <p:cTn id="26" dur="1000"/>
                                        <p:tgtEl>
                                          <p:spTgt spid="26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4"/>
                                        </p:tgtEl>
                                        <p:attrNameLst>
                                          <p:attrName>style.visibility</p:attrName>
                                        </p:attrNameLst>
                                      </p:cBhvr>
                                      <p:to>
                                        <p:strVal val="visible"/>
                                      </p:to>
                                    </p:set>
                                    <p:animEffect transition="in" filter="fade">
                                      <p:cBhvr>
                                        <p:cTn id="31" dur="1000"/>
                                        <p:tgtEl>
                                          <p:spTgt spid="264"/>
                                        </p:tgtEl>
                                      </p:cBhvr>
                                    </p:animEffect>
                                  </p:childTnLst>
                                </p:cTn>
                              </p:par>
                              <p:par>
                                <p:cTn id="32" presetID="10" presetClass="entr" presetSubtype="0" fill="hold" nodeType="withEffect">
                                  <p:stCondLst>
                                    <p:cond delay="0"/>
                                  </p:stCondLst>
                                  <p:childTnLst>
                                    <p:set>
                                      <p:cBhvr>
                                        <p:cTn id="33" dur="1" fill="hold">
                                          <p:stCondLst>
                                            <p:cond delay="0"/>
                                          </p:stCondLst>
                                        </p:cTn>
                                        <p:tgtEl>
                                          <p:spTgt spid="265"/>
                                        </p:tgtEl>
                                        <p:attrNameLst>
                                          <p:attrName>style.visibility</p:attrName>
                                        </p:attrNameLst>
                                      </p:cBhvr>
                                      <p:to>
                                        <p:strVal val="visible"/>
                                      </p:to>
                                    </p:set>
                                    <p:animEffect transition="in" filter="fade">
                                      <p:cBhvr>
                                        <p:cTn id="34" dur="1000"/>
                                        <p:tgtEl>
                                          <p:spTgt spid="26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6"/>
                                        </p:tgtEl>
                                        <p:attrNameLst>
                                          <p:attrName>style.visibility</p:attrName>
                                        </p:attrNameLst>
                                      </p:cBhvr>
                                      <p:to>
                                        <p:strVal val="visible"/>
                                      </p:to>
                                    </p:set>
                                    <p:animEffect transition="in" filter="fade">
                                      <p:cBhvr>
                                        <p:cTn id="39" dur="1000"/>
                                        <p:tgtEl>
                                          <p:spTgt spid="266"/>
                                        </p:tgtEl>
                                      </p:cBhvr>
                                    </p:animEffect>
                                  </p:childTnLst>
                                </p:cTn>
                              </p:par>
                              <p:par>
                                <p:cTn id="40" presetID="10" presetClass="entr" presetSubtype="0" fill="hold" nodeType="withEffect">
                                  <p:stCondLst>
                                    <p:cond delay="0"/>
                                  </p:stCondLst>
                                  <p:childTnLst>
                                    <p:set>
                                      <p:cBhvr>
                                        <p:cTn id="41" dur="1" fill="hold">
                                          <p:stCondLst>
                                            <p:cond delay="0"/>
                                          </p:stCondLst>
                                        </p:cTn>
                                        <p:tgtEl>
                                          <p:spTgt spid="267"/>
                                        </p:tgtEl>
                                        <p:attrNameLst>
                                          <p:attrName>style.visibility</p:attrName>
                                        </p:attrNameLst>
                                      </p:cBhvr>
                                      <p:to>
                                        <p:strVal val="visible"/>
                                      </p:to>
                                    </p:set>
                                    <p:animEffect transition="in" filter="fade">
                                      <p:cBhvr>
                                        <p:cTn id="42" dur="1000"/>
                                        <p:tgtEl>
                                          <p:spTgt spid="26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8"/>
                                        </p:tgtEl>
                                        <p:attrNameLst>
                                          <p:attrName>style.visibility</p:attrName>
                                        </p:attrNameLst>
                                      </p:cBhvr>
                                      <p:to>
                                        <p:strVal val="visible"/>
                                      </p:to>
                                    </p:set>
                                    <p:animEffect transition="in" filter="fade">
                                      <p:cBhvr>
                                        <p:cTn id="47" dur="1000"/>
                                        <p:tgtEl>
                                          <p:spTgt spid="268"/>
                                        </p:tgtEl>
                                      </p:cBhvr>
                                    </p:animEffect>
                                  </p:childTnLst>
                                </p:cTn>
                              </p:par>
                              <p:par>
                                <p:cTn id="48" presetID="10" presetClass="entr" presetSubtype="0" fill="hold" nodeType="withEffect">
                                  <p:stCondLst>
                                    <p:cond delay="0"/>
                                  </p:stCondLst>
                                  <p:childTnLst>
                                    <p:set>
                                      <p:cBhvr>
                                        <p:cTn id="49" dur="1" fill="hold">
                                          <p:stCondLst>
                                            <p:cond delay="0"/>
                                          </p:stCondLst>
                                        </p:cTn>
                                        <p:tgtEl>
                                          <p:spTgt spid="269"/>
                                        </p:tgtEl>
                                        <p:attrNameLst>
                                          <p:attrName>style.visibility</p:attrName>
                                        </p:attrNameLst>
                                      </p:cBhvr>
                                      <p:to>
                                        <p:strVal val="visible"/>
                                      </p:to>
                                    </p:set>
                                    <p:animEffect transition="in" filter="fade">
                                      <p:cBhvr>
                                        <p:cTn id="50" dur="1000"/>
                                        <p:tgtEl>
                                          <p:spTgt spid="26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70"/>
                                        </p:tgtEl>
                                        <p:attrNameLst>
                                          <p:attrName>style.visibility</p:attrName>
                                        </p:attrNameLst>
                                      </p:cBhvr>
                                      <p:to>
                                        <p:strVal val="visible"/>
                                      </p:to>
                                    </p:set>
                                    <p:animEffect transition="in" filter="fade">
                                      <p:cBhvr>
                                        <p:cTn id="55" dur="1000"/>
                                        <p:tgtEl>
                                          <p:spTgt spid="270"/>
                                        </p:tgtEl>
                                      </p:cBhvr>
                                    </p:animEffect>
                                  </p:childTnLst>
                                </p:cTn>
                              </p:par>
                              <p:par>
                                <p:cTn id="56" presetID="10" presetClass="entr" presetSubtype="0" fill="hold" nodeType="withEffect">
                                  <p:stCondLst>
                                    <p:cond delay="0"/>
                                  </p:stCondLst>
                                  <p:childTnLst>
                                    <p:set>
                                      <p:cBhvr>
                                        <p:cTn id="57" dur="1" fill="hold">
                                          <p:stCondLst>
                                            <p:cond delay="0"/>
                                          </p:stCondLst>
                                        </p:cTn>
                                        <p:tgtEl>
                                          <p:spTgt spid="271"/>
                                        </p:tgtEl>
                                        <p:attrNameLst>
                                          <p:attrName>style.visibility</p:attrName>
                                        </p:attrNameLst>
                                      </p:cBhvr>
                                      <p:to>
                                        <p:strVal val="visible"/>
                                      </p:to>
                                    </p:set>
                                    <p:animEffect transition="in" filter="fade">
                                      <p:cBhvr>
                                        <p:cTn id="58" dur="1000"/>
                                        <p:tgtEl>
                                          <p:spTgt spid="27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72"/>
                                        </p:tgtEl>
                                        <p:attrNameLst>
                                          <p:attrName>style.visibility</p:attrName>
                                        </p:attrNameLst>
                                      </p:cBhvr>
                                      <p:to>
                                        <p:strVal val="visible"/>
                                      </p:to>
                                    </p:set>
                                    <p:animEffect transition="in" filter="fade">
                                      <p:cBhvr>
                                        <p:cTn id="63" dur="1000"/>
                                        <p:tgtEl>
                                          <p:spTgt spid="272"/>
                                        </p:tgtEl>
                                      </p:cBhvr>
                                    </p:animEffect>
                                  </p:childTnLst>
                                </p:cTn>
                              </p:par>
                              <p:par>
                                <p:cTn id="64" presetID="10" presetClass="entr" presetSubtype="0" fill="hold" nodeType="withEffect">
                                  <p:stCondLst>
                                    <p:cond delay="0"/>
                                  </p:stCondLst>
                                  <p:childTnLst>
                                    <p:set>
                                      <p:cBhvr>
                                        <p:cTn id="65" dur="1" fill="hold">
                                          <p:stCondLst>
                                            <p:cond delay="0"/>
                                          </p:stCondLst>
                                        </p:cTn>
                                        <p:tgtEl>
                                          <p:spTgt spid="273"/>
                                        </p:tgtEl>
                                        <p:attrNameLst>
                                          <p:attrName>style.visibility</p:attrName>
                                        </p:attrNameLst>
                                      </p:cBhvr>
                                      <p:to>
                                        <p:strVal val="visible"/>
                                      </p:to>
                                    </p:set>
                                    <p:animEffect transition="in" filter="fade">
                                      <p:cBhvr>
                                        <p:cTn id="66" dur="1000"/>
                                        <p:tgtEl>
                                          <p:spTgt spid="27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74"/>
                                        </p:tgtEl>
                                        <p:attrNameLst>
                                          <p:attrName>style.visibility</p:attrName>
                                        </p:attrNameLst>
                                      </p:cBhvr>
                                      <p:to>
                                        <p:strVal val="visible"/>
                                      </p:to>
                                    </p:set>
                                    <p:animEffect transition="in" filter="fade">
                                      <p:cBhvr>
                                        <p:cTn id="71" dur="1000"/>
                                        <p:tgtEl>
                                          <p:spTgt spid="274"/>
                                        </p:tgtEl>
                                      </p:cBhvr>
                                    </p:animEffect>
                                  </p:childTnLst>
                                </p:cTn>
                              </p:par>
                              <p:par>
                                <p:cTn id="72" presetID="10" presetClass="entr" presetSubtype="0" fill="hold" nodeType="withEffect">
                                  <p:stCondLst>
                                    <p:cond delay="0"/>
                                  </p:stCondLst>
                                  <p:childTnLst>
                                    <p:set>
                                      <p:cBhvr>
                                        <p:cTn id="73" dur="1" fill="hold">
                                          <p:stCondLst>
                                            <p:cond delay="0"/>
                                          </p:stCondLst>
                                        </p:cTn>
                                        <p:tgtEl>
                                          <p:spTgt spid="275"/>
                                        </p:tgtEl>
                                        <p:attrNameLst>
                                          <p:attrName>style.visibility</p:attrName>
                                        </p:attrNameLst>
                                      </p:cBhvr>
                                      <p:to>
                                        <p:strVal val="visible"/>
                                      </p:to>
                                    </p:set>
                                    <p:animEffect transition="in" filter="fade">
                                      <p:cBhvr>
                                        <p:cTn id="74"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lb-LU"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lb-LU"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3269</Words>
  <Application>Microsoft Office PowerPoint</Application>
  <PresentationFormat>On-screen Show (4:3)</PresentationFormat>
  <Paragraphs>417</Paragraphs>
  <Slides>73</Slides>
  <Notes>73</Notes>
  <HiddenSlides>0</HiddenSlides>
  <MMClips>1</MMClips>
  <ScaleCrop>false</ScaleCrop>
  <HeadingPairs>
    <vt:vector size="4" baseType="variant">
      <vt:variant>
        <vt:lpstr>Theme</vt:lpstr>
      </vt:variant>
      <vt:variant>
        <vt:i4>4</vt:i4>
      </vt:variant>
      <vt:variant>
        <vt:lpstr>Slide Titles</vt:lpstr>
      </vt:variant>
      <vt:variant>
        <vt:i4>73</vt:i4>
      </vt:variant>
    </vt:vector>
  </HeadingPairs>
  <TitlesOfParts>
    <vt:vector size="77" baseType="lpstr">
      <vt:lpstr>Office Theme</vt:lpstr>
      <vt:lpstr>1_Office Theme</vt:lpstr>
      <vt:lpstr>Simple Light</vt:lpstr>
      <vt:lpstr>2_Office Theme</vt:lpstr>
      <vt:lpstr>PowerPoint Presentation</vt:lpstr>
      <vt:lpstr>PowerPoint Presentation</vt:lpstr>
      <vt:lpstr>PowerPoint Presentation</vt:lpstr>
      <vt:lpstr>PowerPoint Presentation</vt:lpstr>
      <vt:lpstr>PowerPoint Presentation</vt:lpstr>
      <vt:lpstr>E-COMMERCE: BRANDING</vt:lpstr>
      <vt:lpstr>PowerPoint Presentation</vt:lpstr>
      <vt:lpstr>PowerPoint Presentation</vt:lpstr>
      <vt:lpstr>PowerPoint Presentation</vt:lpstr>
      <vt:lpstr>Too Many Options!!</vt:lpstr>
      <vt:lpstr>SaaS V/s Open Source???</vt:lpstr>
      <vt:lpstr>V/s </vt:lpstr>
      <vt:lpstr>PowerPoint Presentation</vt:lpstr>
      <vt:lpstr>PowerPoint Presentation</vt:lpstr>
      <vt:lpstr>PowerPoint Presentation</vt:lpstr>
      <vt:lpstr>Primary objective of branding – Occupying the  Mindshare of Prospective Customers</vt:lpstr>
      <vt:lpstr>PowerPoint Presentation</vt:lpstr>
      <vt:lpstr>PowerPoint Presentation</vt:lpstr>
      <vt:lpstr>PowerPoint Presentation</vt:lpstr>
      <vt:lpstr>PowerPoint Presentation</vt:lpstr>
      <vt:lpstr>Kiaayo || A testament to the  Zencommerce Experience || (Case Study)</vt:lpstr>
      <vt:lpstr>Espelho Fashions || A testament to the  Zencommerce Experience || (Case Study)</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Sahil Goel</dc:creator>
  <cp:lastModifiedBy>USER</cp:lastModifiedBy>
  <cp:revision>310</cp:revision>
  <cp:lastPrinted>2018-09-24T10:30:33Z</cp:lastPrinted>
  <dcterms:created xsi:type="dcterms:W3CDTF">1601-01-01T00:00:00Z</dcterms:created>
  <dcterms:modified xsi:type="dcterms:W3CDTF">2020-12-01T10:44:40Z</dcterms:modified>
</cp:coreProperties>
</file>