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5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9" autoAdjust="0"/>
    <p:restoredTop sz="96132" autoAdjust="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CDA22-2BBA-4975-9B77-754B5E036551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0152A-47AF-4CF0-A4DC-D109C56331F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54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solidFill>
                  <a:schemeClr val="bg1"/>
                </a:solidFill>
              </a:rPr>
              <a:t>Veena is a successful entrepreneur providing strategic direction, financial structuring, operational</a:t>
            </a:r>
          </a:p>
          <a:p>
            <a:r>
              <a:rPr lang="en-IN" dirty="0">
                <a:solidFill>
                  <a:schemeClr val="bg1"/>
                </a:solidFill>
              </a:rPr>
              <a:t>efficiency and technology leadership in uniquely challenging situations, as the executive head.</a:t>
            </a:r>
          </a:p>
          <a:p>
            <a:r>
              <a:rPr lang="en-IN" dirty="0">
                <a:solidFill>
                  <a:schemeClr val="bg1"/>
                </a:solidFill>
              </a:rPr>
              <a:t>With 20+ years of experience, Veena is a dynamic, results-oriented leader with a strong track record of</a:t>
            </a:r>
          </a:p>
          <a:p>
            <a:r>
              <a:rPr lang="en-IN" dirty="0">
                <a:solidFill>
                  <a:schemeClr val="bg1"/>
                </a:solidFill>
              </a:rPr>
              <a:t>Developing high-performing teams and creating sustainable businesses. She has successfully built,</a:t>
            </a:r>
          </a:p>
          <a:p>
            <a:r>
              <a:rPr lang="en-IN" dirty="0">
                <a:solidFill>
                  <a:schemeClr val="bg1"/>
                </a:solidFill>
              </a:rPr>
              <a:t>nurtured and expanded passionate technology teams to deliver innovative products &amp; solutions for the</a:t>
            </a:r>
          </a:p>
          <a:p>
            <a:r>
              <a:rPr lang="en-IN" dirty="0">
                <a:solidFill>
                  <a:schemeClr val="bg1"/>
                </a:solidFill>
              </a:rPr>
              <a:t>global market. The depth and breadth of her technical leadership combined with business acumen has</a:t>
            </a:r>
          </a:p>
          <a:p>
            <a:r>
              <a:rPr lang="en-IN" dirty="0">
                <a:solidFill>
                  <a:schemeClr val="bg1"/>
                </a:solidFill>
              </a:rPr>
              <a:t>enabled a range of technology enterprises, from services outfits like Wipro, product corporates like BPL &amp;</a:t>
            </a:r>
          </a:p>
          <a:p>
            <a:r>
              <a:rPr lang="en-IN" dirty="0">
                <a:solidFill>
                  <a:schemeClr val="bg1"/>
                </a:solidFill>
              </a:rPr>
              <a:t>HP and </a:t>
            </a:r>
            <a:r>
              <a:rPr lang="en-IN" dirty="0" err="1">
                <a:solidFill>
                  <a:schemeClr val="bg1"/>
                </a:solidFill>
              </a:rPr>
              <a:t>IoT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IN" dirty="0" err="1">
                <a:solidFill>
                  <a:schemeClr val="bg1"/>
                </a:solidFill>
              </a:rPr>
              <a:t>startups</a:t>
            </a:r>
            <a:r>
              <a:rPr lang="en-IN" dirty="0">
                <a:solidFill>
                  <a:schemeClr val="bg1"/>
                </a:solidFill>
              </a:rPr>
              <a:t> like Aseema &amp; VeCrear, to grow top line, trim operating costs and ensure high quality</a:t>
            </a:r>
          </a:p>
          <a:p>
            <a:r>
              <a:rPr lang="en-IN" dirty="0">
                <a:solidFill>
                  <a:schemeClr val="bg1"/>
                </a:solidFill>
              </a:rPr>
              <a:t>delivery of smart solutions in every situation.</a:t>
            </a:r>
          </a:p>
          <a:p>
            <a:r>
              <a:rPr lang="en-IN" dirty="0">
                <a:solidFill>
                  <a:schemeClr val="bg1"/>
                </a:solidFill>
              </a:rPr>
              <a:t>Career Affiliations:</a:t>
            </a:r>
          </a:p>
          <a:p>
            <a:r>
              <a:rPr lang="en-IN" dirty="0">
                <a:solidFill>
                  <a:schemeClr val="bg1"/>
                </a:solidFill>
              </a:rPr>
              <a:t>• VeCrear Technologies Pvt Ltd as Executive Director &amp; CEO</a:t>
            </a:r>
          </a:p>
          <a:p>
            <a:r>
              <a:rPr lang="en-IN" dirty="0">
                <a:solidFill>
                  <a:schemeClr val="bg1"/>
                </a:solidFill>
              </a:rPr>
              <a:t>• VeCrear Technologies Pvt Ltd as Executive Director, Aseema </a:t>
            </a:r>
            <a:r>
              <a:rPr lang="en-IN" dirty="0" err="1">
                <a:solidFill>
                  <a:schemeClr val="bg1"/>
                </a:solidFill>
              </a:rPr>
              <a:t>Softnet</a:t>
            </a:r>
            <a:r>
              <a:rPr lang="en-IN" dirty="0">
                <a:solidFill>
                  <a:schemeClr val="bg1"/>
                </a:solidFill>
              </a:rPr>
              <a:t> Technologies Pvt Ltd</a:t>
            </a:r>
          </a:p>
          <a:p>
            <a:r>
              <a:rPr lang="en-IN" dirty="0">
                <a:solidFill>
                  <a:schemeClr val="bg1"/>
                </a:solidFill>
              </a:rPr>
              <a:t>• Hewlett Packard India as Senior Manager of the R&amp;D division</a:t>
            </a:r>
          </a:p>
          <a:p>
            <a:r>
              <a:rPr lang="en-IN" dirty="0">
                <a:solidFill>
                  <a:schemeClr val="bg1"/>
                </a:solidFill>
              </a:rPr>
              <a:t>• Wipro India as Project Manager</a:t>
            </a:r>
          </a:p>
          <a:p>
            <a:r>
              <a:rPr lang="en-IN" dirty="0">
                <a:solidFill>
                  <a:schemeClr val="bg1"/>
                </a:solidFill>
              </a:rPr>
              <a:t>• Riverrun Software Group, DCM Data Systems &amp; BPL Systems as Senior Engineer</a:t>
            </a:r>
          </a:p>
          <a:p>
            <a:r>
              <a:rPr lang="en-IN" dirty="0">
                <a:solidFill>
                  <a:schemeClr val="bg1"/>
                </a:solidFill>
              </a:rPr>
              <a:t>Apart from her bachelor’s degree in Electronics &amp; Communication Engineering from Bangalore</a:t>
            </a:r>
          </a:p>
          <a:p>
            <a:r>
              <a:rPr lang="en-IN" dirty="0">
                <a:solidFill>
                  <a:schemeClr val="bg1"/>
                </a:solidFill>
              </a:rPr>
              <a:t>University she also has a Masters in Philosophy &amp; Religion.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0152A-47AF-4CF0-A4DC-D109C56331F8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2093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F863-FC47-CA41-AAD6-10699D1F2F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0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all in the world today of devices talking to each other seamlessly with or without human intervention. </a:t>
            </a:r>
          </a:p>
          <a:p>
            <a:r>
              <a:rPr lang="en-US" dirty="0"/>
              <a:t>Extending the power of the internet beyond computers and smartphones to a whole range of other things, processes and environments is what IoT is about.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F863-FC47-CA41-AAD6-10699D1F2F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03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let’s KICKSTART!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is IoT today? Applications – use cases &amp; technology 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Future Trends -  AI / ML , Roadblocks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  - Technology non – uniformity, Standardisation &amp; integrations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Parting thought – IoT as a friend , IoT to enrich humanity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 more on the subjective basis</a:t>
            </a:r>
          </a:p>
          <a:p>
            <a:r>
              <a:rPr lang="en-US" dirty="0"/>
              <a:t>Playing chess</a:t>
            </a:r>
          </a:p>
          <a:p>
            <a:r>
              <a:rPr lang="en-US" dirty="0"/>
              <a:t>Translating thoughts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F863-FC47-CA41-AAD6-10699D1F2F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79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Building solutions which are</a:t>
            </a:r>
          </a:p>
          <a:p>
            <a:r>
              <a:rPr lang="en-US" dirty="0"/>
              <a:t>Sustainable</a:t>
            </a:r>
          </a:p>
          <a:p>
            <a:r>
              <a:rPr lang="en-US" dirty="0"/>
              <a:t>Reliable </a:t>
            </a:r>
          </a:p>
          <a:p>
            <a:r>
              <a:rPr lang="en-US" dirty="0"/>
              <a:t>Future Ready</a:t>
            </a:r>
          </a:p>
          <a:p>
            <a:r>
              <a:rPr lang="en-US" dirty="0"/>
              <a:t>Unarticulated </a:t>
            </a:r>
          </a:p>
          <a:p>
            <a:r>
              <a:rPr lang="en-US" dirty="0"/>
              <a:t>Cost efficient</a:t>
            </a:r>
          </a:p>
          <a:p>
            <a:r>
              <a:rPr lang="en-US" dirty="0"/>
              <a:t>High quality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F863-FC47-CA41-AAD6-10699D1F2F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9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major trends in the IoT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F863-FC47-CA41-AAD6-10699D1F2F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2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pictorial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0F863-FC47-CA41-AAD6-10699D1F2F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24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Customization point to be added</a:t>
            </a:r>
          </a:p>
          <a:p>
            <a:pPr>
              <a:defRPr b="1"/>
            </a:pPr>
            <a:r>
              <a:t>Slide needs to give an impression of the challenge / better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2598567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Better representation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600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Add the environment factor in the same slide .. Like traffic management.</a:t>
            </a:r>
          </a:p>
        </p:txBody>
      </p:sp>
    </p:spTree>
    <p:extLst>
      <p:ext uri="{BB962C8B-B14F-4D97-AF65-F5344CB8AC3E}">
        <p14:creationId xmlns:p14="http://schemas.microsoft.com/office/powerpoint/2010/main" val="67751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424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798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0931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23528" y="339509"/>
            <a:ext cx="11573198" cy="724248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5400">
                <a:solidFill>
                  <a:srgbClr val="262626"/>
                </a:solidFill>
              </a:defRPr>
            </a:lvl1pPr>
            <a:lvl2pPr marL="971550" indent="-514350" algn="ctr">
              <a:buFontTx/>
              <a:defRPr sz="5400">
                <a:solidFill>
                  <a:srgbClr val="262626"/>
                </a:solidFill>
              </a:defRPr>
            </a:lvl2pPr>
            <a:lvl3pPr marL="1531619" indent="-617219" algn="ctr">
              <a:buFontTx/>
              <a:defRPr sz="5400">
                <a:solidFill>
                  <a:srgbClr val="262626"/>
                </a:solidFill>
              </a:defRPr>
            </a:lvl3pPr>
            <a:lvl4pPr marL="2057400" indent="-685800" algn="ctr">
              <a:buFontTx/>
              <a:defRPr sz="5400">
                <a:solidFill>
                  <a:srgbClr val="262626"/>
                </a:solidFill>
              </a:defRPr>
            </a:lvl4pPr>
            <a:lvl5pPr marL="2514600" indent="-685800" algn="ctr">
              <a:buFontTx/>
              <a:defRPr sz="5400">
                <a:solidFill>
                  <a:srgbClr val="26262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5843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552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4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1418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3794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516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283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451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329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50FAD-F7EB-47CB-8931-7389BA5300E8}" type="datetimeFigureOut">
              <a:rPr lang="en-IN" smtClean="0"/>
              <a:t>29-11-2019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207F-57E1-47C6-94A7-FB7488C4325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924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"/><Relationship Id="rId5" Type="http://schemas.openxmlformats.org/officeDocument/2006/relationships/image" Target="../media/image48.tif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0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"/><Relationship Id="rId3" Type="http://schemas.openxmlformats.org/officeDocument/2006/relationships/image" Target="../media/image26.tif"/><Relationship Id="rId7" Type="http://schemas.openxmlformats.org/officeDocument/2006/relationships/image" Target="../media/image30.t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"/><Relationship Id="rId5" Type="http://schemas.openxmlformats.org/officeDocument/2006/relationships/image" Target="../media/image28.tif"/><Relationship Id="rId4" Type="http://schemas.openxmlformats.org/officeDocument/2006/relationships/image" Target="../media/image27.tif"/><Relationship Id="rId9" Type="http://schemas.openxmlformats.org/officeDocument/2006/relationships/image" Target="../media/image32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"/><Relationship Id="rId3" Type="http://schemas.openxmlformats.org/officeDocument/2006/relationships/image" Target="../media/image34.tif"/><Relationship Id="rId7" Type="http://schemas.openxmlformats.org/officeDocument/2006/relationships/image" Target="../media/image38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"/><Relationship Id="rId5" Type="http://schemas.openxmlformats.org/officeDocument/2006/relationships/image" Target="../media/image36.tif"/><Relationship Id="rId4" Type="http://schemas.openxmlformats.org/officeDocument/2006/relationships/image" Target="../media/image35.tif"/><Relationship Id="rId9" Type="http://schemas.openxmlformats.org/officeDocument/2006/relationships/image" Target="../media/image40.t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t="8300" r="16999" b="245"/>
          <a:stretch/>
        </p:blipFill>
        <p:spPr>
          <a:xfrm>
            <a:off x="0" y="1"/>
            <a:ext cx="12271636" cy="6857999"/>
          </a:xfrm>
          <a:prstGeom prst="rect">
            <a:avLst/>
          </a:prstGeom>
        </p:spPr>
      </p:pic>
      <p:sp>
        <p:nvSpPr>
          <p:cNvPr id="40" name="Parallelogram 39"/>
          <p:cNvSpPr/>
          <p:nvPr/>
        </p:nvSpPr>
        <p:spPr>
          <a:xfrm>
            <a:off x="4193782" y="1"/>
            <a:ext cx="10745556" cy="6858000"/>
          </a:xfrm>
          <a:prstGeom prst="parallelogram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Parallelogram 7"/>
          <p:cNvSpPr/>
          <p:nvPr/>
        </p:nvSpPr>
        <p:spPr>
          <a:xfrm>
            <a:off x="0" y="1"/>
            <a:ext cx="12380976" cy="6857999"/>
          </a:xfrm>
          <a:prstGeom prst="parallelogram">
            <a:avLst>
              <a:gd name="adj" fmla="val 0"/>
            </a:avLst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804381" y="975766"/>
            <a:ext cx="3673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Veena Samartha</a:t>
            </a:r>
          </a:p>
        </p:txBody>
      </p:sp>
      <p:sp>
        <p:nvSpPr>
          <p:cNvPr id="43" name="Parallelogram 42"/>
          <p:cNvSpPr/>
          <p:nvPr/>
        </p:nvSpPr>
        <p:spPr>
          <a:xfrm>
            <a:off x="10301926" y="5888415"/>
            <a:ext cx="2198935" cy="948927"/>
          </a:xfrm>
          <a:prstGeom prst="parallelogram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8" name="Picture 3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6" y="1760400"/>
            <a:ext cx="3240000" cy="3240000"/>
          </a:xfrm>
          <a:prstGeom prst="ellipse">
            <a:avLst/>
          </a:prstGeom>
          <a:ln w="57150" cap="rnd">
            <a:solidFill>
              <a:schemeClr val="bg1">
                <a:lumMod val="9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TextBox 38"/>
          <p:cNvSpPr txBox="1"/>
          <p:nvPr/>
        </p:nvSpPr>
        <p:spPr>
          <a:xfrm>
            <a:off x="493447" y="5208318"/>
            <a:ext cx="4041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C000"/>
                </a:solidFill>
              </a:rPr>
              <a:t>Executive Director &amp; CEO</a:t>
            </a:r>
          </a:p>
          <a:p>
            <a:r>
              <a:rPr lang="en-IN" sz="2400" b="1" dirty="0">
                <a:solidFill>
                  <a:srgbClr val="FFC000"/>
                </a:solidFill>
              </a:rPr>
              <a:t>VeCrear Technologies </a:t>
            </a:r>
            <a:r>
              <a:rPr lang="en-IN" sz="2400" b="1" dirty="0" err="1">
                <a:solidFill>
                  <a:srgbClr val="FFC000"/>
                </a:solidFill>
              </a:rPr>
              <a:t>Pvt.</a:t>
            </a:r>
            <a:r>
              <a:rPr lang="en-IN" sz="2400" b="1" dirty="0">
                <a:solidFill>
                  <a:srgbClr val="FFC000"/>
                </a:solidFill>
              </a:rPr>
              <a:t> Ltd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9200" y="1268153"/>
            <a:ext cx="651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chemeClr val="bg1"/>
                </a:solidFill>
              </a:rPr>
              <a:t>Veena is a successful entrepreneur with </a:t>
            </a:r>
            <a:r>
              <a:rPr lang="en-IN" sz="2000" b="1" u="sng" dirty="0">
                <a:solidFill>
                  <a:schemeClr val="bg1"/>
                </a:solidFill>
              </a:rPr>
              <a:t>20+ years </a:t>
            </a:r>
            <a:r>
              <a:rPr lang="en-IN" sz="2000" dirty="0">
                <a:solidFill>
                  <a:schemeClr val="bg1"/>
                </a:solidFill>
              </a:rPr>
              <a:t>of experience, </a:t>
            </a:r>
          </a:p>
          <a:p>
            <a:endParaRPr lang="en-IN" sz="2000" dirty="0">
              <a:solidFill>
                <a:schemeClr val="bg1"/>
              </a:solidFill>
            </a:endParaRPr>
          </a:p>
          <a:p>
            <a:r>
              <a:rPr lang="en-IN" sz="2000" dirty="0">
                <a:solidFill>
                  <a:schemeClr val="bg1"/>
                </a:solidFill>
              </a:rPr>
              <a:t>Developing high-performing teams and creating sustainable businesses. She has successfully built, nurtured and expanded passionate technology teams to deliver innovative products &amp; solutions for the global market. </a:t>
            </a:r>
          </a:p>
          <a:p>
            <a:endParaRPr lang="en-I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chemeClr val="bg1"/>
                </a:solidFill>
              </a:rPr>
              <a:t>VeCrear Technologies Pvt Ltd </a:t>
            </a:r>
            <a:r>
              <a:rPr lang="en-IN" sz="2000" dirty="0">
                <a:solidFill>
                  <a:schemeClr val="bg1"/>
                </a:solidFill>
              </a:rPr>
              <a:t>as Executive Director &amp; CEO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1" dirty="0">
                <a:solidFill>
                  <a:schemeClr val="bg1"/>
                </a:solidFill>
              </a:rPr>
              <a:t>Hewlett Packard India </a:t>
            </a:r>
            <a:r>
              <a:rPr lang="en-IN" sz="2000" dirty="0">
                <a:solidFill>
                  <a:schemeClr val="bg1"/>
                </a:solidFill>
              </a:rPr>
              <a:t>as Senior Manager of the R&amp;D division, </a:t>
            </a:r>
            <a:r>
              <a:rPr lang="en-IN" sz="2000" b="1" dirty="0">
                <a:solidFill>
                  <a:schemeClr val="bg1"/>
                </a:solidFill>
              </a:rPr>
              <a:t>BPL Systems and Wipro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b="1" dirty="0">
              <a:solidFill>
                <a:schemeClr val="bg1"/>
              </a:solidFill>
            </a:endParaRPr>
          </a:p>
          <a:p>
            <a:r>
              <a:rPr lang="en-IN" sz="2000" dirty="0">
                <a:solidFill>
                  <a:schemeClr val="bg1"/>
                </a:solidFill>
              </a:rPr>
              <a:t>Bachelors in Electronics &amp; Communication Engineering from Masters in Philosophy &amp; Religion.</a:t>
            </a:r>
          </a:p>
        </p:txBody>
      </p:sp>
    </p:spTree>
    <p:extLst>
      <p:ext uri="{BB962C8B-B14F-4D97-AF65-F5344CB8AC3E}">
        <p14:creationId xmlns:p14="http://schemas.microsoft.com/office/powerpoint/2010/main" val="2691528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Rectangle"/>
          <p:cNvSpPr/>
          <p:nvPr/>
        </p:nvSpPr>
        <p:spPr>
          <a:xfrm>
            <a:off x="1121767" y="5623297"/>
            <a:ext cx="9948466" cy="512118"/>
          </a:xfrm>
          <a:prstGeom prst="rect">
            <a:avLst/>
          </a:prstGeom>
          <a:solidFill>
            <a:srgbClr val="FFFFFF"/>
          </a:solidFill>
          <a:ln>
            <a:solidFill>
              <a:srgbClr val="A7A7A7"/>
            </a:solidFill>
            <a:miter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1" name="Rectangle 15"/>
          <p:cNvSpPr/>
          <p:nvPr/>
        </p:nvSpPr>
        <p:spPr>
          <a:xfrm>
            <a:off x="0" y="266700"/>
            <a:ext cx="2022763" cy="29725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2" name="Rectangle 16"/>
          <p:cNvSpPr/>
          <p:nvPr/>
        </p:nvSpPr>
        <p:spPr>
          <a:xfrm>
            <a:off x="6096000" y="266700"/>
            <a:ext cx="6108700" cy="29725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TextBox 17"/>
          <p:cNvSpPr txBox="1"/>
          <p:nvPr/>
        </p:nvSpPr>
        <p:spPr>
          <a:xfrm>
            <a:off x="2068483" y="241300"/>
            <a:ext cx="398179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rPr dirty="0"/>
              <a:t>AMALGAMATION ACROSS DOMAINS </a:t>
            </a:r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825" y="1415932"/>
            <a:ext cx="9464012" cy="319086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Devices, Application, Analytics - AI , ML , Virtual Reality with Security"/>
          <p:cNvSpPr txBox="1"/>
          <p:nvPr/>
        </p:nvSpPr>
        <p:spPr>
          <a:xfrm>
            <a:off x="2389185" y="5714213"/>
            <a:ext cx="741363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900"/>
            </a:lvl1pPr>
          </a:lstStyle>
          <a:p>
            <a:r>
              <a:rPr sz="2000" b="1" dirty="0">
                <a:solidFill>
                  <a:srgbClr val="FF0000"/>
                </a:solidFill>
              </a:rPr>
              <a:t>Devices, Application, Analytics - AI , ML , Virtual Reality with Security</a:t>
            </a:r>
          </a:p>
        </p:txBody>
      </p:sp>
    </p:spTree>
    <p:extLst>
      <p:ext uri="{BB962C8B-B14F-4D97-AF65-F5344CB8AC3E}">
        <p14:creationId xmlns:p14="http://schemas.microsoft.com/office/powerpoint/2010/main" val="182382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Box 5"/>
          <p:cNvSpPr txBox="1"/>
          <p:nvPr/>
        </p:nvSpPr>
        <p:spPr>
          <a:xfrm>
            <a:off x="375920" y="6604083"/>
            <a:ext cx="1140461" cy="186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700"/>
            </a:lvl1pPr>
          </a:lstStyle>
          <a:p>
            <a:r>
              <a:t>Source :Postscapes</a:t>
            </a:r>
          </a:p>
        </p:txBody>
      </p:sp>
      <p:sp>
        <p:nvSpPr>
          <p:cNvPr id="271" name="Rectangle 6"/>
          <p:cNvSpPr/>
          <p:nvPr/>
        </p:nvSpPr>
        <p:spPr>
          <a:xfrm>
            <a:off x="0" y="266700"/>
            <a:ext cx="4267200" cy="29725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2" name="Rectangle 7"/>
          <p:cNvSpPr/>
          <p:nvPr/>
        </p:nvSpPr>
        <p:spPr>
          <a:xfrm>
            <a:off x="8293100" y="266700"/>
            <a:ext cx="3911600" cy="29725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3" name="TextBox 8"/>
          <p:cNvSpPr txBox="1"/>
          <p:nvPr/>
        </p:nvSpPr>
        <p:spPr>
          <a:xfrm>
            <a:off x="4338320" y="241300"/>
            <a:ext cx="3820160" cy="340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t>TRANSPORTATION + SMART CITIES</a:t>
            </a:r>
          </a:p>
        </p:txBody>
      </p:sp>
      <p:pic>
        <p:nvPicPr>
          <p:cNvPr id="274" name="Transport.jpg" descr="Transpo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0" y="1828801"/>
            <a:ext cx="11778860" cy="3518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2972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394" y="955646"/>
            <a:ext cx="2879586" cy="2379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9" y="742949"/>
            <a:ext cx="2591918" cy="2591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908" y="1448075"/>
            <a:ext cx="2158753" cy="1270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0723" y="3602930"/>
            <a:ext cx="923215" cy="1240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873" y="4223424"/>
            <a:ext cx="3924300" cy="223194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CED9F1-3D3A-EE47-8050-BAFCD9BD430E}"/>
              </a:ext>
            </a:extLst>
          </p:cNvPr>
          <p:cNvCxnSpPr/>
          <p:nvPr/>
        </p:nvCxnSpPr>
        <p:spPr>
          <a:xfrm>
            <a:off x="3216729" y="2302329"/>
            <a:ext cx="767442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527D71-244E-8F43-8659-BB112413D16E}"/>
              </a:ext>
            </a:extLst>
          </p:cNvPr>
          <p:cNvCxnSpPr/>
          <p:nvPr/>
        </p:nvCxnSpPr>
        <p:spPr>
          <a:xfrm>
            <a:off x="7192452" y="2291444"/>
            <a:ext cx="767442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DFFCD7-0E62-E744-B8A7-74CCB20E9AC1}"/>
              </a:ext>
            </a:extLst>
          </p:cNvPr>
          <p:cNvCxnSpPr>
            <a:cxnSpLocks/>
          </p:cNvCxnSpPr>
          <p:nvPr/>
        </p:nvCxnSpPr>
        <p:spPr>
          <a:xfrm>
            <a:off x="10192687" y="2868628"/>
            <a:ext cx="500742" cy="560372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15751BB-4C29-CF43-98AE-521FFF50235D}"/>
              </a:ext>
            </a:extLst>
          </p:cNvPr>
          <p:cNvCxnSpPr>
            <a:cxnSpLocks/>
          </p:cNvCxnSpPr>
          <p:nvPr/>
        </p:nvCxnSpPr>
        <p:spPr>
          <a:xfrm flipH="1">
            <a:off x="8686801" y="4843918"/>
            <a:ext cx="1322613" cy="691468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007F58A-7A18-0944-81DA-647F684456A9}"/>
              </a:ext>
            </a:extLst>
          </p:cNvPr>
          <p:cNvSpPr/>
          <p:nvPr/>
        </p:nvSpPr>
        <p:spPr>
          <a:xfrm>
            <a:off x="3216729" y="3400735"/>
            <a:ext cx="6481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400" b="1" i="1" dirty="0">
                <a:solidFill>
                  <a:srgbClr val="FF0000"/>
                </a:solidFill>
              </a:rPr>
              <a:t>Intelligent software and self learning capabilities 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C3AC83F-8E64-9F46-A522-11C97A4EE905}"/>
              </a:ext>
            </a:extLst>
          </p:cNvPr>
          <p:cNvSpPr/>
          <p:nvPr/>
        </p:nvSpPr>
        <p:spPr>
          <a:xfrm>
            <a:off x="0" y="266700"/>
            <a:ext cx="2371241" cy="29725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46C9BC1D-D59F-BE4B-BC99-E01F291761BB}"/>
              </a:ext>
            </a:extLst>
          </p:cNvPr>
          <p:cNvSpPr/>
          <p:nvPr/>
        </p:nvSpPr>
        <p:spPr>
          <a:xfrm>
            <a:off x="7959894" y="266701"/>
            <a:ext cx="4244806" cy="297250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78503DEF-57D3-1345-B69A-035B67CB1077}"/>
              </a:ext>
            </a:extLst>
          </p:cNvPr>
          <p:cNvSpPr txBox="1"/>
          <p:nvPr/>
        </p:nvSpPr>
        <p:spPr>
          <a:xfrm>
            <a:off x="2488341" y="214571"/>
            <a:ext cx="571356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000" b="1"/>
            </a:lvl1pPr>
          </a:lstStyle>
          <a:p>
            <a:pPr algn="l"/>
            <a:r>
              <a:rPr lang="en-US" dirty="0"/>
              <a:t>WAREHOUSE MANAGEMENT</a:t>
            </a:r>
            <a:r>
              <a:rPr dirty="0"/>
              <a:t> + </a:t>
            </a:r>
            <a:r>
              <a:rPr lang="en-US" dirty="0"/>
              <a:t>TRANSPORTATION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376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334BFA-7575-0B44-AFFB-511524F6116C}"/>
              </a:ext>
            </a:extLst>
          </p:cNvPr>
          <p:cNvSpPr/>
          <p:nvPr/>
        </p:nvSpPr>
        <p:spPr>
          <a:xfrm>
            <a:off x="0" y="266700"/>
            <a:ext cx="2230582" cy="297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F9C16D-AC8B-B841-BD29-FDCC0E795257}"/>
              </a:ext>
            </a:extLst>
          </p:cNvPr>
          <p:cNvSpPr/>
          <p:nvPr/>
        </p:nvSpPr>
        <p:spPr>
          <a:xfrm>
            <a:off x="4890655" y="266700"/>
            <a:ext cx="7314045" cy="297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38EA4-1F54-774E-90CD-BAE3092BFB09}"/>
              </a:ext>
            </a:extLst>
          </p:cNvPr>
          <p:cNvSpPr txBox="1"/>
          <p:nvPr/>
        </p:nvSpPr>
        <p:spPr>
          <a:xfrm>
            <a:off x="2014779" y="252845"/>
            <a:ext cx="287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FINAL THOUGHTS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1B526-6BDC-CA42-AAE9-2C6A54B16274}"/>
              </a:ext>
            </a:extLst>
          </p:cNvPr>
          <p:cNvSpPr/>
          <p:nvPr/>
        </p:nvSpPr>
        <p:spPr>
          <a:xfrm>
            <a:off x="1859797" y="1784887"/>
            <a:ext cx="8849531" cy="1909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rgbClr val="222222"/>
                </a:solidFill>
                <a:latin typeface="arial" panose="020B0604020202020204" pitchFamily="34" charset="0"/>
              </a:rPr>
              <a:t>Communication beyond sight and sound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N" sz="3200" b="1" dirty="0">
                <a:solidFill>
                  <a:srgbClr val="222222"/>
                </a:solidFill>
                <a:latin typeface="arial" panose="020B0604020202020204" pitchFamily="34" charset="0"/>
              </a:rPr>
              <a:t>World of emotions</a:t>
            </a:r>
            <a:endParaRPr lang="en-IN" sz="3200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0628FE-1273-BD4E-928F-861BD6ADECF8}"/>
              </a:ext>
            </a:extLst>
          </p:cNvPr>
          <p:cNvSpPr/>
          <p:nvPr/>
        </p:nvSpPr>
        <p:spPr>
          <a:xfrm>
            <a:off x="1338575" y="5063960"/>
            <a:ext cx="9514849" cy="756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Responsible &amp; Sustainable IoT Solutions</a:t>
            </a:r>
          </a:p>
        </p:txBody>
      </p:sp>
    </p:spTree>
    <p:extLst>
      <p:ext uri="{BB962C8B-B14F-4D97-AF65-F5344CB8AC3E}">
        <p14:creationId xmlns:p14="http://schemas.microsoft.com/office/powerpoint/2010/main" val="42450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1688928">
            <a:extLst>
              <a:ext uri="{FF2B5EF4-FFF2-40B4-BE49-F238E27FC236}">
                <a16:creationId xmlns:a16="http://schemas.microsoft.com/office/drawing/2014/main" id="{9094A849-0721-D64D-AFCC-EBE0979CD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5807312">
            <a:extLst>
              <a:ext uri="{FF2B5EF4-FFF2-40B4-BE49-F238E27FC236}">
                <a16:creationId xmlns:a16="http://schemas.microsoft.com/office/drawing/2014/main" id="{DC2ABAEE-728F-314D-AD01-3E989FF3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1image5807104">
            <a:extLst>
              <a:ext uri="{FF2B5EF4-FFF2-40B4-BE49-F238E27FC236}">
                <a16:creationId xmlns:a16="http://schemas.microsoft.com/office/drawing/2014/main" id="{49F837E7-0B0D-9846-BC14-055E46F0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1image5789424">
            <a:extLst>
              <a:ext uri="{FF2B5EF4-FFF2-40B4-BE49-F238E27FC236}">
                <a16:creationId xmlns:a16="http://schemas.microsoft.com/office/drawing/2014/main" id="{35FB1356-4B42-6A4D-A7B4-3B38DCC9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9700" cy="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image1700992">
            <a:extLst>
              <a:ext uri="{FF2B5EF4-FFF2-40B4-BE49-F238E27FC236}">
                <a16:creationId xmlns:a16="http://schemas.microsoft.com/office/drawing/2014/main" id="{847DA32F-DBAB-1F4A-A959-49309AE54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age1image3680832">
            <a:extLst>
              <a:ext uri="{FF2B5EF4-FFF2-40B4-BE49-F238E27FC236}">
                <a16:creationId xmlns:a16="http://schemas.microsoft.com/office/drawing/2014/main" id="{8CCEF885-D8F3-1D46-A23E-6764614D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ge1image3689360">
            <a:extLst>
              <a:ext uri="{FF2B5EF4-FFF2-40B4-BE49-F238E27FC236}">
                <a16:creationId xmlns:a16="http://schemas.microsoft.com/office/drawing/2014/main" id="{7CB9CC37-5ACD-314E-8EB8-0215CEE1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97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age1image3689568">
            <a:extLst>
              <a:ext uri="{FF2B5EF4-FFF2-40B4-BE49-F238E27FC236}">
                <a16:creationId xmlns:a16="http://schemas.microsoft.com/office/drawing/2014/main" id="{F3F7DE45-0B77-1347-8E77-A3940DCB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ge1image3689776">
            <a:extLst>
              <a:ext uri="{FF2B5EF4-FFF2-40B4-BE49-F238E27FC236}">
                <a16:creationId xmlns:a16="http://schemas.microsoft.com/office/drawing/2014/main" id="{F20B57E1-88AE-1E41-8D38-6F6BA0245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age1image3689984">
            <a:extLst>
              <a:ext uri="{FF2B5EF4-FFF2-40B4-BE49-F238E27FC236}">
                <a16:creationId xmlns:a16="http://schemas.microsoft.com/office/drawing/2014/main" id="{7A7D2E4A-88C0-9F4F-9B18-D9B682CE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397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1image3690192">
            <a:extLst>
              <a:ext uri="{FF2B5EF4-FFF2-40B4-BE49-F238E27FC236}">
                <a16:creationId xmlns:a16="http://schemas.microsoft.com/office/drawing/2014/main" id="{9D2170B9-5DA8-2F4F-A6E7-77773EEF5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page1image3690400">
            <a:extLst>
              <a:ext uri="{FF2B5EF4-FFF2-40B4-BE49-F238E27FC236}">
                <a16:creationId xmlns:a16="http://schemas.microsoft.com/office/drawing/2014/main" id="{E02A1341-B1F6-B14E-B548-B41238ECD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1image3690608">
            <a:extLst>
              <a:ext uri="{FF2B5EF4-FFF2-40B4-BE49-F238E27FC236}">
                <a16:creationId xmlns:a16="http://schemas.microsoft.com/office/drawing/2014/main" id="{6C972EC4-3A96-7948-8D41-233F9626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page1image3690816">
            <a:extLst>
              <a:ext uri="{FF2B5EF4-FFF2-40B4-BE49-F238E27FC236}">
                <a16:creationId xmlns:a16="http://schemas.microsoft.com/office/drawing/2014/main" id="{49DD08CD-D0C2-D440-AA55-8E583110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age1image3691024">
            <a:extLst>
              <a:ext uri="{FF2B5EF4-FFF2-40B4-BE49-F238E27FC236}">
                <a16:creationId xmlns:a16="http://schemas.microsoft.com/office/drawing/2014/main" id="{D76CDEE0-025B-4246-AD7D-04FEB2C7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page1image3691232">
            <a:extLst>
              <a:ext uri="{FF2B5EF4-FFF2-40B4-BE49-F238E27FC236}">
                <a16:creationId xmlns:a16="http://schemas.microsoft.com/office/drawing/2014/main" id="{5CCD60D8-2DAC-ED48-8C09-055C6A9C6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ge1image3691856">
            <a:extLst>
              <a:ext uri="{FF2B5EF4-FFF2-40B4-BE49-F238E27FC236}">
                <a16:creationId xmlns:a16="http://schemas.microsoft.com/office/drawing/2014/main" id="{A97F1F26-115F-8C4F-B1EA-D088EB68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page1image1700992">
            <a:extLst>
              <a:ext uri="{FF2B5EF4-FFF2-40B4-BE49-F238E27FC236}">
                <a16:creationId xmlns:a16="http://schemas.microsoft.com/office/drawing/2014/main" id="{DD929666-E191-B541-B937-90B67908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page1image3680832">
            <a:extLst>
              <a:ext uri="{FF2B5EF4-FFF2-40B4-BE49-F238E27FC236}">
                <a16:creationId xmlns:a16="http://schemas.microsoft.com/office/drawing/2014/main" id="{7311041B-59F9-6945-A6DA-2EED96380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page1image3689360">
            <a:extLst>
              <a:ext uri="{FF2B5EF4-FFF2-40B4-BE49-F238E27FC236}">
                <a16:creationId xmlns:a16="http://schemas.microsoft.com/office/drawing/2014/main" id="{84CA2A0D-169A-1542-98A4-D751F9203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397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ge1image3689568">
            <a:extLst>
              <a:ext uri="{FF2B5EF4-FFF2-40B4-BE49-F238E27FC236}">
                <a16:creationId xmlns:a16="http://schemas.microsoft.com/office/drawing/2014/main" id="{D7E67ED1-318A-CD45-89B2-4C2760833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page1image3689776">
            <a:extLst>
              <a:ext uri="{FF2B5EF4-FFF2-40B4-BE49-F238E27FC236}">
                <a16:creationId xmlns:a16="http://schemas.microsoft.com/office/drawing/2014/main" id="{C9BDEDD5-161C-224E-9F0F-CB86B4E8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age1image3689984">
            <a:extLst>
              <a:ext uri="{FF2B5EF4-FFF2-40B4-BE49-F238E27FC236}">
                <a16:creationId xmlns:a16="http://schemas.microsoft.com/office/drawing/2014/main" id="{A98BEF5C-A60F-AF48-AC43-6B71E784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39700" cy="1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page1image3690192">
            <a:extLst>
              <a:ext uri="{FF2B5EF4-FFF2-40B4-BE49-F238E27FC236}">
                <a16:creationId xmlns:a16="http://schemas.microsoft.com/office/drawing/2014/main" id="{13D6A607-F90E-274F-ABE0-00FDFDE1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age1image3690400">
            <a:extLst>
              <a:ext uri="{FF2B5EF4-FFF2-40B4-BE49-F238E27FC236}">
                <a16:creationId xmlns:a16="http://schemas.microsoft.com/office/drawing/2014/main" id="{2727A8C6-CFCF-3A46-8B95-C4094471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page1image3690608">
            <a:extLst>
              <a:ext uri="{FF2B5EF4-FFF2-40B4-BE49-F238E27FC236}">
                <a16:creationId xmlns:a16="http://schemas.microsoft.com/office/drawing/2014/main" id="{D91E1DB6-8D2F-704A-BB5C-BFEC7FCF7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page1image3690816">
            <a:extLst>
              <a:ext uri="{FF2B5EF4-FFF2-40B4-BE49-F238E27FC236}">
                <a16:creationId xmlns:a16="http://schemas.microsoft.com/office/drawing/2014/main" id="{477E5924-E1AA-4241-A8AA-3C18ED57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101600" cy="10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page1image3691024">
            <a:extLst>
              <a:ext uri="{FF2B5EF4-FFF2-40B4-BE49-F238E27FC236}">
                <a16:creationId xmlns:a16="http://schemas.microsoft.com/office/drawing/2014/main" id="{028BC229-7AC2-654E-B22E-B9C236E1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age1image3691232">
            <a:extLst>
              <a:ext uri="{FF2B5EF4-FFF2-40B4-BE49-F238E27FC236}">
                <a16:creationId xmlns:a16="http://schemas.microsoft.com/office/drawing/2014/main" id="{9D97DFC0-ACC6-B647-BFFD-FEB23010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page1image3691856">
            <a:extLst>
              <a:ext uri="{FF2B5EF4-FFF2-40B4-BE49-F238E27FC236}">
                <a16:creationId xmlns:a16="http://schemas.microsoft.com/office/drawing/2014/main" id="{740DFD5D-56C2-8343-BC53-76A480797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0779" y="1662545"/>
            <a:ext cx="635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45C7E20-D42D-C844-92C5-6909C05DC415}"/>
              </a:ext>
            </a:extLst>
          </p:cNvPr>
          <p:cNvSpPr txBox="1"/>
          <p:nvPr/>
        </p:nvSpPr>
        <p:spPr>
          <a:xfrm>
            <a:off x="2400968" y="5215488"/>
            <a:ext cx="7067449" cy="6982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71410" tIns="71410" rIns="71410" bIns="71410" numCol="1" spcCol="38100" rtlCol="0" anchor="ctr">
            <a:spAutoFit/>
          </a:bodyPr>
          <a:lstStyle/>
          <a:p>
            <a:pPr marL="0" marR="0" lvl="0" indent="0" algn="ctr" defTabSz="8211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l Bayan Plain" pitchFamily="2" charset="-78"/>
              </a:rPr>
              <a:t>IoT for a Smarter World</a:t>
            </a:r>
            <a:endParaRPr kumimoji="0" lang="en-IN" sz="3600" b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l Bayan Plain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9D512-3FAB-AF4C-A12B-4B090D0E391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804" y="1302581"/>
            <a:ext cx="6321778" cy="3452002"/>
          </a:xfrm>
          <a:prstGeom prst="rect">
            <a:avLst/>
          </a:prstGeom>
        </p:spPr>
      </p:pic>
      <p:pic>
        <p:nvPicPr>
          <p:cNvPr id="3" name="Online Media 2" descr="Motivational Upbeat - AShamaluevMusic.mp3">
            <a:hlinkClick r:id="" action="ppaction://media"/>
            <a:extLst>
              <a:ext uri="{FF2B5EF4-FFF2-40B4-BE49-F238E27FC236}">
                <a16:creationId xmlns:a16="http://schemas.microsoft.com/office/drawing/2014/main" id="{3F75EF83-10FF-634A-B128-D170EC92A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5534.8341"/>
                  <p14:fade out="3000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85728" y="6197165"/>
            <a:ext cx="386515" cy="3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9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repeatCount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Pexels Videos 2376796.mp4">
            <a:hlinkClick r:id="" action="ppaction://media"/>
            <a:extLst>
              <a:ext uri="{FF2B5EF4-FFF2-40B4-BE49-F238E27FC236}">
                <a16:creationId xmlns:a16="http://schemas.microsoft.com/office/drawing/2014/main" id="{5C24079F-4BBB-5147-9EF6-C43135C2D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5E119F-BAF5-D341-8468-F0ACBDB25F1D}"/>
              </a:ext>
            </a:extLst>
          </p:cNvPr>
          <p:cNvSpPr/>
          <p:nvPr/>
        </p:nvSpPr>
        <p:spPr>
          <a:xfrm>
            <a:off x="3314840" y="2967335"/>
            <a:ext cx="55623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Kickstart</a:t>
            </a:r>
          </a:p>
        </p:txBody>
      </p:sp>
    </p:spTree>
    <p:extLst>
      <p:ext uri="{BB962C8B-B14F-4D97-AF65-F5344CB8AC3E}">
        <p14:creationId xmlns:p14="http://schemas.microsoft.com/office/powerpoint/2010/main" val="1812515836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IOT Video 1.mp4">
            <a:hlinkClick r:id="" action="ppaction://media"/>
            <a:extLst>
              <a:ext uri="{FF2B5EF4-FFF2-40B4-BE49-F238E27FC236}">
                <a16:creationId xmlns:a16="http://schemas.microsoft.com/office/drawing/2014/main" id="{B9B13410-D5EF-CB42-A369-62B73BE869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61.5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080" y="144183"/>
            <a:ext cx="11837840" cy="665878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6580B5-F712-3244-911D-65218E436ED0}"/>
              </a:ext>
            </a:extLst>
          </p:cNvPr>
          <p:cNvGrpSpPr/>
          <p:nvPr/>
        </p:nvGrpSpPr>
        <p:grpSpPr>
          <a:xfrm>
            <a:off x="480669" y="462868"/>
            <a:ext cx="11256529" cy="6494445"/>
            <a:chOff x="480669" y="462868"/>
            <a:chExt cx="11256529" cy="649444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0091BD-5F43-7847-8412-4C37932FCA5F}"/>
                </a:ext>
              </a:extLst>
            </p:cNvPr>
            <p:cNvSpPr/>
            <p:nvPr/>
          </p:nvSpPr>
          <p:spPr>
            <a:xfrm>
              <a:off x="1797560" y="6187872"/>
              <a:ext cx="305294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</a:rPr>
                <a:t>Engineering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4DA1E2-8F26-F547-AD31-CB0546BBA08F}"/>
                </a:ext>
              </a:extLst>
            </p:cNvPr>
            <p:cNvSpPr/>
            <p:nvPr/>
          </p:nvSpPr>
          <p:spPr>
            <a:xfrm>
              <a:off x="480669" y="4658855"/>
              <a:ext cx="154741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Barcode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6A918B-B293-E442-859A-FD429D75A339}"/>
                </a:ext>
              </a:extLst>
            </p:cNvPr>
            <p:cNvGrpSpPr/>
            <p:nvPr/>
          </p:nvGrpSpPr>
          <p:grpSpPr>
            <a:xfrm>
              <a:off x="547853" y="462868"/>
              <a:ext cx="11189345" cy="5870708"/>
              <a:chOff x="547853" y="462868"/>
              <a:chExt cx="11189345" cy="587070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09A7D07-4D81-1C4D-98BF-E0DC9E13F3C0}"/>
                  </a:ext>
                </a:extLst>
              </p:cNvPr>
              <p:cNvSpPr/>
              <p:nvPr/>
            </p:nvSpPr>
            <p:spPr>
              <a:xfrm>
                <a:off x="1867031" y="1226219"/>
                <a:ext cx="99097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GNSS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ACE9931-9FC0-9C43-85D6-D80EAC34B3E5}"/>
                  </a:ext>
                </a:extLst>
              </p:cNvPr>
              <p:cNvSpPr/>
              <p:nvPr/>
            </p:nvSpPr>
            <p:spPr>
              <a:xfrm>
                <a:off x="1289229" y="1789607"/>
                <a:ext cx="162416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Mobility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6FC8CD-B392-D146-8F47-222744C49718}"/>
                  </a:ext>
                </a:extLst>
              </p:cNvPr>
              <p:cNvSpPr/>
              <p:nvPr/>
            </p:nvSpPr>
            <p:spPr>
              <a:xfrm>
                <a:off x="892371" y="2888802"/>
                <a:ext cx="189487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Enterprise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2DDC02A-3E78-5E49-B2B3-C8C81AD67AB3}"/>
                  </a:ext>
                </a:extLst>
              </p:cNvPr>
              <p:cNvSpPr/>
              <p:nvPr/>
            </p:nvSpPr>
            <p:spPr>
              <a:xfrm>
                <a:off x="8105666" y="755256"/>
                <a:ext cx="35686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Smart Infrastructure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C21EA28-4BA7-4C42-B94A-92FC12D685B5}"/>
                  </a:ext>
                </a:extLst>
              </p:cNvPr>
              <p:cNvSpPr/>
              <p:nvPr/>
            </p:nvSpPr>
            <p:spPr>
              <a:xfrm>
                <a:off x="5882883" y="462868"/>
                <a:ext cx="122341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Agility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8A2D7BF-E8C8-F546-9953-9F49EB9B16C5}"/>
                  </a:ext>
                </a:extLst>
              </p:cNvPr>
              <p:cNvSpPr/>
              <p:nvPr/>
            </p:nvSpPr>
            <p:spPr>
              <a:xfrm>
                <a:off x="547853" y="3736719"/>
                <a:ext cx="202747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Applications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DBE8E2A-0226-5D45-9CBC-3F4F2FBA9D86}"/>
                  </a:ext>
                </a:extLst>
              </p:cNvPr>
              <p:cNvSpPr/>
              <p:nvPr/>
            </p:nvSpPr>
            <p:spPr>
              <a:xfrm>
                <a:off x="8153843" y="5748801"/>
                <a:ext cx="327384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Home Automation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39E2874-D77C-BA43-82B8-FF54C15126D0}"/>
                  </a:ext>
                </a:extLst>
              </p:cNvPr>
              <p:cNvSpPr/>
              <p:nvPr/>
            </p:nvSpPr>
            <p:spPr>
              <a:xfrm>
                <a:off x="892371" y="531149"/>
                <a:ext cx="410599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Technology Aficionados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938C03C-60F0-5140-9249-DEEC66B5AF9C}"/>
                  </a:ext>
                </a:extLst>
              </p:cNvPr>
              <p:cNvSpPr/>
              <p:nvPr/>
            </p:nvSpPr>
            <p:spPr>
              <a:xfrm>
                <a:off x="8910623" y="1789606"/>
                <a:ext cx="190488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</a:rPr>
                  <a:t>Big Data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842C8A9-29CC-0140-BD65-56D74185FBDB}"/>
                  </a:ext>
                </a:extLst>
              </p:cNvPr>
              <p:cNvSpPr/>
              <p:nvPr/>
            </p:nvSpPr>
            <p:spPr>
              <a:xfrm>
                <a:off x="9256307" y="3473576"/>
                <a:ext cx="23536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Cloud computing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C82614-58FC-6C46-B036-4380B099D2FE}"/>
                  </a:ext>
                </a:extLst>
              </p:cNvPr>
              <p:cNvSpPr/>
              <p:nvPr/>
            </p:nvSpPr>
            <p:spPr>
              <a:xfrm>
                <a:off x="9256307" y="5006839"/>
                <a:ext cx="165859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</a:rPr>
                  <a:t>Sensors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7773E97-7AB3-DF47-A2C7-F1BE6985B685}"/>
                  </a:ext>
                </a:extLst>
              </p:cNvPr>
              <p:cNvSpPr/>
              <p:nvPr/>
            </p:nvSpPr>
            <p:spPr>
              <a:xfrm>
                <a:off x="10010494" y="2499196"/>
                <a:ext cx="128913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Zigbee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66BFD-B9CF-E74B-B8E7-B96C8DDDE136}"/>
                  </a:ext>
                </a:extLst>
              </p:cNvPr>
              <p:cNvSpPr/>
              <p:nvPr/>
            </p:nvSpPr>
            <p:spPr>
              <a:xfrm>
                <a:off x="2241493" y="2298671"/>
                <a:ext cx="108254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Edge 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AF8313-421E-1440-AD78-CEB76F4CA068}"/>
                  </a:ext>
                </a:extLst>
              </p:cNvPr>
              <p:cNvSpPr/>
              <p:nvPr/>
            </p:nvSpPr>
            <p:spPr>
              <a:xfrm>
                <a:off x="9896438" y="4129676"/>
                <a:ext cx="184076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</a:rPr>
                  <a:t>Bluetooth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827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7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llo.jpg" descr="hello.jpg">
            <a:extLst>
              <a:ext uri="{FF2B5EF4-FFF2-40B4-BE49-F238E27FC236}">
                <a16:creationId xmlns:a16="http://schemas.microsoft.com/office/drawing/2014/main" id="{956C039D-8166-F848-A39A-2EDC44A16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37" b="10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Agriculture.jpg" descr="Agricul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19" y="764559"/>
            <a:ext cx="5859181" cy="3974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42" y="4902451"/>
            <a:ext cx="576913" cy="570099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Weather monitoring and…"/>
          <p:cNvSpPr txBox="1"/>
          <p:nvPr/>
        </p:nvSpPr>
        <p:spPr>
          <a:xfrm>
            <a:off x="472577" y="5635543"/>
            <a:ext cx="185544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 dirty="0"/>
              <a:t>Weather monitoring </a:t>
            </a:r>
            <a:r>
              <a:rPr lang="en-US" sz="1400" b="1" dirty="0"/>
              <a:t>&amp; </a:t>
            </a:r>
            <a:r>
              <a:rPr sz="1400" b="1" dirty="0"/>
              <a:t> </a:t>
            </a:r>
          </a:p>
          <a:p>
            <a:pPr algn="ctr">
              <a:defRPr sz="1200"/>
            </a:pPr>
            <a:r>
              <a:rPr sz="1400" b="1" dirty="0"/>
              <a:t>forecasting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054" y="4902451"/>
            <a:ext cx="608386" cy="59857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ensor based…"/>
          <p:cNvSpPr txBox="1"/>
          <p:nvPr/>
        </p:nvSpPr>
        <p:spPr>
          <a:xfrm>
            <a:off x="2322035" y="5635543"/>
            <a:ext cx="161922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Sensor based </a:t>
            </a:r>
          </a:p>
          <a:p>
            <a:pPr algn="ctr">
              <a:defRPr sz="1200"/>
            </a:pPr>
            <a:r>
              <a:rPr sz="1400" b="1"/>
              <a:t>precision agriculture</a:t>
            </a: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38" y="4902451"/>
            <a:ext cx="611363" cy="59857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mote crop…"/>
          <p:cNvSpPr txBox="1"/>
          <p:nvPr/>
        </p:nvSpPr>
        <p:spPr>
          <a:xfrm>
            <a:off x="4322895" y="5617643"/>
            <a:ext cx="108240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Remote crop </a:t>
            </a:r>
          </a:p>
          <a:p>
            <a:pPr algn="ctr">
              <a:defRPr sz="1200"/>
            </a:pPr>
            <a:r>
              <a:rPr sz="1400" b="1"/>
              <a:t>monitoring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641" y="4913087"/>
            <a:ext cx="548333" cy="598573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More trust…"/>
          <p:cNvSpPr txBox="1"/>
          <p:nvPr/>
        </p:nvSpPr>
        <p:spPr>
          <a:xfrm>
            <a:off x="7073137" y="5604943"/>
            <a:ext cx="129734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More trust</a:t>
            </a:r>
          </a:p>
          <a:p>
            <a:pPr algn="ctr">
              <a:defRPr sz="1200"/>
            </a:pPr>
            <a:r>
              <a:rPr sz="1400" b="1"/>
              <a:t>towards doctors</a:t>
            </a:r>
          </a:p>
        </p:txBody>
      </p:sp>
      <p:sp>
        <p:nvSpPr>
          <p:cNvPr id="134" name="Better treatment…"/>
          <p:cNvSpPr txBox="1"/>
          <p:nvPr/>
        </p:nvSpPr>
        <p:spPr>
          <a:xfrm>
            <a:off x="8688851" y="5604943"/>
            <a:ext cx="135267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Better treatment</a:t>
            </a:r>
          </a:p>
          <a:p>
            <a:pPr algn="ctr">
              <a:defRPr sz="1200"/>
            </a:pPr>
            <a:r>
              <a:rPr sz="1400" b="1"/>
              <a:t>Results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9554" y="4854310"/>
            <a:ext cx="716126" cy="716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2891" y="4907651"/>
            <a:ext cx="598573" cy="598573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Maintenance of…"/>
          <p:cNvSpPr txBox="1"/>
          <p:nvPr/>
        </p:nvSpPr>
        <p:spPr>
          <a:xfrm>
            <a:off x="10213444" y="5604943"/>
            <a:ext cx="129746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Maintenance of</a:t>
            </a:r>
          </a:p>
          <a:p>
            <a:pPr algn="ctr">
              <a:defRPr sz="1200"/>
            </a:pPr>
            <a:r>
              <a:rPr sz="1400" b="1"/>
              <a:t>Medical Devices</a:t>
            </a: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085" y="765213"/>
            <a:ext cx="5369025" cy="39745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5568C4-2FBF-694F-832A-9B35AAEE7524}"/>
              </a:ext>
            </a:extLst>
          </p:cNvPr>
          <p:cNvCxnSpPr>
            <a:cxnSpLocks/>
          </p:cNvCxnSpPr>
          <p:nvPr/>
        </p:nvCxnSpPr>
        <p:spPr>
          <a:xfrm flipV="1">
            <a:off x="236819" y="6572667"/>
            <a:ext cx="5859181" cy="13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6C4763-6331-4F44-9543-FBA24DBAB793}"/>
              </a:ext>
            </a:extLst>
          </p:cNvPr>
          <p:cNvCxnSpPr>
            <a:cxnSpLocks/>
          </p:cNvCxnSpPr>
          <p:nvPr/>
        </p:nvCxnSpPr>
        <p:spPr>
          <a:xfrm flipV="1">
            <a:off x="6564085" y="6572667"/>
            <a:ext cx="5369025" cy="13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F57ADF7F-B05B-8B40-B0FE-1C3A2A2CB2F1}"/>
              </a:ext>
            </a:extLst>
          </p:cNvPr>
          <p:cNvSpPr/>
          <p:nvPr/>
        </p:nvSpPr>
        <p:spPr>
          <a:xfrm>
            <a:off x="0" y="266700"/>
            <a:ext cx="2230582" cy="297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909C26-F145-7A43-AB82-1A906618768B}"/>
              </a:ext>
            </a:extLst>
          </p:cNvPr>
          <p:cNvSpPr/>
          <p:nvPr/>
        </p:nvSpPr>
        <p:spPr>
          <a:xfrm>
            <a:off x="4163786" y="285333"/>
            <a:ext cx="8040913" cy="2786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A1CCB-5C47-F840-AFE2-492D6DF7D9F7}"/>
              </a:ext>
            </a:extLst>
          </p:cNvPr>
          <p:cNvSpPr txBox="1"/>
          <p:nvPr/>
        </p:nvSpPr>
        <p:spPr>
          <a:xfrm>
            <a:off x="2151624" y="239237"/>
            <a:ext cx="22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IoT TODAY</a:t>
            </a:r>
          </a:p>
        </p:txBody>
      </p:sp>
    </p:spTree>
    <p:extLst>
      <p:ext uri="{BB962C8B-B14F-4D97-AF65-F5344CB8AC3E}">
        <p14:creationId xmlns:p14="http://schemas.microsoft.com/office/powerpoint/2010/main" val="193058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afer Communities"/>
          <p:cNvSpPr txBox="1"/>
          <p:nvPr/>
        </p:nvSpPr>
        <p:spPr>
          <a:xfrm>
            <a:off x="319763" y="5466815"/>
            <a:ext cx="150047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200"/>
            </a:lvl1pPr>
          </a:lstStyle>
          <a:p>
            <a:r>
              <a:rPr sz="1400" b="1" dirty="0"/>
              <a:t>Safer Communities</a:t>
            </a:r>
          </a:p>
        </p:txBody>
      </p:sp>
      <p:sp>
        <p:nvSpPr>
          <p:cNvPr id="141" name="Improved Public…"/>
          <p:cNvSpPr txBox="1"/>
          <p:nvPr/>
        </p:nvSpPr>
        <p:spPr>
          <a:xfrm>
            <a:off x="2149823" y="5466815"/>
            <a:ext cx="130304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Improved Public</a:t>
            </a:r>
          </a:p>
          <a:p>
            <a:pPr algn="ctr">
              <a:defRPr sz="1200"/>
            </a:pPr>
            <a:r>
              <a:rPr sz="1400" b="1"/>
              <a:t>Health</a:t>
            </a:r>
          </a:p>
        </p:txBody>
      </p:sp>
      <p:sp>
        <p:nvSpPr>
          <p:cNvPr id="142" name="Enhance Citizen…"/>
          <p:cNvSpPr txBox="1"/>
          <p:nvPr/>
        </p:nvSpPr>
        <p:spPr>
          <a:xfrm>
            <a:off x="3539909" y="5448915"/>
            <a:ext cx="198778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 dirty="0"/>
              <a:t>Enhance Citizen</a:t>
            </a:r>
            <a:r>
              <a:rPr lang="en-US" sz="1400" b="1" dirty="0"/>
              <a:t> &amp;</a:t>
            </a:r>
            <a:endParaRPr sz="1400" b="1" dirty="0"/>
          </a:p>
          <a:p>
            <a:pPr algn="ctr">
              <a:defRPr sz="1200"/>
            </a:pPr>
            <a:r>
              <a:rPr sz="1400" b="1" dirty="0"/>
              <a:t>Government Engagement</a:t>
            </a:r>
          </a:p>
        </p:txBody>
      </p:sp>
      <p:pic>
        <p:nvPicPr>
          <p:cNvPr id="14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05" y="849630"/>
            <a:ext cx="5520840" cy="3655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Improved…"/>
          <p:cNvSpPr txBox="1"/>
          <p:nvPr/>
        </p:nvSpPr>
        <p:spPr>
          <a:xfrm>
            <a:off x="6444861" y="5448915"/>
            <a:ext cx="185336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200"/>
            </a:pPr>
            <a:r>
              <a:rPr sz="1400" b="1" dirty="0"/>
              <a:t>Improved </a:t>
            </a:r>
          </a:p>
          <a:p>
            <a:pPr algn="ctr">
              <a:defRPr sz="1200"/>
            </a:pPr>
            <a:r>
              <a:rPr sz="1400" b="1" dirty="0"/>
              <a:t>Transportation</a:t>
            </a:r>
            <a:r>
              <a:rPr lang="en-US" sz="1400" b="1" dirty="0"/>
              <a:t> &amp;</a:t>
            </a:r>
            <a:endParaRPr sz="1400" b="1" dirty="0"/>
          </a:p>
          <a:p>
            <a:pPr algn="ctr">
              <a:defRPr sz="1200"/>
            </a:pPr>
            <a:r>
              <a:rPr sz="1400" b="1" dirty="0"/>
              <a:t>Lesser Pollution</a:t>
            </a:r>
          </a:p>
        </p:txBody>
      </p:sp>
      <p:sp>
        <p:nvSpPr>
          <p:cNvPr id="145" name="Efficient Public…"/>
          <p:cNvSpPr txBox="1"/>
          <p:nvPr/>
        </p:nvSpPr>
        <p:spPr>
          <a:xfrm>
            <a:off x="8402182" y="5466815"/>
            <a:ext cx="119353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Efficient Public</a:t>
            </a:r>
          </a:p>
          <a:p>
            <a:pPr algn="ctr">
              <a:defRPr sz="1200"/>
            </a:pPr>
            <a:r>
              <a:rPr sz="1400" b="1"/>
              <a:t>Utilities</a:t>
            </a:r>
          </a:p>
        </p:txBody>
      </p:sp>
      <p:sp>
        <p:nvSpPr>
          <p:cNvPr id="146" name="Effective Data…"/>
          <p:cNvSpPr txBox="1"/>
          <p:nvPr/>
        </p:nvSpPr>
        <p:spPr>
          <a:xfrm>
            <a:off x="9803615" y="5448915"/>
            <a:ext cx="185557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1200"/>
            </a:pPr>
            <a:r>
              <a:rPr sz="1400" b="1"/>
              <a:t>Effective Data</a:t>
            </a:r>
          </a:p>
          <a:p>
            <a:pPr algn="ctr">
              <a:defRPr sz="1200"/>
            </a:pPr>
            <a:r>
              <a:rPr sz="1400" b="1"/>
              <a:t>Driven Decision Making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3"/>
          <a:srcRect r="8249"/>
          <a:stretch>
            <a:fillRect/>
          </a:stretch>
        </p:blipFill>
        <p:spPr>
          <a:xfrm>
            <a:off x="6367056" y="847354"/>
            <a:ext cx="5520981" cy="365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00" y="4783491"/>
            <a:ext cx="757651" cy="62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375" y="4763068"/>
            <a:ext cx="518370" cy="616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276" y="4636247"/>
            <a:ext cx="757651" cy="757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1651" y="4770791"/>
            <a:ext cx="384897" cy="62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0122" y="4635490"/>
            <a:ext cx="757651" cy="759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08373" y="4745979"/>
            <a:ext cx="634119" cy="614388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DE4CAD-C6CA-2449-AC6E-3E30E5AC9CFE}"/>
              </a:ext>
            </a:extLst>
          </p:cNvPr>
          <p:cNvCxnSpPr>
            <a:cxnSpLocks/>
          </p:cNvCxnSpPr>
          <p:nvPr/>
        </p:nvCxnSpPr>
        <p:spPr>
          <a:xfrm>
            <a:off x="304105" y="6455230"/>
            <a:ext cx="5520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597BE8-DE4C-864C-ADB6-CE9213FA7A76}"/>
              </a:ext>
            </a:extLst>
          </p:cNvPr>
          <p:cNvCxnSpPr>
            <a:cxnSpLocks/>
          </p:cNvCxnSpPr>
          <p:nvPr/>
        </p:nvCxnSpPr>
        <p:spPr>
          <a:xfrm>
            <a:off x="6444861" y="6455230"/>
            <a:ext cx="53338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02F435D-4948-394A-A3B1-87C0F0FFAC58}"/>
              </a:ext>
            </a:extLst>
          </p:cNvPr>
          <p:cNvSpPr/>
          <p:nvPr/>
        </p:nvSpPr>
        <p:spPr>
          <a:xfrm>
            <a:off x="0" y="266700"/>
            <a:ext cx="2230582" cy="2972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49F0CC-5625-254B-9754-D65A2ADC3E53}"/>
              </a:ext>
            </a:extLst>
          </p:cNvPr>
          <p:cNvSpPr/>
          <p:nvPr/>
        </p:nvSpPr>
        <p:spPr>
          <a:xfrm>
            <a:off x="4163786" y="285333"/>
            <a:ext cx="8040913" cy="27861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33915-86FC-DA4F-8045-02D999E4CA1F}"/>
              </a:ext>
            </a:extLst>
          </p:cNvPr>
          <p:cNvSpPr txBox="1"/>
          <p:nvPr/>
        </p:nvSpPr>
        <p:spPr>
          <a:xfrm>
            <a:off x="2151624" y="239237"/>
            <a:ext cx="22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IoT TODAY</a:t>
            </a:r>
          </a:p>
        </p:txBody>
      </p:sp>
    </p:spTree>
    <p:extLst>
      <p:ext uri="{BB962C8B-B14F-4D97-AF65-F5344CB8AC3E}">
        <p14:creationId xmlns:p14="http://schemas.microsoft.com/office/powerpoint/2010/main" val="2014583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1B4F2D8-2E6A-4009-B06E-840B018D6895}"/>
              </a:ext>
            </a:extLst>
          </p:cNvPr>
          <p:cNvGrpSpPr/>
          <p:nvPr/>
        </p:nvGrpSpPr>
        <p:grpSpPr>
          <a:xfrm>
            <a:off x="3103984" y="976134"/>
            <a:ext cx="8238878" cy="5667435"/>
            <a:chOff x="3103984" y="994796"/>
            <a:chExt cx="8238878" cy="566743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BC5DF5-94CA-41E3-9502-5DF5CB4C0F1E}"/>
                </a:ext>
              </a:extLst>
            </p:cNvPr>
            <p:cNvSpPr txBox="1"/>
            <p:nvPr/>
          </p:nvSpPr>
          <p:spPr>
            <a:xfrm>
              <a:off x="8594030" y="1629572"/>
              <a:ext cx="274883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Devices Connection</a:t>
              </a:r>
            </a:p>
            <a:p>
              <a:pPr marL="171450" marR="0" lvl="0" indent="-17145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600" b="1" dirty="0">
                  <a:cs typeface="Arial" panose="020B0604020202020204" pitchFamily="34" charset="0"/>
                </a:rPr>
                <a:t>IoT devices &amp; Connectivity</a:t>
              </a:r>
            </a:p>
            <a:p>
              <a:pPr marL="171450" lvl="0" indent="-171450" defTabSz="685800">
                <a:buFont typeface="Arial" panose="020B0604020202020204" pitchFamily="34" charset="0"/>
                <a:buChar char="•"/>
                <a:defRPr/>
              </a:pPr>
              <a:r>
                <a:rPr kumimoji="0" lang="en-US" sz="16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Embedded Intelligence - </a:t>
              </a:r>
              <a:r>
                <a:rPr lang="en-US" sz="1600" b="1" dirty="0">
                  <a:solidFill>
                    <a:srgbClr val="000000"/>
                  </a:solidFill>
                </a:rPr>
                <a:t>SD RAM, SD card, BT, BLE, </a:t>
              </a:r>
              <a:r>
                <a:rPr lang="en-US" sz="1600" b="1" dirty="0" err="1">
                  <a:solidFill>
                    <a:srgbClr val="000000"/>
                  </a:solidFill>
                </a:rPr>
                <a:t>WiFi</a:t>
              </a:r>
              <a:endPara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A0AE1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AC2A87-47AB-4950-A4E1-D9CD6B0C4643}"/>
                </a:ext>
              </a:extLst>
            </p:cNvPr>
            <p:cNvGrpSpPr/>
            <p:nvPr/>
          </p:nvGrpSpPr>
          <p:grpSpPr>
            <a:xfrm>
              <a:off x="3103984" y="994796"/>
              <a:ext cx="5984032" cy="5667435"/>
              <a:chOff x="3046820" y="932897"/>
              <a:chExt cx="6311784" cy="5977847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EC967962-6831-4A0A-A151-E718DBD0556B}"/>
                  </a:ext>
                </a:extLst>
              </p:cNvPr>
              <p:cNvGrpSpPr/>
              <p:nvPr/>
            </p:nvGrpSpPr>
            <p:grpSpPr>
              <a:xfrm>
                <a:off x="3046820" y="932897"/>
                <a:ext cx="6311784" cy="5977847"/>
                <a:chOff x="2899005" y="792901"/>
                <a:chExt cx="6607414" cy="6257838"/>
              </a:xfrm>
            </p:grpSpPr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E20EF23A-8C02-4B90-ABA0-DA40436C1F7F}"/>
                    </a:ext>
                  </a:extLst>
                </p:cNvPr>
                <p:cNvSpPr/>
                <p:nvPr/>
              </p:nvSpPr>
              <p:spPr>
                <a:xfrm rot="3600000">
                  <a:off x="3568189" y="1146263"/>
                  <a:ext cx="3363900" cy="2657175"/>
                </a:xfrm>
                <a:custGeom>
                  <a:avLst/>
                  <a:gdLst>
                    <a:gd name="connsiteX0" fmla="*/ 0 w 3363900"/>
                    <a:gd name="connsiteY0" fmla="*/ 2145080 h 2657175"/>
                    <a:gd name="connsiteX1" fmla="*/ 1238463 w 3363900"/>
                    <a:gd name="connsiteY1" fmla="*/ 0 h 2657175"/>
                    <a:gd name="connsiteX2" fmla="*/ 2216232 w 3363900"/>
                    <a:gd name="connsiteY2" fmla="*/ 564515 h 2657175"/>
                    <a:gd name="connsiteX3" fmla="*/ 2232400 w 3363900"/>
                    <a:gd name="connsiteY3" fmla="*/ 555453 h 2657175"/>
                    <a:gd name="connsiteX4" fmla="*/ 2275137 w 3363900"/>
                    <a:gd name="connsiteY4" fmla="*/ 439388 h 2657175"/>
                    <a:gd name="connsiteX5" fmla="*/ 2257682 w 3363900"/>
                    <a:gd name="connsiteY5" fmla="*/ 340736 h 2657175"/>
                    <a:gd name="connsiteX6" fmla="*/ 2275487 w 3363900"/>
                    <a:gd name="connsiteY6" fmla="*/ 163555 h 2657175"/>
                    <a:gd name="connsiteX7" fmla="*/ 2606633 w 3363900"/>
                    <a:gd name="connsiteY7" fmla="*/ 89634 h 2657175"/>
                    <a:gd name="connsiteX8" fmla="*/ 2708190 w 3363900"/>
                    <a:gd name="connsiteY8" fmla="*/ 413377 h 2657175"/>
                    <a:gd name="connsiteX9" fmla="*/ 2563650 w 3363900"/>
                    <a:gd name="connsiteY9" fmla="*/ 517387 h 2657175"/>
                    <a:gd name="connsiteX10" fmla="*/ 2485351 w 3363900"/>
                    <a:gd name="connsiteY10" fmla="*/ 548416 h 2657175"/>
                    <a:gd name="connsiteX11" fmla="*/ 2412185 w 3363900"/>
                    <a:gd name="connsiteY11" fmla="*/ 672104 h 2657175"/>
                    <a:gd name="connsiteX12" fmla="*/ 2412645 w 3363900"/>
                    <a:gd name="connsiteY12" fmla="*/ 677913 h 2657175"/>
                    <a:gd name="connsiteX13" fmla="*/ 3363900 w 3363900"/>
                    <a:gd name="connsiteY13" fmla="*/ 1227121 h 2657175"/>
                    <a:gd name="connsiteX14" fmla="*/ 2428412 w 3363900"/>
                    <a:gd name="connsiteY14" fmla="*/ 1767226 h 2657175"/>
                    <a:gd name="connsiteX15" fmla="*/ 2420341 w 3363900"/>
                    <a:gd name="connsiteY15" fmla="*/ 1756270 h 2657175"/>
                    <a:gd name="connsiteX16" fmla="*/ 2410793 w 3363900"/>
                    <a:gd name="connsiteY16" fmla="*/ 1722753 h 2657175"/>
                    <a:gd name="connsiteX17" fmla="*/ 2425137 w 3363900"/>
                    <a:gd name="connsiteY17" fmla="*/ 1622032 h 2657175"/>
                    <a:gd name="connsiteX18" fmla="*/ 2402787 w 3363900"/>
                    <a:gd name="connsiteY18" fmla="*/ 1407628 h 2657175"/>
                    <a:gd name="connsiteX19" fmla="*/ 2003847 w 3363900"/>
                    <a:gd name="connsiteY19" fmla="*/ 1316496 h 2657175"/>
                    <a:gd name="connsiteX20" fmla="*/ 1883300 w 3363900"/>
                    <a:gd name="connsiteY20" fmla="*/ 1707554 h 2657175"/>
                    <a:gd name="connsiteX21" fmla="*/ 2057804 w 3363900"/>
                    <a:gd name="connsiteY21" fmla="*/ 1834112 h 2657175"/>
                    <a:gd name="connsiteX22" fmla="*/ 2171314 w 3363900"/>
                    <a:gd name="connsiteY22" fmla="*/ 1875980 h 2657175"/>
                    <a:gd name="connsiteX23" fmla="*/ 2195863 w 3363900"/>
                    <a:gd name="connsiteY23" fmla="*/ 1889330 h 2657175"/>
                    <a:gd name="connsiteX24" fmla="*/ 2203450 w 3363900"/>
                    <a:gd name="connsiteY24" fmla="*/ 1897107 h 2657175"/>
                    <a:gd name="connsiteX25" fmla="*/ 886974 w 3363900"/>
                    <a:gd name="connsiteY25" fmla="*/ 2657175 h 2657175"/>
                    <a:gd name="connsiteX26" fmla="*/ 0 w 3363900"/>
                    <a:gd name="connsiteY26" fmla="*/ 2145080 h 265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3363900" h="2657175">
                      <a:moveTo>
                        <a:pt x="0" y="2145080"/>
                      </a:moveTo>
                      <a:lnTo>
                        <a:pt x="1238463" y="0"/>
                      </a:lnTo>
                      <a:lnTo>
                        <a:pt x="2216232" y="564515"/>
                      </a:lnTo>
                      <a:lnTo>
                        <a:pt x="2232400" y="555453"/>
                      </a:lnTo>
                      <a:cubicBezTo>
                        <a:pt x="2273103" y="525770"/>
                        <a:pt x="2281341" y="475554"/>
                        <a:pt x="2275137" y="439388"/>
                      </a:cubicBezTo>
                      <a:cubicBezTo>
                        <a:pt x="2270587" y="404308"/>
                        <a:pt x="2263499" y="373620"/>
                        <a:pt x="2257682" y="340736"/>
                      </a:cubicBezTo>
                      <a:cubicBezTo>
                        <a:pt x="2239303" y="282149"/>
                        <a:pt x="2243786" y="218461"/>
                        <a:pt x="2275487" y="163555"/>
                      </a:cubicBezTo>
                      <a:cubicBezTo>
                        <a:pt x="2338887" y="53743"/>
                        <a:pt x="2487145" y="20647"/>
                        <a:pt x="2606633" y="89634"/>
                      </a:cubicBezTo>
                      <a:cubicBezTo>
                        <a:pt x="2726121" y="158620"/>
                        <a:pt x="2771590" y="303565"/>
                        <a:pt x="2708190" y="413377"/>
                      </a:cubicBezTo>
                      <a:cubicBezTo>
                        <a:pt x="2676490" y="468283"/>
                        <a:pt x="2627382" y="497417"/>
                        <a:pt x="2563650" y="517387"/>
                      </a:cubicBezTo>
                      <a:cubicBezTo>
                        <a:pt x="2530577" y="529562"/>
                        <a:pt x="2511451" y="538072"/>
                        <a:pt x="2485351" y="548416"/>
                      </a:cubicBezTo>
                      <a:cubicBezTo>
                        <a:pt x="2442873" y="572548"/>
                        <a:pt x="2416519" y="626900"/>
                        <a:pt x="2412185" y="672104"/>
                      </a:cubicBezTo>
                      <a:lnTo>
                        <a:pt x="2412645" y="677913"/>
                      </a:lnTo>
                      <a:lnTo>
                        <a:pt x="3363900" y="1227121"/>
                      </a:lnTo>
                      <a:lnTo>
                        <a:pt x="2428412" y="1767226"/>
                      </a:lnTo>
                      <a:lnTo>
                        <a:pt x="2420341" y="1756270"/>
                      </a:lnTo>
                      <a:cubicBezTo>
                        <a:pt x="2414708" y="1745324"/>
                        <a:pt x="2411373" y="1734070"/>
                        <a:pt x="2410793" y="1722753"/>
                      </a:cubicBezTo>
                      <a:cubicBezTo>
                        <a:pt x="2415575" y="1689179"/>
                        <a:pt x="2418105" y="1664010"/>
                        <a:pt x="2425137" y="1622032"/>
                      </a:cubicBezTo>
                      <a:cubicBezTo>
                        <a:pt x="2442337" y="1543272"/>
                        <a:pt x="2441226" y="1474207"/>
                        <a:pt x="2402787" y="1407628"/>
                      </a:cubicBezTo>
                      <a:cubicBezTo>
                        <a:pt x="2325911" y="1274475"/>
                        <a:pt x="2147299" y="1233674"/>
                        <a:pt x="2003847" y="1316496"/>
                      </a:cubicBezTo>
                      <a:cubicBezTo>
                        <a:pt x="1860395" y="1399318"/>
                        <a:pt x="1806424" y="1574401"/>
                        <a:pt x="1883300" y="1707554"/>
                      </a:cubicBezTo>
                      <a:cubicBezTo>
                        <a:pt x="1921739" y="1774133"/>
                        <a:pt x="1985610" y="1817619"/>
                        <a:pt x="2057804" y="1834112"/>
                      </a:cubicBezTo>
                      <a:cubicBezTo>
                        <a:pt x="2095640" y="1848068"/>
                        <a:pt x="2131939" y="1859360"/>
                        <a:pt x="2171314" y="1875980"/>
                      </a:cubicBezTo>
                      <a:cubicBezTo>
                        <a:pt x="2181061" y="1879903"/>
                        <a:pt x="2189177" y="1884365"/>
                        <a:pt x="2195863" y="1889330"/>
                      </a:cubicBezTo>
                      <a:lnTo>
                        <a:pt x="2203450" y="1897107"/>
                      </a:lnTo>
                      <a:lnTo>
                        <a:pt x="886974" y="2657175"/>
                      </a:lnTo>
                      <a:lnTo>
                        <a:pt x="0" y="2145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0000"/>
                    </a:gs>
                    <a:gs pos="77000">
                      <a:schemeClr val="accent3">
                        <a:lumMod val="89000"/>
                      </a:schemeClr>
                    </a:gs>
                    <a:gs pos="80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42B42FF4-6E6F-4F12-8023-56B4C7796711}"/>
                    </a:ext>
                  </a:extLst>
                </p:cNvPr>
                <p:cNvSpPr/>
                <p:nvPr/>
              </p:nvSpPr>
              <p:spPr>
                <a:xfrm rot="3600000">
                  <a:off x="5942469" y="691205"/>
                  <a:ext cx="2725814" cy="3372202"/>
                </a:xfrm>
                <a:custGeom>
                  <a:avLst/>
                  <a:gdLst>
                    <a:gd name="connsiteX0" fmla="*/ 0 w 2725814"/>
                    <a:gd name="connsiteY0" fmla="*/ 2145080 h 3372202"/>
                    <a:gd name="connsiteX1" fmla="*/ 1238463 w 2725814"/>
                    <a:gd name="connsiteY1" fmla="*/ 0 h 3372202"/>
                    <a:gd name="connsiteX2" fmla="*/ 2125437 w 2725814"/>
                    <a:gd name="connsiteY2" fmla="*/ 512094 h 3372202"/>
                    <a:gd name="connsiteX3" fmla="*/ 2125438 w 2725814"/>
                    <a:gd name="connsiteY3" fmla="*/ 2065008 h 3372202"/>
                    <a:gd name="connsiteX4" fmla="*/ 2135286 w 2725814"/>
                    <a:gd name="connsiteY4" fmla="*/ 2070863 h 3372202"/>
                    <a:gd name="connsiteX5" fmla="*/ 2257169 w 2725814"/>
                    <a:gd name="connsiteY5" fmla="*/ 2049842 h 3372202"/>
                    <a:gd name="connsiteX6" fmla="*/ 2333877 w 2725814"/>
                    <a:gd name="connsiteY6" fmla="*/ 1985399 h 3372202"/>
                    <a:gd name="connsiteX7" fmla="*/ 2496223 w 2725814"/>
                    <a:gd name="connsiteY7" fmla="*/ 1912227 h 3372202"/>
                    <a:gd name="connsiteX8" fmla="*/ 2725814 w 2725814"/>
                    <a:gd name="connsiteY8" fmla="*/ 2162049 h 3372202"/>
                    <a:gd name="connsiteX9" fmla="*/ 2496223 w 2725814"/>
                    <a:gd name="connsiteY9" fmla="*/ 2411871 h 3372202"/>
                    <a:gd name="connsiteX10" fmla="*/ 2333877 w 2725814"/>
                    <a:gd name="connsiteY10" fmla="*/ 2338701 h 3372202"/>
                    <a:gd name="connsiteX11" fmla="*/ 2267856 w 2725814"/>
                    <a:gd name="connsiteY11" fmla="*/ 2286406 h 3372202"/>
                    <a:gd name="connsiteX12" fmla="*/ 2170409 w 2725814"/>
                    <a:gd name="connsiteY12" fmla="*/ 2271410 h 3372202"/>
                    <a:gd name="connsiteX13" fmla="*/ 2125438 w 2725814"/>
                    <a:gd name="connsiteY13" fmla="*/ 2284513 h 3372202"/>
                    <a:gd name="connsiteX14" fmla="*/ 2125438 w 2725814"/>
                    <a:gd name="connsiteY14" fmla="*/ 3372202 h 3372202"/>
                    <a:gd name="connsiteX15" fmla="*/ 1189206 w 2725814"/>
                    <a:gd name="connsiteY15" fmla="*/ 2831668 h 3372202"/>
                    <a:gd name="connsiteX16" fmla="*/ 1198869 w 2725814"/>
                    <a:gd name="connsiteY16" fmla="*/ 2809572 h 3372202"/>
                    <a:gd name="connsiteX17" fmla="*/ 1223121 w 2725814"/>
                    <a:gd name="connsiteY17" fmla="*/ 2784545 h 3372202"/>
                    <a:gd name="connsiteX18" fmla="*/ 1317520 w 2725814"/>
                    <a:gd name="connsiteY18" fmla="*/ 2746607 h 3372202"/>
                    <a:gd name="connsiteX19" fmla="*/ 1492023 w 2725814"/>
                    <a:gd name="connsiteY19" fmla="*/ 2620049 h 3372202"/>
                    <a:gd name="connsiteX20" fmla="*/ 1371476 w 2725814"/>
                    <a:gd name="connsiteY20" fmla="*/ 2228991 h 3372202"/>
                    <a:gd name="connsiteX21" fmla="*/ 972536 w 2725814"/>
                    <a:gd name="connsiteY21" fmla="*/ 2320123 h 3372202"/>
                    <a:gd name="connsiteX22" fmla="*/ 950187 w 2725814"/>
                    <a:gd name="connsiteY22" fmla="*/ 2534527 h 3372202"/>
                    <a:gd name="connsiteX23" fmla="*/ 970683 w 2725814"/>
                    <a:gd name="connsiteY23" fmla="*/ 2653763 h 3372202"/>
                    <a:gd name="connsiteX24" fmla="*/ 971396 w 2725814"/>
                    <a:gd name="connsiteY24" fmla="*/ 2681699 h 3372202"/>
                    <a:gd name="connsiteX25" fmla="*/ 965536 w 2725814"/>
                    <a:gd name="connsiteY25" fmla="*/ 2702532 h 3372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725814" h="3372202">
                      <a:moveTo>
                        <a:pt x="0" y="2145080"/>
                      </a:moveTo>
                      <a:lnTo>
                        <a:pt x="1238463" y="0"/>
                      </a:lnTo>
                      <a:lnTo>
                        <a:pt x="2125437" y="512094"/>
                      </a:lnTo>
                      <a:lnTo>
                        <a:pt x="2125438" y="2065008"/>
                      </a:lnTo>
                      <a:lnTo>
                        <a:pt x="2135286" y="2070863"/>
                      </a:lnTo>
                      <a:cubicBezTo>
                        <a:pt x="2181343" y="2091271"/>
                        <a:pt x="2228950" y="2073299"/>
                        <a:pt x="2257169" y="2049842"/>
                      </a:cubicBezTo>
                      <a:cubicBezTo>
                        <a:pt x="2285275" y="2028361"/>
                        <a:pt x="2308308" y="2006880"/>
                        <a:pt x="2333877" y="1985399"/>
                      </a:cubicBezTo>
                      <a:cubicBezTo>
                        <a:pt x="2375426" y="1940190"/>
                        <a:pt x="2432822" y="1912227"/>
                        <a:pt x="2496223" y="1912227"/>
                      </a:cubicBezTo>
                      <a:cubicBezTo>
                        <a:pt x="2623023" y="1912227"/>
                        <a:pt x="2725814" y="2024077"/>
                        <a:pt x="2725814" y="2162049"/>
                      </a:cubicBezTo>
                      <a:cubicBezTo>
                        <a:pt x="2725814" y="2300022"/>
                        <a:pt x="2623022" y="2411872"/>
                        <a:pt x="2496223" y="2411871"/>
                      </a:cubicBezTo>
                      <a:cubicBezTo>
                        <a:pt x="2432822" y="2411871"/>
                        <a:pt x="2383037" y="2383909"/>
                        <a:pt x="2333877" y="2338701"/>
                      </a:cubicBezTo>
                      <a:cubicBezTo>
                        <a:pt x="2306796" y="2316146"/>
                        <a:pt x="2289864" y="2303838"/>
                        <a:pt x="2267856" y="2286406"/>
                      </a:cubicBezTo>
                      <a:cubicBezTo>
                        <a:pt x="2239764" y="2269925"/>
                        <a:pt x="2203623" y="2266366"/>
                        <a:pt x="2170409" y="2271410"/>
                      </a:cubicBezTo>
                      <a:lnTo>
                        <a:pt x="2125438" y="2284513"/>
                      </a:lnTo>
                      <a:lnTo>
                        <a:pt x="2125438" y="3372202"/>
                      </a:lnTo>
                      <a:lnTo>
                        <a:pt x="1189206" y="2831668"/>
                      </a:lnTo>
                      <a:lnTo>
                        <a:pt x="1198869" y="2809572"/>
                      </a:lnTo>
                      <a:cubicBezTo>
                        <a:pt x="1205532" y="2799221"/>
                        <a:pt x="1213610" y="2790705"/>
                        <a:pt x="1223121" y="2784545"/>
                      </a:cubicBezTo>
                      <a:cubicBezTo>
                        <a:pt x="1254588" y="2771899"/>
                        <a:pt x="1277650" y="2761506"/>
                        <a:pt x="1317520" y="2746607"/>
                      </a:cubicBezTo>
                      <a:cubicBezTo>
                        <a:pt x="1394328" y="2722122"/>
                        <a:pt x="1453585" y="2686627"/>
                        <a:pt x="1492023" y="2620049"/>
                      </a:cubicBezTo>
                      <a:cubicBezTo>
                        <a:pt x="1568900" y="2486895"/>
                        <a:pt x="1514928" y="2311813"/>
                        <a:pt x="1371476" y="2228991"/>
                      </a:cubicBezTo>
                      <a:cubicBezTo>
                        <a:pt x="1228024" y="2146169"/>
                        <a:pt x="1049413" y="2186969"/>
                        <a:pt x="972536" y="2320123"/>
                      </a:cubicBezTo>
                      <a:cubicBezTo>
                        <a:pt x="934098" y="2386701"/>
                        <a:pt x="928373" y="2463759"/>
                        <a:pt x="950187" y="2534527"/>
                      </a:cubicBezTo>
                      <a:cubicBezTo>
                        <a:pt x="957018" y="2574272"/>
                        <a:pt x="965389" y="2611354"/>
                        <a:pt x="970683" y="2653763"/>
                      </a:cubicBezTo>
                      <a:cubicBezTo>
                        <a:pt x="972160" y="2664167"/>
                        <a:pt x="972354" y="2673425"/>
                        <a:pt x="971396" y="2681699"/>
                      </a:cubicBezTo>
                      <a:lnTo>
                        <a:pt x="965536" y="270253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67000"/>
                      </a:schemeClr>
                    </a:gs>
                    <a:gs pos="48000">
                      <a:schemeClr val="accent3">
                        <a:lumMod val="97000"/>
                        <a:lumOff val="3000"/>
                      </a:schemeClr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437DE9D-8B57-4EC9-9FBB-0C9744B84AD2}"/>
                    </a:ext>
                  </a:extLst>
                </p:cNvPr>
                <p:cNvSpPr/>
                <p:nvPr/>
              </p:nvSpPr>
              <p:spPr>
                <a:xfrm rot="3600000">
                  <a:off x="3088761" y="2151373"/>
                  <a:ext cx="2453202" cy="2832714"/>
                </a:xfrm>
                <a:custGeom>
                  <a:avLst/>
                  <a:gdLst>
                    <a:gd name="connsiteX0" fmla="*/ 0 w 2453202"/>
                    <a:gd name="connsiteY0" fmla="*/ 1416356 h 2832714"/>
                    <a:gd name="connsiteX1" fmla="*/ 1311839 w 2453202"/>
                    <a:gd name="connsiteY1" fmla="*/ 658966 h 2832714"/>
                    <a:gd name="connsiteX2" fmla="*/ 1312748 w 2453202"/>
                    <a:gd name="connsiteY2" fmla="*/ 652107 h 2832714"/>
                    <a:gd name="connsiteX3" fmla="*/ 1233603 w 2453202"/>
                    <a:gd name="connsiteY3" fmla="*/ 557064 h 2832714"/>
                    <a:gd name="connsiteX4" fmla="*/ 1139439 w 2453202"/>
                    <a:gd name="connsiteY4" fmla="*/ 522855 h 2832714"/>
                    <a:gd name="connsiteX5" fmla="*/ 994898 w 2453202"/>
                    <a:gd name="connsiteY5" fmla="*/ 418845 h 2832714"/>
                    <a:gd name="connsiteX6" fmla="*/ 1096455 w 2453202"/>
                    <a:gd name="connsiteY6" fmla="*/ 95102 h 2832714"/>
                    <a:gd name="connsiteX7" fmla="*/ 1427602 w 2453202"/>
                    <a:gd name="connsiteY7" fmla="*/ 169023 h 2832714"/>
                    <a:gd name="connsiteX8" fmla="*/ 1445408 w 2453202"/>
                    <a:gd name="connsiteY8" fmla="*/ 346204 h 2832714"/>
                    <a:gd name="connsiteX9" fmla="*/ 1433130 w 2453202"/>
                    <a:gd name="connsiteY9" fmla="*/ 429527 h 2832714"/>
                    <a:gd name="connsiteX10" fmla="*/ 1468866 w 2453202"/>
                    <a:gd name="connsiteY10" fmla="*/ 521416 h 2832714"/>
                    <a:gd name="connsiteX11" fmla="*/ 1499417 w 2453202"/>
                    <a:gd name="connsiteY11" fmla="*/ 550668 h 2832714"/>
                    <a:gd name="connsiteX12" fmla="*/ 2453202 w 2453202"/>
                    <a:gd name="connsiteY12" fmla="*/ 0 h 2832714"/>
                    <a:gd name="connsiteX13" fmla="*/ 2453202 w 2453202"/>
                    <a:gd name="connsiteY13" fmla="*/ 1063847 h 2832714"/>
                    <a:gd name="connsiteX14" fmla="*/ 2437478 w 2453202"/>
                    <a:gd name="connsiteY14" fmla="*/ 1065605 h 2832714"/>
                    <a:gd name="connsiteX15" fmla="*/ 2403677 w 2453202"/>
                    <a:gd name="connsiteY15" fmla="*/ 1057115 h 2832714"/>
                    <a:gd name="connsiteX16" fmla="*/ 2323623 w 2453202"/>
                    <a:gd name="connsiteY16" fmla="*/ 994331 h 2832714"/>
                    <a:gd name="connsiteX17" fmla="*/ 2126768 w 2453202"/>
                    <a:gd name="connsiteY17" fmla="*/ 906486 h 2832714"/>
                    <a:gd name="connsiteX18" fmla="*/ 1848376 w 2453202"/>
                    <a:gd name="connsiteY18" fmla="*/ 1206412 h 2832714"/>
                    <a:gd name="connsiteX19" fmla="*/ 2126768 w 2453202"/>
                    <a:gd name="connsiteY19" fmla="*/ 1506338 h 2832714"/>
                    <a:gd name="connsiteX20" fmla="*/ 2323623 w 2453202"/>
                    <a:gd name="connsiteY20" fmla="*/ 1418492 h 2832714"/>
                    <a:gd name="connsiteX21" fmla="*/ 2416635 w 2453202"/>
                    <a:gd name="connsiteY21" fmla="*/ 1341124 h 2832714"/>
                    <a:gd name="connsiteX22" fmla="*/ 2440472 w 2453202"/>
                    <a:gd name="connsiteY22" fmla="*/ 1326538 h 2832714"/>
                    <a:gd name="connsiteX23" fmla="*/ 2453202 w 2453202"/>
                    <a:gd name="connsiteY23" fmla="*/ 1323296 h 2832714"/>
                    <a:gd name="connsiteX24" fmla="*/ 2453202 w 2453202"/>
                    <a:gd name="connsiteY24" fmla="*/ 2832714 h 28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453202" h="2832714">
                      <a:moveTo>
                        <a:pt x="0" y="1416356"/>
                      </a:moveTo>
                      <a:lnTo>
                        <a:pt x="1311839" y="658966"/>
                      </a:lnTo>
                      <a:lnTo>
                        <a:pt x="1312748" y="652107"/>
                      </a:lnTo>
                      <a:cubicBezTo>
                        <a:pt x="1307394" y="602017"/>
                        <a:pt x="1268026" y="569774"/>
                        <a:pt x="1233603" y="557064"/>
                      </a:cubicBezTo>
                      <a:cubicBezTo>
                        <a:pt x="1200947" y="543464"/>
                        <a:pt x="1170826" y="534258"/>
                        <a:pt x="1139439" y="522855"/>
                      </a:cubicBezTo>
                      <a:cubicBezTo>
                        <a:pt x="1079513" y="509477"/>
                        <a:pt x="1026598" y="473751"/>
                        <a:pt x="994898" y="418845"/>
                      </a:cubicBezTo>
                      <a:cubicBezTo>
                        <a:pt x="931498" y="309033"/>
                        <a:pt x="976967" y="164089"/>
                        <a:pt x="1096455" y="95102"/>
                      </a:cubicBezTo>
                      <a:cubicBezTo>
                        <a:pt x="1215942" y="26116"/>
                        <a:pt x="1364202" y="59211"/>
                        <a:pt x="1427602" y="169023"/>
                      </a:cubicBezTo>
                      <a:cubicBezTo>
                        <a:pt x="1459302" y="223929"/>
                        <a:pt x="1459979" y="281026"/>
                        <a:pt x="1445408" y="346204"/>
                      </a:cubicBezTo>
                      <a:cubicBezTo>
                        <a:pt x="1439415" y="380935"/>
                        <a:pt x="1437222" y="401752"/>
                        <a:pt x="1433130" y="429527"/>
                      </a:cubicBezTo>
                      <a:cubicBezTo>
                        <a:pt x="1432903" y="462096"/>
                        <a:pt x="1447891" y="495174"/>
                        <a:pt x="1468866" y="521416"/>
                      </a:cubicBezTo>
                      <a:lnTo>
                        <a:pt x="1499417" y="550668"/>
                      </a:lnTo>
                      <a:lnTo>
                        <a:pt x="2453202" y="0"/>
                      </a:lnTo>
                      <a:lnTo>
                        <a:pt x="2453202" y="1063847"/>
                      </a:lnTo>
                      <a:lnTo>
                        <a:pt x="2437478" y="1065605"/>
                      </a:lnTo>
                      <a:cubicBezTo>
                        <a:pt x="2425181" y="1065010"/>
                        <a:pt x="2413768" y="1062271"/>
                        <a:pt x="2403677" y="1057115"/>
                      </a:cubicBezTo>
                      <a:cubicBezTo>
                        <a:pt x="2376992" y="1036186"/>
                        <a:pt x="2356460" y="1021411"/>
                        <a:pt x="2323623" y="994331"/>
                      </a:cubicBezTo>
                      <a:cubicBezTo>
                        <a:pt x="2264013" y="940057"/>
                        <a:pt x="2203645" y="906486"/>
                        <a:pt x="2126768" y="906486"/>
                      </a:cubicBezTo>
                      <a:cubicBezTo>
                        <a:pt x="1973016" y="906486"/>
                        <a:pt x="1848376" y="1040768"/>
                        <a:pt x="1848376" y="1206412"/>
                      </a:cubicBezTo>
                      <a:cubicBezTo>
                        <a:pt x="1848375" y="1372056"/>
                        <a:pt x="1973016" y="1506338"/>
                        <a:pt x="2126768" y="1506338"/>
                      </a:cubicBezTo>
                      <a:cubicBezTo>
                        <a:pt x="2203645" y="1506338"/>
                        <a:pt x="2273242" y="1472767"/>
                        <a:pt x="2323623" y="1418492"/>
                      </a:cubicBezTo>
                      <a:cubicBezTo>
                        <a:pt x="2354627" y="1392703"/>
                        <a:pt x="2382556" y="1366913"/>
                        <a:pt x="2416635" y="1341124"/>
                      </a:cubicBezTo>
                      <a:cubicBezTo>
                        <a:pt x="2424906" y="1334643"/>
                        <a:pt x="2432828" y="1329846"/>
                        <a:pt x="2440472" y="1326538"/>
                      </a:cubicBezTo>
                      <a:lnTo>
                        <a:pt x="2453202" y="1323296"/>
                      </a:lnTo>
                      <a:lnTo>
                        <a:pt x="2453202" y="28327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D5FB615D-4036-473B-BEDC-7197E87A1763}"/>
                    </a:ext>
                  </a:extLst>
                </p:cNvPr>
                <p:cNvSpPr/>
                <p:nvPr/>
              </p:nvSpPr>
              <p:spPr>
                <a:xfrm rot="3600000">
                  <a:off x="6863460" y="2859551"/>
                  <a:ext cx="2453203" cy="2832714"/>
                </a:xfrm>
                <a:custGeom>
                  <a:avLst/>
                  <a:gdLst>
                    <a:gd name="connsiteX0" fmla="*/ 0 w 2453203"/>
                    <a:gd name="connsiteY0" fmla="*/ 0 h 2832714"/>
                    <a:gd name="connsiteX1" fmla="*/ 2453203 w 2453203"/>
                    <a:gd name="connsiteY1" fmla="*/ 1416357 h 2832714"/>
                    <a:gd name="connsiteX2" fmla="*/ 1110685 w 2453203"/>
                    <a:gd name="connsiteY2" fmla="*/ 2191460 h 2832714"/>
                    <a:gd name="connsiteX3" fmla="*/ 1124274 w 2453203"/>
                    <a:gd name="connsiteY3" fmla="*/ 2230737 h 2832714"/>
                    <a:gd name="connsiteX4" fmla="*/ 1188170 w 2453203"/>
                    <a:gd name="connsiteY4" fmla="*/ 2281702 h 2832714"/>
                    <a:gd name="connsiteX5" fmla="*/ 1282334 w 2453203"/>
                    <a:gd name="connsiteY5" fmla="*/ 2315911 h 2832714"/>
                    <a:gd name="connsiteX6" fmla="*/ 1426875 w 2453203"/>
                    <a:gd name="connsiteY6" fmla="*/ 2419921 h 2832714"/>
                    <a:gd name="connsiteX7" fmla="*/ 1325318 w 2453203"/>
                    <a:gd name="connsiteY7" fmla="*/ 2743663 h 2832714"/>
                    <a:gd name="connsiteX8" fmla="*/ 994171 w 2453203"/>
                    <a:gd name="connsiteY8" fmla="*/ 2669743 h 2832714"/>
                    <a:gd name="connsiteX9" fmla="*/ 976365 w 2453203"/>
                    <a:gd name="connsiteY9" fmla="*/ 2492562 h 2832714"/>
                    <a:gd name="connsiteX10" fmla="*/ 988643 w 2453203"/>
                    <a:gd name="connsiteY10" fmla="*/ 2409238 h 2832714"/>
                    <a:gd name="connsiteX11" fmla="*/ 952907 w 2453203"/>
                    <a:gd name="connsiteY11" fmla="*/ 2317349 h 2832714"/>
                    <a:gd name="connsiteX12" fmla="*/ 930236 w 2453203"/>
                    <a:gd name="connsiteY12" fmla="*/ 2295642 h 2832714"/>
                    <a:gd name="connsiteX13" fmla="*/ 0 w 2453203"/>
                    <a:gd name="connsiteY13" fmla="*/ 2832714 h 2832714"/>
                    <a:gd name="connsiteX14" fmla="*/ 0 w 2453203"/>
                    <a:gd name="connsiteY14" fmla="*/ 1765370 h 2832714"/>
                    <a:gd name="connsiteX15" fmla="*/ 17885 w 2453203"/>
                    <a:gd name="connsiteY15" fmla="*/ 1763370 h 2832714"/>
                    <a:gd name="connsiteX16" fmla="*/ 51686 w 2453203"/>
                    <a:gd name="connsiteY16" fmla="*/ 1771860 h 2832714"/>
                    <a:gd name="connsiteX17" fmla="*/ 131741 w 2453203"/>
                    <a:gd name="connsiteY17" fmla="*/ 1834643 h 2832714"/>
                    <a:gd name="connsiteX18" fmla="*/ 328595 w 2453203"/>
                    <a:gd name="connsiteY18" fmla="*/ 1922487 h 2832714"/>
                    <a:gd name="connsiteX19" fmla="*/ 606988 w 2453203"/>
                    <a:gd name="connsiteY19" fmla="*/ 1622562 h 2832714"/>
                    <a:gd name="connsiteX20" fmla="*/ 328595 w 2453203"/>
                    <a:gd name="connsiteY20" fmla="*/ 1322636 h 2832714"/>
                    <a:gd name="connsiteX21" fmla="*/ 131741 w 2453203"/>
                    <a:gd name="connsiteY21" fmla="*/ 1410483 h 2832714"/>
                    <a:gd name="connsiteX22" fmla="*/ 38727 w 2453203"/>
                    <a:gd name="connsiteY22" fmla="*/ 1487850 h 2832714"/>
                    <a:gd name="connsiteX23" fmla="*/ 14891 w 2453203"/>
                    <a:gd name="connsiteY23" fmla="*/ 1502436 h 2832714"/>
                    <a:gd name="connsiteX24" fmla="*/ 0 w 2453203"/>
                    <a:gd name="connsiteY24" fmla="*/ 1506229 h 28327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453203" h="2832714">
                      <a:moveTo>
                        <a:pt x="0" y="0"/>
                      </a:moveTo>
                      <a:lnTo>
                        <a:pt x="2453203" y="1416357"/>
                      </a:lnTo>
                      <a:lnTo>
                        <a:pt x="1110685" y="2191460"/>
                      </a:lnTo>
                      <a:lnTo>
                        <a:pt x="1124274" y="2230737"/>
                      </a:lnTo>
                      <a:cubicBezTo>
                        <a:pt x="1140075" y="2256073"/>
                        <a:pt x="1165221" y="2273228"/>
                        <a:pt x="1188170" y="2281702"/>
                      </a:cubicBezTo>
                      <a:cubicBezTo>
                        <a:pt x="1220827" y="2295301"/>
                        <a:pt x="1250947" y="2304508"/>
                        <a:pt x="1282334" y="2315911"/>
                      </a:cubicBezTo>
                      <a:cubicBezTo>
                        <a:pt x="1342261" y="2329289"/>
                        <a:pt x="1395175" y="2365014"/>
                        <a:pt x="1426875" y="2419921"/>
                      </a:cubicBezTo>
                      <a:cubicBezTo>
                        <a:pt x="1490275" y="2529732"/>
                        <a:pt x="1444806" y="2674677"/>
                        <a:pt x="1325318" y="2743663"/>
                      </a:cubicBezTo>
                      <a:cubicBezTo>
                        <a:pt x="1205830" y="2812650"/>
                        <a:pt x="1057570" y="2779554"/>
                        <a:pt x="994171" y="2669743"/>
                      </a:cubicBezTo>
                      <a:cubicBezTo>
                        <a:pt x="962471" y="2614836"/>
                        <a:pt x="961794" y="2557739"/>
                        <a:pt x="976365" y="2492562"/>
                      </a:cubicBezTo>
                      <a:cubicBezTo>
                        <a:pt x="982358" y="2457831"/>
                        <a:pt x="984551" y="2437014"/>
                        <a:pt x="988643" y="2409238"/>
                      </a:cubicBezTo>
                      <a:cubicBezTo>
                        <a:pt x="988870" y="2376669"/>
                        <a:pt x="973882" y="2343591"/>
                        <a:pt x="952907" y="2317349"/>
                      </a:cubicBezTo>
                      <a:lnTo>
                        <a:pt x="930236" y="2295642"/>
                      </a:lnTo>
                      <a:lnTo>
                        <a:pt x="0" y="2832714"/>
                      </a:lnTo>
                      <a:lnTo>
                        <a:pt x="0" y="1765370"/>
                      </a:lnTo>
                      <a:lnTo>
                        <a:pt x="17885" y="1763370"/>
                      </a:lnTo>
                      <a:cubicBezTo>
                        <a:pt x="30182" y="1763965"/>
                        <a:pt x="41595" y="1766703"/>
                        <a:pt x="51686" y="1771860"/>
                      </a:cubicBezTo>
                      <a:cubicBezTo>
                        <a:pt x="78371" y="1792787"/>
                        <a:pt x="98902" y="1807563"/>
                        <a:pt x="131741" y="1834643"/>
                      </a:cubicBezTo>
                      <a:cubicBezTo>
                        <a:pt x="191349" y="1888917"/>
                        <a:pt x="251718" y="1922488"/>
                        <a:pt x="328595" y="1922487"/>
                      </a:cubicBezTo>
                      <a:cubicBezTo>
                        <a:pt x="482347" y="1922488"/>
                        <a:pt x="606988" y="1788206"/>
                        <a:pt x="606988" y="1622562"/>
                      </a:cubicBezTo>
                      <a:cubicBezTo>
                        <a:pt x="606987" y="1456917"/>
                        <a:pt x="482347" y="1322636"/>
                        <a:pt x="328595" y="1322636"/>
                      </a:cubicBezTo>
                      <a:cubicBezTo>
                        <a:pt x="251718" y="1322636"/>
                        <a:pt x="182121" y="1356206"/>
                        <a:pt x="131741" y="1410483"/>
                      </a:cubicBezTo>
                      <a:cubicBezTo>
                        <a:pt x="100736" y="1436272"/>
                        <a:pt x="72808" y="1462062"/>
                        <a:pt x="38727" y="1487850"/>
                      </a:cubicBezTo>
                      <a:cubicBezTo>
                        <a:pt x="30456" y="1494331"/>
                        <a:pt x="22534" y="1499128"/>
                        <a:pt x="14891" y="1502436"/>
                      </a:cubicBezTo>
                      <a:lnTo>
                        <a:pt x="0" y="1506229"/>
                      </a:lnTo>
                      <a:close/>
                    </a:path>
                  </a:pathLst>
                </a:custGeom>
                <a:gradFill flip="none" rotWithShape="1">
                  <a:gsLst>
                    <a:gs pos="46000">
                      <a:srgbClr val="FF0000"/>
                    </a:gs>
                    <a:gs pos="5000">
                      <a:schemeClr val="accent3">
                        <a:lumMod val="45000"/>
                        <a:lumOff val="55000"/>
                      </a:schemeClr>
                    </a:gs>
                    <a:gs pos="89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A59E00A-607B-4085-8444-1D5D3ABE649C}"/>
                    </a:ext>
                  </a:extLst>
                </p:cNvPr>
                <p:cNvSpPr/>
                <p:nvPr/>
              </p:nvSpPr>
              <p:spPr>
                <a:xfrm rot="3600000">
                  <a:off x="3738759" y="3781167"/>
                  <a:ext cx="2723655" cy="3372203"/>
                </a:xfrm>
                <a:custGeom>
                  <a:avLst/>
                  <a:gdLst>
                    <a:gd name="connsiteX0" fmla="*/ 598216 w 2723655"/>
                    <a:gd name="connsiteY0" fmla="*/ 0 h 3372203"/>
                    <a:gd name="connsiteX1" fmla="*/ 1509470 w 2723655"/>
                    <a:gd name="connsiteY1" fmla="*/ 526113 h 3372203"/>
                    <a:gd name="connsiteX2" fmla="*/ 1506500 w 2723655"/>
                    <a:gd name="connsiteY2" fmla="*/ 532906 h 3372203"/>
                    <a:gd name="connsiteX3" fmla="*/ 1482247 w 2723655"/>
                    <a:gd name="connsiteY3" fmla="*/ 557933 h 3372203"/>
                    <a:gd name="connsiteX4" fmla="*/ 1387848 w 2723655"/>
                    <a:gd name="connsiteY4" fmla="*/ 595869 h 3372203"/>
                    <a:gd name="connsiteX5" fmla="*/ 1213344 w 2723655"/>
                    <a:gd name="connsiteY5" fmla="*/ 722428 h 3372203"/>
                    <a:gd name="connsiteX6" fmla="*/ 1333891 w 2723655"/>
                    <a:gd name="connsiteY6" fmla="*/ 1113487 h 3372203"/>
                    <a:gd name="connsiteX7" fmla="*/ 1732831 w 2723655"/>
                    <a:gd name="connsiteY7" fmla="*/ 1022354 h 3372203"/>
                    <a:gd name="connsiteX8" fmla="*/ 1755181 w 2723655"/>
                    <a:gd name="connsiteY8" fmla="*/ 807949 h 3372203"/>
                    <a:gd name="connsiteX9" fmla="*/ 1734685 w 2723655"/>
                    <a:gd name="connsiteY9" fmla="*/ 688715 h 3372203"/>
                    <a:gd name="connsiteX10" fmla="*/ 1733972 w 2723655"/>
                    <a:gd name="connsiteY10" fmla="*/ 660779 h 3372203"/>
                    <a:gd name="connsiteX11" fmla="*/ 1735194 w 2723655"/>
                    <a:gd name="connsiteY11" fmla="*/ 656434 h 3372203"/>
                    <a:gd name="connsiteX12" fmla="*/ 2723655 w 2723655"/>
                    <a:gd name="connsiteY12" fmla="*/ 1227122 h 3372203"/>
                    <a:gd name="connsiteX13" fmla="*/ 1485191 w 2723655"/>
                    <a:gd name="connsiteY13" fmla="*/ 3372203 h 3372203"/>
                    <a:gd name="connsiteX14" fmla="*/ 598216 w 2723655"/>
                    <a:gd name="connsiteY14" fmla="*/ 2860108 h 3372203"/>
                    <a:gd name="connsiteX15" fmla="*/ 598216 w 2723655"/>
                    <a:gd name="connsiteY15" fmla="*/ 1302169 h 3372203"/>
                    <a:gd name="connsiteX16" fmla="*/ 590528 w 2723655"/>
                    <a:gd name="connsiteY16" fmla="*/ 1297598 h 3372203"/>
                    <a:gd name="connsiteX17" fmla="*/ 468644 w 2723655"/>
                    <a:gd name="connsiteY17" fmla="*/ 1318619 h 3372203"/>
                    <a:gd name="connsiteX18" fmla="*/ 391937 w 2723655"/>
                    <a:gd name="connsiteY18" fmla="*/ 1383063 h 3372203"/>
                    <a:gd name="connsiteX19" fmla="*/ 229591 w 2723655"/>
                    <a:gd name="connsiteY19" fmla="*/ 1456234 h 3372203"/>
                    <a:gd name="connsiteX20" fmla="*/ 0 w 2723655"/>
                    <a:gd name="connsiteY20" fmla="*/ 1206412 h 3372203"/>
                    <a:gd name="connsiteX21" fmla="*/ 229591 w 2723655"/>
                    <a:gd name="connsiteY21" fmla="*/ 956590 h 3372203"/>
                    <a:gd name="connsiteX22" fmla="*/ 391937 w 2723655"/>
                    <a:gd name="connsiteY22" fmla="*/ 1029760 h 3372203"/>
                    <a:gd name="connsiteX23" fmla="*/ 457958 w 2723655"/>
                    <a:gd name="connsiteY23" fmla="*/ 1082055 h 3372203"/>
                    <a:gd name="connsiteX24" fmla="*/ 555405 w 2723655"/>
                    <a:gd name="connsiteY24" fmla="*/ 1097051 h 3372203"/>
                    <a:gd name="connsiteX25" fmla="*/ 598216 w 2723655"/>
                    <a:gd name="connsiteY25" fmla="*/ 1084577 h 3372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723655" h="3372203">
                      <a:moveTo>
                        <a:pt x="598216" y="0"/>
                      </a:moveTo>
                      <a:lnTo>
                        <a:pt x="1509470" y="526113"/>
                      </a:lnTo>
                      <a:lnTo>
                        <a:pt x="1506500" y="532906"/>
                      </a:lnTo>
                      <a:cubicBezTo>
                        <a:pt x="1499837" y="543257"/>
                        <a:pt x="1491758" y="551773"/>
                        <a:pt x="1482247" y="557933"/>
                      </a:cubicBezTo>
                      <a:cubicBezTo>
                        <a:pt x="1450781" y="570579"/>
                        <a:pt x="1427719" y="580971"/>
                        <a:pt x="1387848" y="595869"/>
                      </a:cubicBezTo>
                      <a:cubicBezTo>
                        <a:pt x="1311041" y="620355"/>
                        <a:pt x="1251783" y="655851"/>
                        <a:pt x="1213344" y="722428"/>
                      </a:cubicBezTo>
                      <a:cubicBezTo>
                        <a:pt x="1136468" y="855582"/>
                        <a:pt x="1190439" y="1030665"/>
                        <a:pt x="1333891" y="1113487"/>
                      </a:cubicBezTo>
                      <a:cubicBezTo>
                        <a:pt x="1477344" y="1196309"/>
                        <a:pt x="1655955" y="1155508"/>
                        <a:pt x="1732831" y="1022354"/>
                      </a:cubicBezTo>
                      <a:cubicBezTo>
                        <a:pt x="1771270" y="955777"/>
                        <a:pt x="1776996" y="878719"/>
                        <a:pt x="1755181" y="807949"/>
                      </a:cubicBezTo>
                      <a:cubicBezTo>
                        <a:pt x="1748350" y="768205"/>
                        <a:pt x="1739980" y="731123"/>
                        <a:pt x="1734685" y="688715"/>
                      </a:cubicBezTo>
                      <a:cubicBezTo>
                        <a:pt x="1733209" y="678312"/>
                        <a:pt x="1733015" y="669053"/>
                        <a:pt x="1733972" y="660779"/>
                      </a:cubicBezTo>
                      <a:lnTo>
                        <a:pt x="1735194" y="656434"/>
                      </a:lnTo>
                      <a:lnTo>
                        <a:pt x="2723655" y="1227122"/>
                      </a:lnTo>
                      <a:lnTo>
                        <a:pt x="1485191" y="3372203"/>
                      </a:lnTo>
                      <a:lnTo>
                        <a:pt x="598216" y="2860108"/>
                      </a:lnTo>
                      <a:lnTo>
                        <a:pt x="598216" y="1302169"/>
                      </a:lnTo>
                      <a:lnTo>
                        <a:pt x="590528" y="1297598"/>
                      </a:lnTo>
                      <a:cubicBezTo>
                        <a:pt x="544471" y="1277191"/>
                        <a:pt x="496864" y="1295163"/>
                        <a:pt x="468644" y="1318619"/>
                      </a:cubicBezTo>
                      <a:cubicBezTo>
                        <a:pt x="440539" y="1340100"/>
                        <a:pt x="417506" y="1361582"/>
                        <a:pt x="391937" y="1383063"/>
                      </a:cubicBezTo>
                      <a:cubicBezTo>
                        <a:pt x="350388" y="1428272"/>
                        <a:pt x="292991" y="1456234"/>
                        <a:pt x="229591" y="1456234"/>
                      </a:cubicBezTo>
                      <a:cubicBezTo>
                        <a:pt x="102791" y="1456234"/>
                        <a:pt x="0" y="1344385"/>
                        <a:pt x="0" y="1206412"/>
                      </a:cubicBezTo>
                      <a:cubicBezTo>
                        <a:pt x="0" y="1068439"/>
                        <a:pt x="102791" y="956590"/>
                        <a:pt x="229591" y="956590"/>
                      </a:cubicBezTo>
                      <a:cubicBezTo>
                        <a:pt x="292992" y="956590"/>
                        <a:pt x="342777" y="984553"/>
                        <a:pt x="391937" y="1029760"/>
                      </a:cubicBezTo>
                      <a:cubicBezTo>
                        <a:pt x="419019" y="1052316"/>
                        <a:pt x="435950" y="1064624"/>
                        <a:pt x="457958" y="1082055"/>
                      </a:cubicBezTo>
                      <a:cubicBezTo>
                        <a:pt x="486050" y="1098537"/>
                        <a:pt x="522190" y="1102095"/>
                        <a:pt x="555405" y="1097051"/>
                      </a:cubicBezTo>
                      <a:lnTo>
                        <a:pt x="598216" y="1084577"/>
                      </a:lnTo>
                      <a:close/>
                    </a:path>
                  </a:pathLst>
                </a:custGeom>
                <a:gradFill flip="none" rotWithShape="1">
                  <a:gsLst>
                    <a:gs pos="72000">
                      <a:srgbClr val="FF0000"/>
                    </a:gs>
                    <a:gs pos="26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AEABB81B-A810-4230-BECF-6C61F3D68CDD}"/>
                    </a:ext>
                  </a:extLst>
                </p:cNvPr>
                <p:cNvSpPr/>
                <p:nvPr/>
              </p:nvSpPr>
              <p:spPr>
                <a:xfrm rot="3600000">
                  <a:off x="5473333" y="4040200"/>
                  <a:ext cx="3363901" cy="2657177"/>
                </a:xfrm>
                <a:custGeom>
                  <a:avLst/>
                  <a:gdLst>
                    <a:gd name="connsiteX0" fmla="*/ 0 w 3363901"/>
                    <a:gd name="connsiteY0" fmla="*/ 1430054 h 2657176"/>
                    <a:gd name="connsiteX1" fmla="*/ 910312 w 3363901"/>
                    <a:gd name="connsiteY1" fmla="*/ 904485 h 2657176"/>
                    <a:gd name="connsiteX2" fmla="*/ 912131 w 3363901"/>
                    <a:gd name="connsiteY2" fmla="*/ 906955 h 2657176"/>
                    <a:gd name="connsiteX3" fmla="*/ 921678 w 3363901"/>
                    <a:gd name="connsiteY3" fmla="*/ 940472 h 2657176"/>
                    <a:gd name="connsiteX4" fmla="*/ 907334 w 3363901"/>
                    <a:gd name="connsiteY4" fmla="*/ 1041193 h 2657176"/>
                    <a:gd name="connsiteX5" fmla="*/ 929685 w 3363901"/>
                    <a:gd name="connsiteY5" fmla="*/ 1255596 h 2657176"/>
                    <a:gd name="connsiteX6" fmla="*/ 1328626 w 3363901"/>
                    <a:gd name="connsiteY6" fmla="*/ 1346728 h 2657176"/>
                    <a:gd name="connsiteX7" fmla="*/ 1449172 w 3363901"/>
                    <a:gd name="connsiteY7" fmla="*/ 955670 h 2657176"/>
                    <a:gd name="connsiteX8" fmla="*/ 1274667 w 3363901"/>
                    <a:gd name="connsiteY8" fmla="*/ 829113 h 2657176"/>
                    <a:gd name="connsiteX9" fmla="*/ 1161159 w 3363901"/>
                    <a:gd name="connsiteY9" fmla="*/ 787246 h 2657176"/>
                    <a:gd name="connsiteX10" fmla="*/ 1136609 w 3363901"/>
                    <a:gd name="connsiteY10" fmla="*/ 773895 h 2657176"/>
                    <a:gd name="connsiteX11" fmla="*/ 1136570 w 3363901"/>
                    <a:gd name="connsiteY11" fmla="*/ 773855 h 2657176"/>
                    <a:gd name="connsiteX12" fmla="*/ 2476926 w 3363901"/>
                    <a:gd name="connsiteY12" fmla="*/ 0 h 2657176"/>
                    <a:gd name="connsiteX13" fmla="*/ 3363901 w 3363901"/>
                    <a:gd name="connsiteY13" fmla="*/ 512096 h 2657176"/>
                    <a:gd name="connsiteX14" fmla="*/ 2125439 w 3363901"/>
                    <a:gd name="connsiteY14" fmla="*/ 2657176 h 2657176"/>
                    <a:gd name="connsiteX15" fmla="*/ 1112770 w 3363901"/>
                    <a:gd name="connsiteY15" fmla="*/ 2072512 h 2657176"/>
                    <a:gd name="connsiteX16" fmla="*/ 1082668 w 3363901"/>
                    <a:gd name="connsiteY16" fmla="*/ 2107244 h 2657176"/>
                    <a:gd name="connsiteX17" fmla="*/ 1070479 w 3363901"/>
                    <a:gd name="connsiteY17" fmla="*/ 2188062 h 2657176"/>
                    <a:gd name="connsiteX18" fmla="*/ 1087935 w 3363901"/>
                    <a:gd name="connsiteY18" fmla="*/ 2286714 h 2657176"/>
                    <a:gd name="connsiteX19" fmla="*/ 1070130 w 3363901"/>
                    <a:gd name="connsiteY19" fmla="*/ 2463896 h 2657176"/>
                    <a:gd name="connsiteX20" fmla="*/ 738983 w 3363901"/>
                    <a:gd name="connsiteY20" fmla="*/ 2537816 h 2657176"/>
                    <a:gd name="connsiteX21" fmla="*/ 637426 w 3363901"/>
                    <a:gd name="connsiteY21" fmla="*/ 2214074 h 2657176"/>
                    <a:gd name="connsiteX22" fmla="*/ 781966 w 3363901"/>
                    <a:gd name="connsiteY22" fmla="*/ 2110063 h 2657176"/>
                    <a:gd name="connsiteX23" fmla="*/ 860265 w 3363901"/>
                    <a:gd name="connsiteY23" fmla="*/ 2079035 h 2657176"/>
                    <a:gd name="connsiteX24" fmla="*/ 921976 w 3363901"/>
                    <a:gd name="connsiteY24" fmla="*/ 2002142 h 2657176"/>
                    <a:gd name="connsiteX25" fmla="*/ 930509 w 3363901"/>
                    <a:gd name="connsiteY25" fmla="*/ 1967283 h 2657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363901" h="2657176">
                      <a:moveTo>
                        <a:pt x="0" y="1430054"/>
                      </a:moveTo>
                      <a:lnTo>
                        <a:pt x="910312" y="904485"/>
                      </a:lnTo>
                      <a:lnTo>
                        <a:pt x="912131" y="906955"/>
                      </a:lnTo>
                      <a:cubicBezTo>
                        <a:pt x="917764" y="917902"/>
                        <a:pt x="921099" y="929155"/>
                        <a:pt x="921678" y="940472"/>
                      </a:cubicBezTo>
                      <a:cubicBezTo>
                        <a:pt x="916898" y="974046"/>
                        <a:pt x="914366" y="999215"/>
                        <a:pt x="907334" y="1041193"/>
                      </a:cubicBezTo>
                      <a:cubicBezTo>
                        <a:pt x="890136" y="1119953"/>
                        <a:pt x="891247" y="1189019"/>
                        <a:pt x="929685" y="1255596"/>
                      </a:cubicBezTo>
                      <a:cubicBezTo>
                        <a:pt x="1006562" y="1388749"/>
                        <a:pt x="1185174" y="1429551"/>
                        <a:pt x="1328626" y="1346728"/>
                      </a:cubicBezTo>
                      <a:cubicBezTo>
                        <a:pt x="1472078" y="1263906"/>
                        <a:pt x="1526049" y="1088823"/>
                        <a:pt x="1449172" y="955670"/>
                      </a:cubicBezTo>
                      <a:cubicBezTo>
                        <a:pt x="1410734" y="889093"/>
                        <a:pt x="1346863" y="845605"/>
                        <a:pt x="1274667" y="829113"/>
                      </a:cubicBezTo>
                      <a:cubicBezTo>
                        <a:pt x="1236832" y="815156"/>
                        <a:pt x="1200532" y="803865"/>
                        <a:pt x="1161159" y="787246"/>
                      </a:cubicBezTo>
                      <a:cubicBezTo>
                        <a:pt x="1151411" y="783322"/>
                        <a:pt x="1143295" y="778861"/>
                        <a:pt x="1136609" y="773895"/>
                      </a:cubicBezTo>
                      <a:lnTo>
                        <a:pt x="1136570" y="773855"/>
                      </a:lnTo>
                      <a:lnTo>
                        <a:pt x="2476926" y="0"/>
                      </a:lnTo>
                      <a:lnTo>
                        <a:pt x="3363901" y="512096"/>
                      </a:lnTo>
                      <a:lnTo>
                        <a:pt x="2125439" y="2657176"/>
                      </a:lnTo>
                      <a:lnTo>
                        <a:pt x="1112770" y="2072512"/>
                      </a:lnTo>
                      <a:lnTo>
                        <a:pt x="1082668" y="2107244"/>
                      </a:lnTo>
                      <a:cubicBezTo>
                        <a:pt x="1068626" y="2133595"/>
                        <a:pt x="1066343" y="2163951"/>
                        <a:pt x="1070479" y="2188062"/>
                      </a:cubicBezTo>
                      <a:cubicBezTo>
                        <a:pt x="1075029" y="2223142"/>
                        <a:pt x="1082117" y="2253831"/>
                        <a:pt x="1087935" y="2286714"/>
                      </a:cubicBezTo>
                      <a:cubicBezTo>
                        <a:pt x="1106313" y="2345301"/>
                        <a:pt x="1101830" y="2408989"/>
                        <a:pt x="1070130" y="2463896"/>
                      </a:cubicBezTo>
                      <a:cubicBezTo>
                        <a:pt x="1006730" y="2573708"/>
                        <a:pt x="858470" y="2606803"/>
                        <a:pt x="738983" y="2537816"/>
                      </a:cubicBezTo>
                      <a:cubicBezTo>
                        <a:pt x="619495" y="2468830"/>
                        <a:pt x="574026" y="2323886"/>
                        <a:pt x="637426" y="2214074"/>
                      </a:cubicBezTo>
                      <a:cubicBezTo>
                        <a:pt x="669126" y="2159167"/>
                        <a:pt x="718235" y="2130033"/>
                        <a:pt x="781966" y="2110063"/>
                      </a:cubicBezTo>
                      <a:cubicBezTo>
                        <a:pt x="815040" y="2097888"/>
                        <a:pt x="834165" y="2089378"/>
                        <a:pt x="860265" y="2079035"/>
                      </a:cubicBezTo>
                      <a:cubicBezTo>
                        <a:pt x="888584" y="2062946"/>
                        <a:pt x="909737" y="2033428"/>
                        <a:pt x="921976" y="2002142"/>
                      </a:cubicBezTo>
                      <a:lnTo>
                        <a:pt x="930509" y="1967283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7000">
                      <a:schemeClr val="accent3">
                        <a:lumMod val="75000"/>
                      </a:schemeClr>
                    </a:gs>
                    <a:gs pos="97000">
                      <a:schemeClr val="accent3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3FC4CCD-AAD6-4D55-A0A1-A24B5103671B}"/>
                  </a:ext>
                </a:extLst>
              </p:cNvPr>
              <p:cNvGrpSpPr/>
              <p:nvPr/>
            </p:nvGrpSpPr>
            <p:grpSpPr>
              <a:xfrm>
                <a:off x="3915331" y="1657087"/>
                <a:ext cx="4574765" cy="4529466"/>
                <a:chOff x="3855761" y="1529830"/>
                <a:chExt cx="4528565" cy="448372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431C7A7-DCFB-480C-ABDE-C67E006FBC1D}"/>
                    </a:ext>
                  </a:extLst>
                </p:cNvPr>
                <p:cNvSpPr/>
                <p:nvPr/>
              </p:nvSpPr>
              <p:spPr>
                <a:xfrm>
                  <a:off x="3855761" y="1529830"/>
                  <a:ext cx="4528565" cy="448372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53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2AE9138C-0D3D-4A74-8183-06E58EAA0401}"/>
                    </a:ext>
                  </a:extLst>
                </p:cNvPr>
                <p:cNvSpPr/>
                <p:nvPr/>
              </p:nvSpPr>
              <p:spPr>
                <a:xfrm>
                  <a:off x="3953790" y="1648126"/>
                  <a:ext cx="4332504" cy="4247135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chemeClr val="bg1">
                        <a:alpha val="53000"/>
                      </a:schemeClr>
                    </a:gs>
                    <a:gs pos="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400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845F5E2-6ED6-447E-BCA5-5850748BA5F0}"/>
                    </a:ext>
                  </a:extLst>
                </p:cNvPr>
                <p:cNvSpPr txBox="1"/>
                <p:nvPr/>
              </p:nvSpPr>
              <p:spPr>
                <a:xfrm>
                  <a:off x="7066417" y="1794632"/>
                  <a:ext cx="637895" cy="32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01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3C2EC73-B891-4629-9423-8189EFB57EAE}"/>
                    </a:ext>
                  </a:extLst>
                </p:cNvPr>
                <p:cNvSpPr txBox="1"/>
                <p:nvPr/>
              </p:nvSpPr>
              <p:spPr>
                <a:xfrm>
                  <a:off x="7375463" y="3595978"/>
                  <a:ext cx="637895" cy="32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02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5DAE6FC7-B101-43E1-AE99-4933AA6830FE}"/>
                    </a:ext>
                  </a:extLst>
                </p:cNvPr>
                <p:cNvSpPr txBox="1"/>
                <p:nvPr/>
              </p:nvSpPr>
              <p:spPr>
                <a:xfrm>
                  <a:off x="6667644" y="4976491"/>
                  <a:ext cx="637895" cy="32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03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3321578-FCE1-4664-BE5E-1C1F6B952B13}"/>
                    </a:ext>
                  </a:extLst>
                </p:cNvPr>
                <p:cNvSpPr txBox="1"/>
                <p:nvPr/>
              </p:nvSpPr>
              <p:spPr>
                <a:xfrm>
                  <a:off x="4642311" y="4958967"/>
                  <a:ext cx="637895" cy="32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04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D2E6E35-C66F-44E6-9CE7-A803E0AAE026}"/>
                    </a:ext>
                  </a:extLst>
                </p:cNvPr>
                <p:cNvSpPr txBox="1"/>
                <p:nvPr/>
              </p:nvSpPr>
              <p:spPr>
                <a:xfrm>
                  <a:off x="4234634" y="3257813"/>
                  <a:ext cx="637895" cy="32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05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109D7462-BF2E-4590-B885-2F5EA2A4753F}"/>
                    </a:ext>
                  </a:extLst>
                </p:cNvPr>
                <p:cNvSpPr txBox="1"/>
                <p:nvPr/>
              </p:nvSpPr>
              <p:spPr>
                <a:xfrm>
                  <a:off x="4649443" y="1909565"/>
                  <a:ext cx="637895" cy="321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06</a:t>
                  </a:r>
                </a:p>
              </p:txBody>
            </p:sp>
          </p:grp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275A947-E0FC-344C-92CC-AF7AE58872BE}"/>
              </a:ext>
            </a:extLst>
          </p:cNvPr>
          <p:cNvSpPr/>
          <p:nvPr/>
        </p:nvSpPr>
        <p:spPr>
          <a:xfrm>
            <a:off x="0" y="266700"/>
            <a:ext cx="2076773" cy="3118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985382-C3E6-2842-8ACE-6EAB7904681B}"/>
              </a:ext>
            </a:extLst>
          </p:cNvPr>
          <p:cNvSpPr/>
          <p:nvPr/>
        </p:nvSpPr>
        <p:spPr>
          <a:xfrm>
            <a:off x="7036968" y="285333"/>
            <a:ext cx="5167731" cy="2531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94734B-B799-FA4C-AA24-F6B5C58046E3}"/>
              </a:ext>
            </a:extLst>
          </p:cNvPr>
          <p:cNvSpPr txBox="1"/>
          <p:nvPr/>
        </p:nvSpPr>
        <p:spPr>
          <a:xfrm>
            <a:off x="2076773" y="239237"/>
            <a:ext cx="5020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FROM TALKING DEVICES TO CREATING VALUE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EE1609-01E1-C241-B2E0-B19DE2F0CD24}"/>
              </a:ext>
            </a:extLst>
          </p:cNvPr>
          <p:cNvSpPr txBox="1"/>
          <p:nvPr/>
        </p:nvSpPr>
        <p:spPr>
          <a:xfrm>
            <a:off x="8590595" y="3435857"/>
            <a:ext cx="26583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Data Sensing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cs typeface="Arial" panose="020B0604020202020204" pitchFamily="34" charset="0"/>
              </a:rPr>
              <a:t>Data capture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Sensors</a:t>
            </a:r>
          </a:p>
          <a:p>
            <a:pPr marL="171450" indent="-171450" defTabSz="685800">
              <a:buFont typeface="Arial" panose="020B0604020202020204" pitchFamily="34" charset="0"/>
              <a:buChar char="•"/>
              <a:defRPr/>
            </a:pPr>
            <a:r>
              <a:rPr lang="en-IN" sz="1600" b="1" dirty="0"/>
              <a:t>Zigbee, SNMP, MQTT, TR069, SIP, AMQP</a:t>
            </a:r>
            <a:endParaRPr lang="en-US" sz="1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C3F9621-5E92-144E-AF24-92C9085FF9C8}"/>
              </a:ext>
            </a:extLst>
          </p:cNvPr>
          <p:cNvSpPr txBox="1"/>
          <p:nvPr/>
        </p:nvSpPr>
        <p:spPr>
          <a:xfrm>
            <a:off x="8600836" y="5211555"/>
            <a:ext cx="2991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Communication</a:t>
            </a:r>
          </a:p>
          <a:p>
            <a:pPr marL="171450" lvl="0" indent="-171450" defTabSz="6858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cs typeface="Arial" panose="020B0604020202020204" pitchFamily="34" charset="0"/>
              </a:rPr>
              <a:t>USB 2.0, USB 3.0,WLAN, UART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Cloud &amp; </a:t>
            </a:r>
            <a:r>
              <a:rPr lang="en-US" sz="1600" b="1" dirty="0">
                <a:cs typeface="Arial" panose="020B0604020202020204" pitchFamily="34" charset="0"/>
              </a:rPr>
              <a:t>Edge Servers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Gateway &amp; Custom controllers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A0AE18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77D3A3-2192-9A49-9925-70785B468127}"/>
              </a:ext>
            </a:extLst>
          </p:cNvPr>
          <p:cNvSpPr txBox="1"/>
          <p:nvPr/>
        </p:nvSpPr>
        <p:spPr>
          <a:xfrm>
            <a:off x="1399354" y="5017577"/>
            <a:ext cx="23178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Data Analytics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cs typeface="Arial" panose="020B0604020202020204" pitchFamily="34" charset="0"/>
              </a:rPr>
              <a:t>Big Data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AI &amp; ML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cs typeface="Arial" panose="020B0604020202020204" pitchFamily="34" charset="0"/>
              </a:rPr>
              <a:t>Edge Analytics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A0AE18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69671A5-C24C-C746-B74C-9B803A707043}"/>
              </a:ext>
            </a:extLst>
          </p:cNvPr>
          <p:cNvSpPr txBox="1"/>
          <p:nvPr/>
        </p:nvSpPr>
        <p:spPr>
          <a:xfrm>
            <a:off x="1384703" y="3515286"/>
            <a:ext cx="23178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Smart Data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cs typeface="Arial" panose="020B0604020202020204" pitchFamily="34" charset="0"/>
              </a:rPr>
              <a:t>Analysis to action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Process Intelligence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cs typeface="Arial" panose="020B0604020202020204" pitchFamily="34" charset="0"/>
              </a:rPr>
              <a:t>Actionable Intelligence </a:t>
            </a:r>
            <a:endParaRPr kumimoji="0" lang="en-US" sz="16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A0AE18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AC70CC-F9C0-CB46-A795-991F0BF0A015}"/>
              </a:ext>
            </a:extLst>
          </p:cNvPr>
          <p:cNvSpPr txBox="1"/>
          <p:nvPr/>
        </p:nvSpPr>
        <p:spPr>
          <a:xfrm>
            <a:off x="1477019" y="1750315"/>
            <a:ext cx="23178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Value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cs typeface="Arial" panose="020B0604020202020204" pitchFamily="34" charset="0"/>
              </a:rPr>
              <a:t>Smart Applications</a:t>
            </a:r>
          </a:p>
          <a:p>
            <a:pPr marL="171450" marR="0" lvl="0" indent="-1714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Stakeholder benefits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u="none" strike="noStrike" kern="1200" cap="none" spc="0" normalizeH="0" baseline="0" noProof="0" dirty="0">
              <a:ln>
                <a:noFill/>
              </a:ln>
              <a:solidFill>
                <a:srgbClr val="A0AE18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B6FA9-5927-874C-9436-FD70CDD74BBF}"/>
              </a:ext>
            </a:extLst>
          </p:cNvPr>
          <p:cNvSpPr/>
          <p:nvPr/>
        </p:nvSpPr>
        <p:spPr>
          <a:xfrm>
            <a:off x="6396886" y="2173681"/>
            <a:ext cx="1852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Devices Connection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090B66D-6CF3-224D-9031-8A47A8A6D59A}"/>
              </a:ext>
            </a:extLst>
          </p:cNvPr>
          <p:cNvSpPr txBox="1"/>
          <p:nvPr/>
        </p:nvSpPr>
        <p:spPr>
          <a:xfrm>
            <a:off x="6957277" y="3879755"/>
            <a:ext cx="129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Data Sensing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B642A85-4521-F54C-BF17-7A54C5DB985C}"/>
              </a:ext>
            </a:extLst>
          </p:cNvPr>
          <p:cNvSpPr txBox="1"/>
          <p:nvPr/>
        </p:nvSpPr>
        <p:spPr>
          <a:xfrm>
            <a:off x="6246359" y="5170380"/>
            <a:ext cx="1624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440013F-E131-B84E-8958-0B36F25FD04C}"/>
              </a:ext>
            </a:extLst>
          </p:cNvPr>
          <p:cNvSpPr txBox="1"/>
          <p:nvPr/>
        </p:nvSpPr>
        <p:spPr>
          <a:xfrm>
            <a:off x="4399925" y="5142105"/>
            <a:ext cx="1510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Data Analytics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E1B500-5EBD-BA4C-AF34-0C555147C9E4}"/>
              </a:ext>
            </a:extLst>
          </p:cNvPr>
          <p:cNvSpPr txBox="1"/>
          <p:nvPr/>
        </p:nvSpPr>
        <p:spPr>
          <a:xfrm>
            <a:off x="4063169" y="3483162"/>
            <a:ext cx="13354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Smart Data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973BFDA-CE7E-4E43-87C5-D03796291FD0}"/>
              </a:ext>
            </a:extLst>
          </p:cNvPr>
          <p:cNvSpPr txBox="1"/>
          <p:nvPr/>
        </p:nvSpPr>
        <p:spPr>
          <a:xfrm>
            <a:off x="4602854" y="2195500"/>
            <a:ext cx="904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114221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112"/>
          <p:cNvSpPr/>
          <p:nvPr/>
        </p:nvSpPr>
        <p:spPr>
          <a:xfrm>
            <a:off x="-1" y="266700"/>
            <a:ext cx="2369129" cy="297251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3" name="Rectangle 113"/>
          <p:cNvSpPr/>
          <p:nvPr/>
        </p:nvSpPr>
        <p:spPr>
          <a:xfrm>
            <a:off x="4346278" y="266700"/>
            <a:ext cx="7858422" cy="360172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TextBox 114"/>
          <p:cNvSpPr txBox="1"/>
          <p:nvPr/>
        </p:nvSpPr>
        <p:spPr>
          <a:xfrm>
            <a:off x="2382812" y="270129"/>
            <a:ext cx="205080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/>
            </a:lvl1pPr>
          </a:lstStyle>
          <a:p>
            <a:r>
              <a:rPr dirty="0"/>
              <a:t>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36DE49-D4C4-A147-B2B9-A7383A191456}"/>
              </a:ext>
            </a:extLst>
          </p:cNvPr>
          <p:cNvSpPr txBox="1"/>
          <p:nvPr/>
        </p:nvSpPr>
        <p:spPr>
          <a:xfrm>
            <a:off x="4350746" y="1954548"/>
            <a:ext cx="217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Intelligent Analytics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0254D-52E0-4640-A3AF-ADC95393550A}"/>
              </a:ext>
            </a:extLst>
          </p:cNvPr>
          <p:cNvSpPr txBox="1"/>
          <p:nvPr/>
        </p:nvSpPr>
        <p:spPr>
          <a:xfrm>
            <a:off x="4137638" y="4990242"/>
            <a:ext cx="2832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Handling Unstructured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5FD5D-9747-3049-B88F-408B3F88AB65}"/>
              </a:ext>
            </a:extLst>
          </p:cNvPr>
          <p:cNvSpPr txBox="1"/>
          <p:nvPr/>
        </p:nvSpPr>
        <p:spPr>
          <a:xfrm>
            <a:off x="645363" y="2728824"/>
            <a:ext cx="180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Delivering Value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A8B94-E212-5640-8078-99DDB95BA210}"/>
              </a:ext>
            </a:extLst>
          </p:cNvPr>
          <p:cNvSpPr txBox="1"/>
          <p:nvPr/>
        </p:nvSpPr>
        <p:spPr>
          <a:xfrm>
            <a:off x="4306645" y="3502696"/>
            <a:ext cx="24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Data Security &amp; Privacy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6C18A-C861-9B40-AC25-E4DF9C7646AD}"/>
              </a:ext>
            </a:extLst>
          </p:cNvPr>
          <p:cNvSpPr txBox="1"/>
          <p:nvPr/>
        </p:nvSpPr>
        <p:spPr>
          <a:xfrm>
            <a:off x="444261" y="4116021"/>
            <a:ext cx="2204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Standardization &amp; </a:t>
            </a:r>
          </a:p>
          <a:p>
            <a:pPr algn="ctr"/>
            <a:r>
              <a:rPr lang="en-US" b="1" dirty="0"/>
              <a:t>Interoperability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D5BD04-7FD3-E546-8564-0D276C573A3E}"/>
              </a:ext>
            </a:extLst>
          </p:cNvPr>
          <p:cNvSpPr txBox="1"/>
          <p:nvPr/>
        </p:nvSpPr>
        <p:spPr>
          <a:xfrm>
            <a:off x="645363" y="5780218"/>
            <a:ext cx="1694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Customization</a:t>
            </a:r>
          </a:p>
        </p:txBody>
      </p:sp>
      <p:pic>
        <p:nvPicPr>
          <p:cNvPr id="14" name="Challenge-Bg.jpg" descr="Challenge-Bg.jpg">
            <a:extLst>
              <a:ext uri="{FF2B5EF4-FFF2-40B4-BE49-F238E27FC236}">
                <a16:creationId xmlns:a16="http://schemas.microsoft.com/office/drawing/2014/main" id="{6A19BE78-43B1-F741-8908-7E6968D95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5"/>
          <a:stretch/>
        </p:blipFill>
        <p:spPr>
          <a:xfrm>
            <a:off x="7690968" y="1368686"/>
            <a:ext cx="3703923" cy="4268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A9D5DA58-AFB5-A042-90A9-B1B17F39D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070" y="892919"/>
            <a:ext cx="1692606" cy="57238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73359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717</Words>
  <Application>Microsoft Office PowerPoint</Application>
  <PresentationFormat>Widescreen</PresentationFormat>
  <Paragraphs>158</Paragraphs>
  <Slides>13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Nambiar</dc:creator>
  <cp:lastModifiedBy>Sudhir Kumar Kohli</cp:lastModifiedBy>
  <cp:revision>50</cp:revision>
  <dcterms:created xsi:type="dcterms:W3CDTF">2019-11-14T15:57:24Z</dcterms:created>
  <dcterms:modified xsi:type="dcterms:W3CDTF">2019-11-29T12:02:26Z</dcterms:modified>
</cp:coreProperties>
</file>